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13.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4.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5.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6.xml" ContentType="application/vnd.openxmlformats-officedocument.theme+xml"/>
  <Override PartName="/ppt/slideLayouts/slideLayout294.xml" ContentType="application/vnd.openxmlformats-officedocument.presentationml.slideLayout+xml"/>
  <Override PartName="/ppt/theme/theme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8.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 id="2147485445" r:id="rId6"/>
    <p:sldMasterId id="2147485482" r:id="rId7"/>
    <p:sldMasterId id="2147485516" r:id="rId8"/>
    <p:sldMasterId id="2147485542" r:id="rId9"/>
    <p:sldMasterId id="2147485573" r:id="rId10"/>
    <p:sldMasterId id="2147485575" r:id="rId11"/>
    <p:sldMasterId id="2147485621" r:id="rId12"/>
  </p:sldMasterIdLst>
  <p:notesMasterIdLst>
    <p:notesMasterId r:id="rId86"/>
  </p:notesMasterIdLst>
  <p:handoutMasterIdLst>
    <p:handoutMasterId r:id="rId87"/>
  </p:handoutMasterIdLst>
  <p:sldIdLst>
    <p:sldId id="2076138262" r:id="rId13"/>
    <p:sldId id="2076138465" r:id="rId14"/>
    <p:sldId id="2146847595" r:id="rId15"/>
    <p:sldId id="2076138472" r:id="rId16"/>
    <p:sldId id="2076138492" r:id="rId17"/>
    <p:sldId id="8572" r:id="rId18"/>
    <p:sldId id="2076138491" r:id="rId19"/>
    <p:sldId id="2076138493" r:id="rId20"/>
    <p:sldId id="2076138495" r:id="rId21"/>
    <p:sldId id="2076138490" r:id="rId22"/>
    <p:sldId id="8573" r:id="rId23"/>
    <p:sldId id="8649" r:id="rId24"/>
    <p:sldId id="1695" r:id="rId25"/>
    <p:sldId id="4431" r:id="rId26"/>
    <p:sldId id="337" r:id="rId27"/>
    <p:sldId id="4428" r:id="rId28"/>
    <p:sldId id="789" r:id="rId29"/>
    <p:sldId id="2424" r:id="rId30"/>
    <p:sldId id="2076137475" r:id="rId31"/>
    <p:sldId id="1882" r:id="rId32"/>
    <p:sldId id="4510" r:id="rId33"/>
    <p:sldId id="1909" r:id="rId34"/>
    <p:sldId id="2076138485" r:id="rId35"/>
    <p:sldId id="2315" r:id="rId36"/>
    <p:sldId id="4546" r:id="rId37"/>
    <p:sldId id="4481" r:id="rId38"/>
    <p:sldId id="11040" r:id="rId39"/>
    <p:sldId id="4547" r:id="rId40"/>
    <p:sldId id="2147470446" r:id="rId41"/>
    <p:sldId id="2147470447" r:id="rId42"/>
    <p:sldId id="2147470448" r:id="rId43"/>
    <p:sldId id="1916" r:id="rId44"/>
    <p:sldId id="3787" r:id="rId45"/>
    <p:sldId id="4633" r:id="rId46"/>
    <p:sldId id="1848" r:id="rId47"/>
    <p:sldId id="1514" r:id="rId48"/>
    <p:sldId id="307" r:id="rId49"/>
    <p:sldId id="308" r:id="rId50"/>
    <p:sldId id="2076137256" r:id="rId51"/>
    <p:sldId id="2076137141" r:id="rId52"/>
    <p:sldId id="2147470027" r:id="rId53"/>
    <p:sldId id="2134805293" r:id="rId54"/>
    <p:sldId id="2147470030" r:id="rId55"/>
    <p:sldId id="2147470037" r:id="rId56"/>
    <p:sldId id="2147470038" r:id="rId57"/>
    <p:sldId id="2147470040" r:id="rId58"/>
    <p:sldId id="2147470041" r:id="rId59"/>
    <p:sldId id="2147470042" r:id="rId60"/>
    <p:sldId id="2147470048" r:id="rId61"/>
    <p:sldId id="2147470065" r:id="rId62"/>
    <p:sldId id="2076137772" r:id="rId63"/>
    <p:sldId id="2147470066" r:id="rId64"/>
    <p:sldId id="2147469958" r:id="rId65"/>
    <p:sldId id="2147470067" r:id="rId66"/>
    <p:sldId id="2147470068" r:id="rId67"/>
    <p:sldId id="2076137774" r:id="rId68"/>
    <p:sldId id="2076138679" r:id="rId69"/>
    <p:sldId id="2147470057" r:id="rId70"/>
    <p:sldId id="2147470058" r:id="rId71"/>
    <p:sldId id="2147470059" r:id="rId72"/>
    <p:sldId id="2147470060" r:id="rId73"/>
    <p:sldId id="2147470061" r:id="rId74"/>
    <p:sldId id="1600" r:id="rId75"/>
    <p:sldId id="2147470062" r:id="rId76"/>
    <p:sldId id="2076137226" r:id="rId77"/>
    <p:sldId id="2076137253" r:id="rId78"/>
    <p:sldId id="2076137284" r:id="rId79"/>
    <p:sldId id="2145705896" r:id="rId80"/>
    <p:sldId id="2076137000" r:id="rId81"/>
    <p:sldId id="2076137442" r:id="rId82"/>
    <p:sldId id="8589" r:id="rId83"/>
    <p:sldId id="9928" r:id="rId84"/>
    <p:sldId id="2076138471" r:id="rId8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465"/>
            <p14:sldId id="2146847595"/>
            <p14:sldId id="2076138472"/>
          </p14:sldIdLst>
        </p14:section>
        <p14:section name="Cloud Models" id="{51F8EC8B-B097-417C-90D0-E2E04E5FF1A3}">
          <p14:sldIdLst>
            <p14:sldId id="2076138492"/>
            <p14:sldId id="8572"/>
          </p14:sldIdLst>
        </p14:section>
        <p14:section name="Cloud Service Deployment" id="{D8C80899-7452-454F-BA77-BC9E56AAE6B0}">
          <p14:sldIdLst>
            <p14:sldId id="2076138491"/>
            <p14:sldId id="2076138493"/>
            <p14:sldId id="2076138495"/>
            <p14:sldId id="2076138490"/>
            <p14:sldId id="8573"/>
          </p14:sldIdLst>
        </p14:section>
        <p14:section name="Regions, Availability Sets and Availability Zones" id="{69C85B9D-0C1A-413E-ADF2-A7BB3BA2E216}">
          <p14:sldIdLst>
            <p14:sldId id="8649"/>
            <p14:sldId id="1695"/>
            <p14:sldId id="4431"/>
            <p14:sldId id="337"/>
            <p14:sldId id="4428"/>
          </p14:sldIdLst>
        </p14:section>
        <p14:section name="Identity and Access Management" id="{7A47D0F2-EF93-4958-9656-7952DF1901B2}">
          <p14:sldIdLst>
            <p14:sldId id="789"/>
            <p14:sldId id="2424"/>
          </p14:sldIdLst>
        </p14:section>
        <p14:section name="Management Groups, Subscriptions, and Resource Groups" id="{8A0F5EA5-4EE1-4320-B23F-4DFC2A0FACF7}">
          <p14:sldIdLst>
            <p14:sldId id="2076137475"/>
            <p14:sldId id="1882"/>
            <p14:sldId id="4510"/>
            <p14:sldId id="1909"/>
            <p14:sldId id="2076138485"/>
            <p14:sldId id="2315"/>
            <p14:sldId id="4546"/>
            <p14:sldId id="4481"/>
            <p14:sldId id="11040"/>
            <p14:sldId id="4547"/>
            <p14:sldId id="2147470446"/>
            <p14:sldId id="2147470447"/>
            <p14:sldId id="2147470448"/>
          </p14:sldIdLst>
        </p14:section>
        <p14:section name="Azure Storage" id="{D9A4C45E-D836-4EBC-8DB6-577A24BA5247}">
          <p14:sldIdLst>
            <p14:sldId id="1916"/>
            <p14:sldId id="3787"/>
            <p14:sldId id="4633"/>
            <p14:sldId id="1848"/>
            <p14:sldId id="1514"/>
            <p14:sldId id="307"/>
            <p14:sldId id="308"/>
          </p14:sldIdLst>
        </p14:section>
        <p14:section name="Azure Networking" id="{D06B9EF3-225E-4892-BA13-62D4C4BF156C}">
          <p14:sldIdLst>
            <p14:sldId id="2076137256"/>
            <p14:sldId id="2076137141"/>
            <p14:sldId id="2147470027"/>
            <p14:sldId id="2134805293"/>
            <p14:sldId id="2147470030"/>
            <p14:sldId id="2147470037"/>
            <p14:sldId id="2147470038"/>
            <p14:sldId id="2147470040"/>
            <p14:sldId id="2147470041"/>
            <p14:sldId id="2147470042"/>
            <p14:sldId id="2147470048"/>
            <p14:sldId id="2147470065"/>
            <p14:sldId id="2076137772"/>
            <p14:sldId id="2147470066"/>
            <p14:sldId id="2147469958"/>
            <p14:sldId id="2147470067"/>
            <p14:sldId id="2147470068"/>
            <p14:sldId id="2076137774"/>
            <p14:sldId id="2076138679"/>
            <p14:sldId id="2147470057"/>
            <p14:sldId id="2147470058"/>
            <p14:sldId id="2147470059"/>
            <p14:sldId id="2147470060"/>
            <p14:sldId id="2147470061"/>
            <p14:sldId id="1600"/>
            <p14:sldId id="2147470062"/>
            <p14:sldId id="2076137226"/>
            <p14:sldId id="2076137253"/>
            <p14:sldId id="2076137284"/>
          </p14:sldIdLst>
        </p14:section>
        <p14:section name="Azure Native Security" id="{2655EC2D-15D1-4D47-A748-686F7B7B8C8D}">
          <p14:sldIdLst>
            <p14:sldId id="2145705896"/>
          </p14:sldIdLst>
        </p14:section>
        <p14:section name="Protect Azure Workloads" id="{66A204F5-D461-4BF5-8774-2AFA10E7E718}">
          <p14:sldIdLst>
            <p14:sldId id="2076137000"/>
            <p14:sldId id="2076137442"/>
          </p14:sldIdLst>
        </p14:section>
        <p14:section name="Azure Management" id="{423C4F26-4E11-4735-AF2B-F336DB1A268D}">
          <p14:sldIdLst>
            <p14:sldId id="8589"/>
          </p14:sldIdLst>
        </p14:section>
        <p14:section name="Azure Optimization" id="{53CB2183-37C6-43E0-BC95-ECFE1796D639}">
          <p14:sldIdLst>
            <p14:sldId id="9928"/>
            <p14:sldId id="2076138471"/>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4" autoAdjust="0"/>
    <p:restoredTop sz="85549" autoAdjust="0"/>
  </p:normalViewPr>
  <p:slideViewPr>
    <p:cSldViewPr snapToGrid="0">
      <p:cViewPr varScale="1">
        <p:scale>
          <a:sx n="86" d="100"/>
          <a:sy n="86" d="100"/>
        </p:scale>
        <p:origin x="132" y="64"/>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handoutMaster" Target="handoutMasters/handout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10/12/2023 11:34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10/12/2023 11:33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Firewall_(computing)"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en.wikipedia.org/wiki/North-south_traffic#cite_note-1"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10/12/2023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endParaRPr lang="en-US" b="1" dirty="0"/>
          </a:p>
          <a:p>
            <a:r>
              <a:rPr lang="en-US" dirty="0"/>
              <a:t>Question 3: </a:t>
            </a:r>
            <a:r>
              <a:rPr lang="en-IE" sz="1200" dirty="0">
                <a:latin typeface="+mn-lt"/>
              </a:rPr>
              <a:t>Hybrid cloud model would enable you to run your legacy application requiring custom configuration and direct management on your private cloud allowing you more control, and the more modern applications on the cloud platform gaining the benefits of the public cloud model.</a:t>
            </a:r>
          </a:p>
        </p:txBody>
      </p:sp>
      <p:sp>
        <p:nvSpPr>
          <p:cNvPr id="4" name="Slide Number Placeholder 3"/>
          <p:cNvSpPr>
            <a:spLocks noGrp="1"/>
          </p:cNvSpPr>
          <p:nvPr>
            <p:ph type="sldNum" sz="quarter" idx="5"/>
          </p:nvPr>
        </p:nvSpPr>
        <p:spPr/>
        <p:txBody>
          <a:bodyPr/>
          <a:lstStyle/>
          <a:p>
            <a:fld id="{6F86FB4F-9A3A-4149-B0E9-5278F91246FB}" type="slidenum">
              <a:rPr lang="en-US" smtClean="0"/>
              <a:t>11</a:t>
            </a:fld>
            <a:endParaRPr lang="en-US" dirty="0"/>
          </a:p>
        </p:txBody>
      </p:sp>
    </p:spTree>
    <p:extLst>
      <p:ext uri="{BB962C8B-B14F-4D97-AF65-F5344CB8AC3E}">
        <p14:creationId xmlns:p14="http://schemas.microsoft.com/office/powerpoint/2010/main" val="2065367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latin typeface="+mn-lt"/>
              </a:rPr>
              <a:t>A list of geography locations is available on the page </a:t>
            </a:r>
            <a:r>
              <a:rPr lang="en-IE" u="sng" dirty="0"/>
              <a:t>https://azure.microsoft.com/en-us/global-infrastructure/geographies/ </a:t>
            </a:r>
            <a:endParaRPr lang="en-US" dirty="0"/>
          </a:p>
        </p:txBody>
      </p:sp>
      <p:sp>
        <p:nvSpPr>
          <p:cNvPr id="4" name="Header Placeholder 3"/>
          <p:cNvSpPr>
            <a:spLocks noGrp="1"/>
          </p:cNvSpPr>
          <p:nvPr>
            <p:ph type="hdr" sz="quarter"/>
          </p:nvPr>
        </p:nvSpPr>
        <p:spPr/>
        <p:txBody>
          <a:bodyPr/>
          <a:lstStyle/>
          <a:p>
            <a:pPr defTabSz="931774">
              <a:defRPr/>
            </a:pPr>
            <a:endParaRPr lang="en-US" dirty="0">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marL="0"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74">
              <a:defRPr/>
            </a:pPr>
            <a:fld id="{386CE63F-9E7F-4C04-9D0D-FCA25A8E9E86}" type="datetime8">
              <a:rPr lang="en-US">
                <a:solidFill>
                  <a:prstClr val="black"/>
                </a:solidFill>
                <a:latin typeface="Calibri" panose="020F0502020204030204"/>
              </a:rPr>
              <a:pPr defTabSz="931774">
                <a:defRPr/>
              </a:pPr>
              <a:t>10/12/2023 11:33 AM</a:t>
            </a:fld>
            <a:endParaRPr lang="en-US" dirty="0">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92487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dirty="0">
                <a:gradFill>
                  <a:gsLst>
                    <a:gs pos="2917">
                      <a:schemeClr val="tx1"/>
                    </a:gs>
                    <a:gs pos="30000">
                      <a:schemeClr val="tx1"/>
                    </a:gs>
                  </a:gsLst>
                  <a:lin ang="5400000" scaled="0"/>
                </a:gradFill>
              </a:rPr>
              <a:t>KEY TAKEAWAYS</a:t>
            </a:r>
          </a:p>
          <a:p>
            <a:pPr>
              <a:lnSpc>
                <a:spcPct val="90000"/>
              </a:lnSpc>
              <a:spcAft>
                <a:spcPts val="600"/>
              </a:spcAft>
            </a:pPr>
            <a:r>
              <a:rPr lang="en-US" sz="900" dirty="0">
                <a:gradFill>
                  <a:gsLst>
                    <a:gs pos="2917">
                      <a:schemeClr val="tx1"/>
                    </a:gs>
                    <a:gs pos="30000">
                      <a:schemeClr val="tx1"/>
                    </a:gs>
                  </a:gsLst>
                  <a:lin ang="5400000" scaled="0"/>
                </a:gradFill>
              </a:rPr>
              <a:t>Recap</a:t>
            </a:r>
          </a:p>
          <a:p>
            <a:pPr>
              <a:lnSpc>
                <a:spcPct val="90000"/>
              </a:lnSpc>
              <a:spcAft>
                <a:spcPts val="600"/>
              </a:spcAft>
            </a:pPr>
            <a:r>
              <a:rPr lang="en-US" sz="900" dirty="0">
                <a:gradFill>
                  <a:gsLst>
                    <a:gs pos="2917">
                      <a:schemeClr val="tx1"/>
                    </a:gs>
                    <a:gs pos="30000">
                      <a:schemeClr val="tx1"/>
                    </a:gs>
                  </a:gsLst>
                  <a:lin ang="5400000" scaled="0"/>
                </a:gradFill>
              </a:rPr>
              <a:t>Availability Zones help to protect you from datacenter-level failures. They are located inside an Azure region, and each one has its own independent power source, network, cooling. To ensure resiliency, there's a minimum of three separate zones in all enabled regions. The physical and logical separation of Availability Zones within a region, protects applications and data from zone-level failures.</a:t>
            </a:r>
          </a:p>
          <a:p>
            <a:pPr>
              <a:lnSpc>
                <a:spcPct val="90000"/>
              </a:lnSpc>
              <a:spcAft>
                <a:spcPts val="600"/>
              </a:spcAft>
            </a:pPr>
            <a:endParaRPr lang="en-US" sz="900" dirty="0">
              <a:gradFill>
                <a:gsLst>
                  <a:gs pos="2917">
                    <a:schemeClr val="tx1"/>
                  </a:gs>
                  <a:gs pos="30000">
                    <a:schemeClr val="tx1"/>
                  </a:gs>
                </a:gsLst>
                <a:lin ang="5400000" scaled="0"/>
              </a:gradFill>
            </a:endParaRPr>
          </a:p>
          <a:p>
            <a:r>
              <a:rPr lang="en-US" dirty="0"/>
              <a:t>Not all regions have AZ available</a:t>
            </a:r>
          </a:p>
        </p:txBody>
      </p:sp>
      <p:sp>
        <p:nvSpPr>
          <p:cNvPr id="4" name="Header Placeholder 3"/>
          <p:cNvSpPr>
            <a:spLocks noGrp="1"/>
          </p:cNvSpPr>
          <p:nvPr>
            <p:ph type="hdr" sz="quarter" idx="10"/>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0296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Availability sets are logical groupings of VMs that reduce the chance of failures bringing down related VMs at the same time. </a:t>
            </a:r>
          </a:p>
          <a:p>
            <a:r>
              <a:rPr lang="en-GB" b="0" i="0" dirty="0">
                <a:solidFill>
                  <a:srgbClr val="161616"/>
                </a:solidFill>
                <a:effectLst/>
                <a:latin typeface="Segoe UI" panose="020B0502040204020203" pitchFamily="34" charset="0"/>
              </a:rPr>
              <a:t>Availability sets place VMs in different fault domains for better reliability.</a:t>
            </a:r>
          </a:p>
          <a:p>
            <a:r>
              <a:rPr lang="en-GB" b="0" i="0" dirty="0">
                <a:solidFill>
                  <a:srgbClr val="161616"/>
                </a:solidFill>
                <a:effectLst/>
                <a:latin typeface="Segoe UI" panose="020B0502040204020203" pitchFamily="34" charset="0"/>
              </a:rPr>
              <a:t>Using two or more VMs in an availability set helps highly available applications and meets the 99.95% Azure SLA. </a:t>
            </a:r>
          </a:p>
          <a:p>
            <a:r>
              <a:rPr lang="en-GB" b="0" i="0" dirty="0">
                <a:solidFill>
                  <a:srgbClr val="161616"/>
                </a:solidFill>
                <a:effectLst/>
                <a:latin typeface="Segoe UI" panose="020B0502040204020203" pitchFamily="34" charset="0"/>
              </a:rPr>
              <a:t>Each virtual machine in your availability set is assigned an </a:t>
            </a:r>
            <a:r>
              <a:rPr lang="en-GB" b="1" i="0" dirty="0">
                <a:solidFill>
                  <a:srgbClr val="161616"/>
                </a:solidFill>
                <a:effectLst/>
                <a:latin typeface="Segoe UI" panose="020B0502040204020203" pitchFamily="34" charset="0"/>
              </a:rPr>
              <a:t>update domain</a:t>
            </a:r>
            <a:r>
              <a:rPr lang="en-GB" b="0" i="0" dirty="0">
                <a:solidFill>
                  <a:srgbClr val="161616"/>
                </a:solidFill>
                <a:effectLst/>
                <a:latin typeface="Segoe UI" panose="020B0502040204020203" pitchFamily="34" charset="0"/>
              </a:rPr>
              <a:t> and a </a:t>
            </a:r>
            <a:r>
              <a:rPr lang="en-GB" b="1" i="0" dirty="0">
                <a:solidFill>
                  <a:srgbClr val="161616"/>
                </a:solidFill>
                <a:effectLst/>
                <a:latin typeface="Segoe UI" panose="020B0502040204020203" pitchFamily="34" charset="0"/>
              </a:rPr>
              <a:t>fault domain</a:t>
            </a:r>
            <a:r>
              <a:rPr lang="en-GB" b="0" i="0" dirty="0">
                <a:solidFill>
                  <a:srgbClr val="161616"/>
                </a:solidFill>
                <a:effectLst/>
                <a:latin typeface="Segoe UI" panose="020B0502040204020203" pitchFamily="34" charset="0"/>
              </a:rPr>
              <a:t> by the underlying Azure platform. </a:t>
            </a:r>
            <a:endParaRPr lang="en-US" baseline="0" dirty="0"/>
          </a:p>
          <a:p>
            <a:r>
              <a:rPr lang="en-US" baseline="0" dirty="0"/>
              <a:t>You put the VMs in the same availability set to isolate the workload on separate hardware.</a:t>
            </a:r>
          </a:p>
          <a:p>
            <a:r>
              <a:rPr lang="en-GB" b="0" i="0" dirty="0">
                <a:solidFill>
                  <a:srgbClr val="161616"/>
                </a:solidFill>
                <a:effectLst/>
                <a:latin typeface="Segoe UI" panose="020B0502040204020203" pitchFamily="34" charset="0"/>
              </a:rPr>
              <a:t>Fault domains define the group of virtual machines that share a common power source and network switch.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10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TAKEAWAYS</a:t>
            </a:r>
          </a:p>
          <a:p>
            <a:r>
              <a:rPr lang="en-US" dirty="0"/>
              <a:t>Describe SLA’s for each availability type</a:t>
            </a:r>
          </a:p>
          <a:p>
            <a:r>
              <a:rPr lang="en-US" dirty="0"/>
              <a:t>Recap concept of Datacenter vs Region</a:t>
            </a:r>
          </a:p>
          <a:p>
            <a:pPr marL="0" indent="0" defTabSz="950189" fontAlgn="base">
              <a:spcBef>
                <a:spcPct val="0"/>
              </a:spcBef>
              <a:spcAft>
                <a:spcPct val="0"/>
              </a:spcAft>
              <a:buFont typeface="Arial" panose="020B0604020202020204" pitchFamily="34" charset="0"/>
              <a:buNone/>
            </a:pPr>
            <a:r>
              <a:rPr lang="en-US" sz="1200" b="1" dirty="0">
                <a:gradFill>
                  <a:gsLst>
                    <a:gs pos="0">
                      <a:srgbClr val="FFFFFF"/>
                    </a:gs>
                    <a:gs pos="100000">
                      <a:srgbClr val="FFFFFF"/>
                    </a:gs>
                  </a:gsLst>
                  <a:lin ang="5400000" scaled="0"/>
                </a:gradFill>
                <a:ea typeface="Segoe UI" pitchFamily="34" charset="0"/>
                <a:cs typeface="Segoe UI" pitchFamily="34" charset="0"/>
              </a:rPr>
              <a:t>Availability Sets: Protect against failures within Datacenter</a:t>
            </a:r>
          </a:p>
          <a:p>
            <a:pPr marL="174708" indent="-174708">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Disks: </a:t>
            </a:r>
            <a:r>
              <a:rPr lang="en-US" dirty="0"/>
              <a:t>Persistent, secured disk storage for Azure Virtual Machines</a:t>
            </a:r>
          </a:p>
          <a:p>
            <a:pPr marL="640594" lvl="1" indent="-174708">
              <a:buFont typeface="Arial" panose="020B0604020202020204" pitchFamily="34" charset="0"/>
              <a:buChar char="•"/>
            </a:pPr>
            <a:r>
              <a:rPr lang="en-US" dirty="0"/>
              <a:t>Simple scaling on demand lets you create thousands of disks simultaneously in minutes</a:t>
            </a:r>
          </a:p>
          <a:p>
            <a:pPr marL="640594" lvl="1" indent="-174708">
              <a:buFont typeface="Arial" panose="020B0604020202020204" pitchFamily="34" charset="0"/>
              <a:buChar char="•"/>
            </a:pPr>
            <a:r>
              <a:rPr lang="en-US" dirty="0"/>
              <a:t>Industry-leading durability and availability simultaneously replicates your data to three different replicas.</a:t>
            </a:r>
          </a:p>
          <a:p>
            <a:pPr marL="640594" lvl="1" indent="-174708">
              <a:buFont typeface="Arial" panose="020B0604020202020204" pitchFamily="34" charset="0"/>
              <a:buChar char="•"/>
            </a:pPr>
            <a:r>
              <a:rPr lang="en-US" dirty="0"/>
              <a:t>Offers you more security with granular access control</a:t>
            </a:r>
          </a:p>
          <a:p>
            <a:pPr marL="640594" lvl="1" indent="-174708">
              <a:buFont typeface="Arial" panose="020B0604020202020204" pitchFamily="34" charset="0"/>
              <a:buChar char="•"/>
            </a:pPr>
            <a:r>
              <a:rPr lang="en-US" dirty="0"/>
              <a:t>Lets you easily migrate in minutes</a:t>
            </a:r>
          </a:p>
          <a:p>
            <a:pPr marL="640594" lvl="1" indent="-174708">
              <a:buFont typeface="Arial" panose="020B0604020202020204" pitchFamily="34" charset="0"/>
              <a:buChar char="•"/>
            </a:pPr>
            <a:r>
              <a:rPr lang="en-US" dirty="0"/>
              <a:t>Multiple storage options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0">
                      <a:srgbClr val="FFFFFF"/>
                    </a:gs>
                    <a:gs pos="100000">
                      <a:srgbClr val="FFFFFF"/>
                    </a:gs>
                  </a:gsLst>
                  <a:lin ang="5400000" scaled="0"/>
                </a:gradFill>
                <a:ea typeface="Segoe UI" pitchFamily="34" charset="0"/>
                <a:cs typeface="Segoe UI" pitchFamily="34" charset="0"/>
              </a:rPr>
              <a:t>Availability Zones: Protect against failure of an entire datacenter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0">
                      <a:srgbClr val="FFFFFF"/>
                    </a:gs>
                    <a:gs pos="100000">
                      <a:srgbClr val="FFFFFF"/>
                    </a:gs>
                  </a:gsLst>
                  <a:lin ang="5400000" scaled="0"/>
                </a:gradFill>
                <a:ea typeface="Segoe UI" pitchFamily="34" charset="0"/>
                <a:cs typeface="Segoe UI" pitchFamily="34" charset="0"/>
              </a:rPr>
              <a:t>Regional Pairs:  BCP and DR planning.  </a:t>
            </a:r>
            <a:r>
              <a:rPr lang="en-US" sz="1200" b="1" dirty="0" err="1">
                <a:gradFill>
                  <a:gsLst>
                    <a:gs pos="0">
                      <a:srgbClr val="FFFFFF"/>
                    </a:gs>
                    <a:gs pos="100000">
                      <a:srgbClr val="FFFFFF"/>
                    </a:gs>
                  </a:gsLst>
                  <a:lin ang="5400000" scaled="0"/>
                </a:gradFill>
                <a:ea typeface="Segoe UI" pitchFamily="34" charset="0"/>
                <a:cs typeface="Segoe UI" pitchFamily="34" charset="0"/>
              </a:rPr>
              <a:t>Asyc</a:t>
            </a:r>
            <a:r>
              <a:rPr lang="en-US" sz="1200" b="1" dirty="0">
                <a:gradFill>
                  <a:gsLst>
                    <a:gs pos="0">
                      <a:srgbClr val="FFFFFF"/>
                    </a:gs>
                    <a:gs pos="100000">
                      <a:srgbClr val="FFFFFF"/>
                    </a:gs>
                  </a:gsLst>
                  <a:lin ang="5400000" scaled="0"/>
                </a:gradFill>
                <a:ea typeface="Segoe UI" pitchFamily="34" charset="0"/>
                <a:cs typeface="Segoe UI" pitchFamily="34" charset="0"/>
              </a:rPr>
              <a:t> data replication on storage tier.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11:33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356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3492500" cy="19653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Confidential NDA Only</a:t>
            </a: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81B078-E73F-4C08-B2CF-8A477D8F52F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814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r>
              <a:rPr lang="en-US" dirty="0"/>
              <a:t>Azure governance consists of 5 capabilities (Policy, Blueprints, Resource Graph, Management Group, Cost Management) to enable you with the right tools for your applications or workload teams, so your employees can use cloud resources in an accountable &amp; responsible fashion.</a:t>
            </a:r>
          </a:p>
          <a:p>
            <a:endParaRPr lang="en-US" dirty="0"/>
          </a:p>
          <a:p>
            <a:pPr lvl="0"/>
            <a:r>
              <a:rPr lang="en-US" sz="900" kern="1200" dirty="0">
                <a:solidFill>
                  <a:schemeClr val="tx1"/>
                </a:solidFill>
                <a:effectLst/>
                <a:latin typeface="Segoe UI Light" pitchFamily="34" charset="0"/>
                <a:ea typeface="+mn-ea"/>
                <a:cs typeface="+mn-cs"/>
              </a:rPr>
              <a:t>SMART governance: enabling velocity through native controls</a:t>
            </a:r>
          </a:p>
          <a:p>
            <a:pPr lvl="1"/>
            <a:r>
              <a:rPr lang="en-US" sz="900" kern="1200" dirty="0">
                <a:solidFill>
                  <a:schemeClr val="tx1"/>
                </a:solidFill>
                <a:effectLst/>
                <a:latin typeface="Segoe UI Light" pitchFamily="34" charset="0"/>
                <a:ea typeface="+mn-ea"/>
                <a:cs typeface="+mn-cs"/>
              </a:rPr>
              <a:t>Showing how policy, cost, arm security still allows the development teams to execute at the velocity that the need while IT manages as a custodian natively without getting in the way</a:t>
            </a:r>
          </a:p>
          <a:p>
            <a:pPr lvl="1"/>
            <a:r>
              <a:rPr lang="en-US" sz="900" kern="1200" dirty="0">
                <a:solidFill>
                  <a:schemeClr val="tx1"/>
                </a:solidFill>
                <a:effectLst/>
                <a:latin typeface="Segoe UI Light" pitchFamily="34" charset="0"/>
                <a:ea typeface="+mn-ea"/>
                <a:cs typeface="+mn-cs"/>
              </a:rPr>
              <a:t>When it comes to cloud management platforms and brokers, we are approaching this differently. We are integrating the governance into the cloud, rather than a shim between the cloud and the customer. </a:t>
            </a:r>
          </a:p>
          <a:p>
            <a:endParaRPr lang="en-US" dirty="0"/>
          </a:p>
        </p:txBody>
      </p:sp>
    </p:spTree>
    <p:extLst>
      <p:ext uri="{BB962C8B-B14F-4D97-AF65-F5344CB8AC3E}">
        <p14:creationId xmlns:p14="http://schemas.microsoft.com/office/powerpoint/2010/main" val="187954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3203">
              <a:defRPr/>
            </a:pPr>
            <a:fld id="{386CE63F-9E7F-4C04-9D0D-FCA25A8E9E86}" type="datetime8">
              <a:rPr lang="en-US">
                <a:solidFill>
                  <a:prstClr val="black"/>
                </a:solidFill>
              </a:rPr>
              <a:pPr defTabSz="933203">
                <a:defRPr/>
              </a:pPr>
              <a:t>10/12/2023 11:33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3203">
              <a:defRPr/>
            </a:pPr>
            <a:fld id="{B4008EB6-D09E-4580-8CD6-DDB14511944F}" type="slidenum">
              <a:rPr lang="en-US">
                <a:solidFill>
                  <a:prstClr val="black"/>
                </a:solidFill>
              </a:rPr>
              <a:pPr defTabSz="933203">
                <a:defRPr/>
              </a:pPr>
              <a:t>20</a:t>
            </a:fld>
            <a:endParaRPr lang="en-US">
              <a:solidFill>
                <a:prstClr val="black"/>
              </a:solidFill>
            </a:endParaRPr>
          </a:p>
        </p:txBody>
      </p:sp>
      <p:sp>
        <p:nvSpPr>
          <p:cNvPr id="3" name="Notes Placeholder 2">
            <a:extLst>
              <a:ext uri="{FF2B5EF4-FFF2-40B4-BE49-F238E27FC236}">
                <a16:creationId xmlns:a16="http://schemas.microsoft.com/office/drawing/2014/main" id="{521EC3F6-71C5-4A4F-BE39-3FD0A05C4FE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Role Base Access Control – grant authorization to perform certain admin tasks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28863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can think of your resource group as a container that allows you to aggregate and manage all the resources required for your application in a single manageable unit.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98993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Control plane vs Data plane – these guardrails exist at the control plane only – Azure Resource Manager (ARM) is the control plane.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7938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deploy fully governed environments, and you can share or deploy blueprints with multiple subscriptions or management groups as needed, essentially giving you the ability to stamp out environments. </a:t>
            </a:r>
          </a:p>
          <a:p>
            <a:endParaRPr lang="en-US" dirty="0"/>
          </a:p>
          <a:p>
            <a:r>
              <a:rPr lang="en-US" dirty="0"/>
              <a:t>They can be managed from a central location and they have the ability to track versioning and even lock resources that you don’t want subscription owners to change.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2078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Azure resource graph help you with inventory management and discoverability of the resources you have in Azure. </a:t>
            </a:r>
          </a:p>
          <a:p>
            <a:pPr marL="171450" indent="-171450" rtl="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ARG takes a different approach, and caches all the information so you can get it in seconds.</a:t>
            </a:r>
          </a:p>
          <a:p>
            <a:pPr marL="171450" indent="-171450" rtl="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use it on the portal or take advantage of powerful querying through </a:t>
            </a:r>
            <a:r>
              <a:rPr lang="en-US" sz="882" b="0" i="0" u="none" strike="noStrike" kern="1200" baseline="0" dirty="0" err="1">
                <a:solidFill>
                  <a:schemeClr val="tx1"/>
                </a:solidFill>
                <a:latin typeface="Segoe UI Light" pitchFamily="34" charset="0"/>
                <a:ea typeface="+mn-ea"/>
                <a:cs typeface="+mn-cs"/>
              </a:rPr>
              <a:t>poweshell</a:t>
            </a:r>
            <a:r>
              <a:rPr lang="en-US" sz="882" b="0" i="0" u="none" strike="noStrike" kern="1200" baseline="0" dirty="0">
                <a:solidFill>
                  <a:schemeClr val="tx1"/>
                </a:solidFill>
                <a:latin typeface="Segoe UI Light" pitchFamily="34" charset="0"/>
                <a:ea typeface="+mn-ea"/>
                <a:cs typeface="+mn-cs"/>
              </a:rPr>
              <a:t> by using KQL.</a:t>
            </a:r>
          </a:p>
          <a:p>
            <a:pPr rtl="0"/>
            <a:endParaRPr lang="en-US" sz="882"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54245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9ACA9E5-CC7C-4ABA-8C00-097D44625D68}"/>
              </a:ext>
            </a:extLst>
          </p:cNvPr>
          <p:cNvSpPr>
            <a:spLocks noGrp="1"/>
          </p:cNvSpPr>
          <p:nvPr>
            <p:ph type="body" idx="1"/>
          </p:nvPr>
        </p:nvSpPr>
        <p:spPr/>
        <p:txBody>
          <a:bodyPr/>
          <a:lstStyle/>
          <a:p>
            <a:r>
              <a:rPr lang="en-US" dirty="0"/>
              <a:t>And lastly Cost management. On Sept 2017 we announced the acquisition of </a:t>
            </a:r>
            <a:r>
              <a:rPr lang="en-US" dirty="0" err="1"/>
              <a:t>Cloudyn</a:t>
            </a:r>
            <a:r>
              <a:rPr lang="en-US" dirty="0"/>
              <a:t> as Azure’s cost management service. Over this time we have learnt a lot from it and we have built a brand new cost management service from the ground up, which we call Azure Cost Management. It has improved performance compared to </a:t>
            </a:r>
            <a:r>
              <a:rPr lang="en-US" dirty="0" err="1"/>
              <a:t>Cloudyn</a:t>
            </a:r>
            <a:r>
              <a:rPr lang="en-US" dirty="0"/>
              <a:t> with &lt;8hrs latency, better user experience and great integration with Azure services like tagging, management groups and action groups.</a:t>
            </a:r>
          </a:p>
          <a:p>
            <a:endParaRPr lang="en-US" dirty="0"/>
          </a:p>
          <a:p>
            <a:r>
              <a:rPr lang="en-US" dirty="0"/>
              <a:t>ACM allows you to monitor what you spend by doing cost analysis on easy to sue dashboards. You can create accountability across your teams by setting budgets, and you can optimize by taking advantage of Azure Advisor recommendations, Reserved </a:t>
            </a:r>
            <a:r>
              <a:rPr lang="en-US" dirty="0" err="1"/>
              <a:t>Instacnes</a:t>
            </a:r>
            <a:r>
              <a:rPr lang="en-US" dirty="0"/>
              <a:t> and Azure Hybrid Benefits</a:t>
            </a:r>
          </a:p>
        </p:txBody>
      </p:sp>
    </p:spTree>
    <p:extLst>
      <p:ext uri="{BB962C8B-B14F-4D97-AF65-F5344CB8AC3E}">
        <p14:creationId xmlns:p14="http://schemas.microsoft.com/office/powerpoint/2010/main" val="2122341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endParaRPr lang="en-US" b="1" dirty="0"/>
          </a:p>
          <a:p>
            <a:r>
              <a:rPr lang="en-US" dirty="0"/>
              <a:t>Question 2: </a:t>
            </a:r>
            <a:r>
              <a:rPr lang="en-IE" sz="1200" dirty="0">
                <a:latin typeface="+mn-lt"/>
              </a:rPr>
              <a:t>Hybrid cloud model provides the greatest degree of flexibility, as you have the option to choose either public or private depending on your requirements.</a:t>
            </a:r>
          </a:p>
        </p:txBody>
      </p:sp>
      <p:sp>
        <p:nvSpPr>
          <p:cNvPr id="4" name="Slide Number Placeholder 3"/>
          <p:cNvSpPr>
            <a:spLocks noGrp="1"/>
          </p:cNvSpPr>
          <p:nvPr>
            <p:ph type="sldNum" sz="quarter" idx="5"/>
          </p:nvPr>
        </p:nvSpPr>
        <p:spPr/>
        <p:txBody>
          <a:bodyPr/>
          <a:lstStyle/>
          <a:p>
            <a:fld id="{6F86FB4F-9A3A-4149-B0E9-5278F91246FB}" type="slidenum">
              <a:rPr lang="en-US" smtClean="0"/>
              <a:t>29</a:t>
            </a:fld>
            <a:endParaRPr lang="en-US" dirty="0"/>
          </a:p>
        </p:txBody>
      </p:sp>
    </p:spTree>
    <p:extLst>
      <p:ext uri="{BB962C8B-B14F-4D97-AF65-F5344CB8AC3E}">
        <p14:creationId xmlns:p14="http://schemas.microsoft.com/office/powerpoint/2010/main" val="3029255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endParaRPr lang="en-US" b="1" dirty="0"/>
          </a:p>
          <a:p>
            <a:r>
              <a:rPr lang="en-US" b="1" dirty="0"/>
              <a:t>Management groups, Policy, Tagging, ARG, Blueprints</a:t>
            </a:r>
          </a:p>
        </p:txBody>
      </p:sp>
      <p:sp>
        <p:nvSpPr>
          <p:cNvPr id="4" name="Slide Number Placeholder 3"/>
          <p:cNvSpPr>
            <a:spLocks noGrp="1"/>
          </p:cNvSpPr>
          <p:nvPr>
            <p:ph type="sldNum" sz="quarter" idx="5"/>
          </p:nvPr>
        </p:nvSpPr>
        <p:spPr/>
        <p:txBody>
          <a:bodyPr/>
          <a:lstStyle/>
          <a:p>
            <a:fld id="{6F86FB4F-9A3A-4149-B0E9-5278F91246FB}" type="slidenum">
              <a:rPr lang="en-US" smtClean="0"/>
              <a:t>30</a:t>
            </a:fld>
            <a:endParaRPr lang="en-US" dirty="0"/>
          </a:p>
        </p:txBody>
      </p:sp>
    </p:spTree>
    <p:extLst>
      <p:ext uri="{BB962C8B-B14F-4D97-AF65-F5344CB8AC3E}">
        <p14:creationId xmlns:p14="http://schemas.microsoft.com/office/powerpoint/2010/main" val="248348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r>
              <a:rPr lang="en-GB" b="1" dirty="0"/>
              <a:t>KQL</a:t>
            </a:r>
            <a:endParaRPr lang="en-IE" sz="1200" dirty="0">
              <a:latin typeface="+mn-lt"/>
            </a:endParaRPr>
          </a:p>
        </p:txBody>
      </p:sp>
      <p:sp>
        <p:nvSpPr>
          <p:cNvPr id="4" name="Slide Number Placeholder 3"/>
          <p:cNvSpPr>
            <a:spLocks noGrp="1"/>
          </p:cNvSpPr>
          <p:nvPr>
            <p:ph type="sldNum" sz="quarter" idx="5"/>
          </p:nvPr>
        </p:nvSpPr>
        <p:spPr/>
        <p:txBody>
          <a:bodyPr/>
          <a:lstStyle/>
          <a:p>
            <a:fld id="{6F86FB4F-9A3A-4149-B0E9-5278F91246FB}" type="slidenum">
              <a:rPr lang="en-US" smtClean="0"/>
              <a:t>31</a:t>
            </a:fld>
            <a:endParaRPr lang="en-US" dirty="0"/>
          </a:p>
        </p:txBody>
      </p:sp>
    </p:spTree>
    <p:extLst>
      <p:ext uri="{BB962C8B-B14F-4D97-AF65-F5344CB8AC3E}">
        <p14:creationId xmlns:p14="http://schemas.microsoft.com/office/powerpoint/2010/main" val="1934735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Structured data</a:t>
            </a:r>
            <a:r>
              <a:rPr lang="en-US" sz="1200" dirty="0"/>
              <a:t>. D</a:t>
            </a:r>
            <a:r>
              <a:rPr lang="en-IE" sz="1200" dirty="0"/>
              <a:t>ata that adheres to a schema, so all of the data has the same fields or properties. Structured data can be stored in a database table with rows and columns. Examples of structured data include, sensor data or financial data.</a:t>
            </a:r>
          </a:p>
          <a:p>
            <a:endParaRPr lang="en-US" sz="1200" b="1" dirty="0"/>
          </a:p>
          <a:p>
            <a:r>
              <a:rPr lang="en-US" sz="1200" i="1" dirty="0"/>
              <a:t>Semi-structured data</a:t>
            </a:r>
            <a:r>
              <a:rPr lang="en-US" sz="1200" dirty="0"/>
              <a:t>. D</a:t>
            </a:r>
            <a:r>
              <a:rPr lang="en-IE" sz="1200" dirty="0"/>
              <a:t>ata is less organized than structured data, and is not stored in a relational format, meaning the fields do not neatly fit into tables, rows, and columns. Referred to as </a:t>
            </a:r>
            <a:r>
              <a:rPr lang="en-IE" sz="1200" i="1" dirty="0"/>
              <a:t>non-relational</a:t>
            </a:r>
            <a:r>
              <a:rPr lang="en-IE" sz="1200" dirty="0"/>
              <a:t> or </a:t>
            </a:r>
            <a:r>
              <a:rPr lang="en-IE" sz="1200" i="1" dirty="0"/>
              <a:t>NoSQL</a:t>
            </a:r>
            <a:r>
              <a:rPr lang="en-IE" sz="1200" dirty="0"/>
              <a:t> data.</a:t>
            </a:r>
            <a:endParaRPr lang="en-US" sz="1200" b="1" dirty="0"/>
          </a:p>
          <a:p>
            <a:endParaRPr lang="en-US" sz="1200" i="1" dirty="0"/>
          </a:p>
          <a:p>
            <a:r>
              <a:rPr lang="en-US" sz="1200" i="1" dirty="0"/>
              <a:t>Unstructured data</a:t>
            </a:r>
            <a:r>
              <a:rPr lang="en-US" sz="1200" dirty="0"/>
              <a:t>. D</a:t>
            </a:r>
            <a:r>
              <a:rPr lang="en-IE" sz="1200" dirty="0"/>
              <a:t>ata that has no designated structure to it. This also means that there are no restrictions on the kinds of data it can contain. For example, a blob can hold a PDF document, a JPG image, a JSON file, or video content.</a:t>
            </a:r>
          </a:p>
          <a:p>
            <a:endParaRPr lang="en-US" sz="12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9915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5507D9-1457-42DB-A672-33FC44187E87}" type="datetime8">
              <a:rPr lang="en-US" smtClean="0"/>
              <a:t>10/12/2023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5135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235178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Locally </a:t>
            </a:r>
            <a:r>
              <a:rPr lang="en-US" dirty="0" err="1"/>
              <a:t>Rudundant</a:t>
            </a:r>
            <a:r>
              <a:rPr lang="en-US" dirty="0"/>
              <a:t> Storage</a:t>
            </a:r>
          </a:p>
          <a:p>
            <a:r>
              <a:rPr lang="en-US" dirty="0"/>
              <a:t>Zone Redundant Storage</a:t>
            </a:r>
          </a:p>
          <a:p>
            <a:r>
              <a:rPr lang="en-US" dirty="0"/>
              <a:t>Geo-redundant storage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A5BAFE2-F38C-423F-98D5-5083955C14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7479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latin typeface="Segoe UI Light" pitchFamily="34" charset="0"/>
              </a:rPr>
              <a:t>Ask customers to come talk afterwards if interested in cold storage tier with faster latency than Archive.</a:t>
            </a:r>
          </a:p>
          <a:p>
            <a:r>
              <a:rPr lang="en-US" dirty="0"/>
              <a:t>Blob-Level Tiering</a:t>
            </a:r>
          </a:p>
          <a:p>
            <a:pPr lvl="1"/>
            <a:r>
              <a:rPr lang="en-US" dirty="0"/>
              <a:t>Individual blobs can move between tiers</a:t>
            </a:r>
          </a:p>
          <a:p>
            <a:pPr lvl="1"/>
            <a:r>
              <a:rPr lang="en-US" dirty="0"/>
              <a:t>All tiers co-exist in the same storage account</a:t>
            </a:r>
          </a:p>
          <a:p>
            <a:pPr lvl="1"/>
            <a:endParaRPr lang="en-US" dirty="0"/>
          </a:p>
          <a:p>
            <a:r>
              <a:rPr lang="en-US" dirty="0"/>
              <a:t>Data Lifecycle Management</a:t>
            </a:r>
          </a:p>
          <a:p>
            <a:pPr lvl="1"/>
            <a:r>
              <a:rPr lang="en-US" dirty="0"/>
              <a:t>Automatic policy-based movement between tiers</a:t>
            </a:r>
          </a:p>
          <a:p>
            <a:pPr lvl="1"/>
            <a:r>
              <a:rPr lang="en-US" dirty="0"/>
              <a:t>Supports automatic deletion as well</a:t>
            </a:r>
          </a:p>
          <a:p>
            <a:pPr lvl="1"/>
            <a:endParaRPr lang="en-US" dirty="0"/>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029ABB-7074-41F9-9953-E362A2B98CE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10/12/2023 11:33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396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36</a:t>
            </a:fld>
            <a:endParaRPr lang="en-US"/>
          </a:p>
        </p:txBody>
      </p:sp>
    </p:spTree>
    <p:extLst>
      <p:ext uri="{BB962C8B-B14F-4D97-AF65-F5344CB8AC3E}">
        <p14:creationId xmlns:p14="http://schemas.microsoft.com/office/powerpoint/2010/main" val="2458269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https://azure.microsoft.com/en-us/blog/announcing-larger-higher-scale-storage-accounts/</a:t>
            </a:r>
          </a:p>
          <a:p>
            <a:endParaRPr lang="en-US" dirty="0"/>
          </a:p>
          <a:p>
            <a:r>
              <a:rPr lang="en-US" dirty="0"/>
              <a:t>https://docs.microsoft.com/en-us/azure/storage/common/storage-service-encryption-customer-managed-keys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8023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17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000000"/>
                </a:solidFill>
                <a:effectLst/>
                <a:uLnTx/>
                <a:uFillTx/>
                <a:latin typeface="Segoe UI Semibold"/>
                <a:ea typeface="+mn-ea"/>
                <a:cs typeface="+mn-cs"/>
              </a:rPr>
              <a:t>Microsoft Learn</a:t>
            </a:r>
          </a:p>
          <a:p>
            <a:pPr algn="l"/>
            <a:endParaRPr lang="en-US" dirty="0"/>
          </a:p>
        </p:txBody>
      </p:sp>
      <p:sp>
        <p:nvSpPr>
          <p:cNvPr id="4" name="Slide Number Placeholder 3"/>
          <p:cNvSpPr>
            <a:spLocks noGrp="1"/>
          </p:cNvSpPr>
          <p:nvPr>
            <p:ph type="sldNum" sz="quarter" idx="5"/>
          </p:nvPr>
        </p:nvSpPr>
        <p:spPr/>
        <p:txBody>
          <a:bodyPr/>
          <a:lstStyle/>
          <a:p>
            <a:fld id="{7D87D74B-9E52-4ABF-96A6-60C77E91C86C}" type="slidenum">
              <a:rPr lang="en-IN" smtClean="0"/>
              <a:t>39</a:t>
            </a:fld>
            <a:endParaRPr lang="en-IN"/>
          </a:p>
        </p:txBody>
      </p:sp>
    </p:spTree>
    <p:extLst>
      <p:ext uri="{BB962C8B-B14F-4D97-AF65-F5344CB8AC3E}">
        <p14:creationId xmlns:p14="http://schemas.microsoft.com/office/powerpoint/2010/main" val="3561587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D87D74B-9E52-4ABF-96A6-60C77E91C86C}" type="slidenum">
              <a:rPr lang="en-IN" smtClean="0"/>
              <a:t>41</a:t>
            </a:fld>
            <a:endParaRPr lang="en-IN"/>
          </a:p>
        </p:txBody>
      </p:sp>
    </p:spTree>
    <p:extLst>
      <p:ext uri="{BB962C8B-B14F-4D97-AF65-F5344CB8AC3E}">
        <p14:creationId xmlns:p14="http://schemas.microsoft.com/office/powerpoint/2010/main" val="206679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Segoe UI" panose="020B0502040204020203" pitchFamily="34" charset="0"/>
              </a:rPr>
              <a:t>The principles of Zero Trust are:</a:t>
            </a:r>
          </a:p>
          <a:p>
            <a:pPr algn="l">
              <a:buFont typeface="Arial" panose="020B0604020202020204" pitchFamily="34" charset="0"/>
              <a:buChar char="•"/>
            </a:pPr>
            <a:r>
              <a:rPr lang="en-GB" b="1" i="0" dirty="0">
                <a:solidFill>
                  <a:srgbClr val="000000"/>
                </a:solidFill>
                <a:effectLst/>
                <a:latin typeface="inherit"/>
              </a:rPr>
              <a:t>Verify explicitly</a:t>
            </a:r>
          </a:p>
          <a:p>
            <a:pPr algn="l">
              <a:buFont typeface="Arial" panose="020B0604020202020204" pitchFamily="34" charset="0"/>
              <a:buChar char="•"/>
            </a:pPr>
            <a:r>
              <a:rPr lang="en-GB" b="0" i="0" dirty="0">
                <a:solidFill>
                  <a:srgbClr val="000000"/>
                </a:solidFill>
                <a:effectLst/>
                <a:latin typeface="Segoe UI" panose="020B0502040204020203" pitchFamily="34" charset="0"/>
              </a:rPr>
              <a:t>Consider every data point before authenticating someone’s access, including their identity, location, and device, as well as how the resource is classified and if there’s anything unusual that might be a red flag.</a:t>
            </a:r>
          </a:p>
          <a:p>
            <a:pPr algn="l">
              <a:buFont typeface="Arial" panose="020B0604020202020204" pitchFamily="34" charset="0"/>
              <a:buChar char="•"/>
            </a:pPr>
            <a:r>
              <a:rPr lang="en-GB" b="1" i="0" dirty="0">
                <a:solidFill>
                  <a:srgbClr val="000000"/>
                </a:solidFill>
                <a:effectLst/>
                <a:latin typeface="inherit"/>
              </a:rPr>
              <a:t>Use least privileged access</a:t>
            </a:r>
          </a:p>
          <a:p>
            <a:pPr algn="l">
              <a:buFont typeface="Arial" panose="020B0604020202020204" pitchFamily="34" charset="0"/>
              <a:buChar char="•"/>
            </a:pPr>
            <a:r>
              <a:rPr lang="en-GB" b="0" i="0" dirty="0">
                <a:solidFill>
                  <a:srgbClr val="000000"/>
                </a:solidFill>
                <a:effectLst/>
                <a:latin typeface="Segoe UI" panose="020B0502040204020203" pitchFamily="34" charset="0"/>
              </a:rPr>
              <a:t>Limit the amount of information and length of time people can access something, instead of providing access to all company resources indefinitely.</a:t>
            </a:r>
          </a:p>
          <a:p>
            <a:pPr algn="l">
              <a:buFont typeface="Arial" panose="020B0604020202020204" pitchFamily="34" charset="0"/>
              <a:buChar char="•"/>
            </a:pPr>
            <a:r>
              <a:rPr lang="en-GB" b="1" i="0" dirty="0">
                <a:solidFill>
                  <a:srgbClr val="000000"/>
                </a:solidFill>
                <a:effectLst/>
                <a:latin typeface="inherit"/>
              </a:rPr>
              <a:t>Assume breach</a:t>
            </a:r>
          </a:p>
          <a:p>
            <a:pPr algn="l">
              <a:buFont typeface="Arial" panose="020B0604020202020204" pitchFamily="34" charset="0"/>
              <a:buChar char="•"/>
            </a:pPr>
            <a:r>
              <a:rPr lang="en-GB" b="0" i="0" dirty="0">
                <a:solidFill>
                  <a:srgbClr val="000000"/>
                </a:solidFill>
                <a:effectLst/>
                <a:latin typeface="Segoe UI" panose="020B0502040204020203" pitchFamily="34" charset="0"/>
              </a:rPr>
              <a:t>Segment networks so if someone does get unauthorized access, the damage is contained. Require end-to-end encryption.</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0702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48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55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private cloud: HPE, Dell, </a:t>
            </a:r>
            <a:r>
              <a:rPr lang="en-US" dirty="0" err="1"/>
              <a:t>Vmware</a:t>
            </a:r>
            <a:r>
              <a:rPr lang="en-US" dirty="0"/>
              <a:t>(2 types), IBM, Oracle</a:t>
            </a:r>
          </a:p>
          <a:p>
            <a:r>
              <a:rPr lang="en-US" dirty="0"/>
              <a:t>Examples of public cloud: Azure, AWS, and GCP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29031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17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01DFAD9-1153-4E92-AD20-BE721EB22592}" type="slidenum">
              <a:rPr lang="en-IN" smtClean="0"/>
              <a:t>46</a:t>
            </a:fld>
            <a:endParaRPr lang="en-IN"/>
          </a:p>
        </p:txBody>
      </p:sp>
    </p:spTree>
    <p:extLst>
      <p:ext uri="{BB962C8B-B14F-4D97-AF65-F5344CB8AC3E}">
        <p14:creationId xmlns:p14="http://schemas.microsoft.com/office/powerpoint/2010/main" val="279858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5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077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713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01DFAD9-1153-4E92-AD20-BE721EB22592}" type="slidenum">
              <a:rPr lang="en-IN" smtClean="0"/>
              <a:t>50</a:t>
            </a:fld>
            <a:endParaRPr lang="en-IN"/>
          </a:p>
        </p:txBody>
      </p:sp>
    </p:spTree>
    <p:extLst>
      <p:ext uri="{BB962C8B-B14F-4D97-AF65-F5344CB8AC3E}">
        <p14:creationId xmlns:p14="http://schemas.microsoft.com/office/powerpoint/2010/main" val="3084629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OSI Layer</a:t>
            </a:r>
          </a:p>
          <a:p>
            <a:endParaRPr lang="en-US" dirty="0"/>
          </a:p>
          <a:p>
            <a:r>
              <a:rPr lang="en-US" dirty="0"/>
              <a:t>Physical</a:t>
            </a:r>
          </a:p>
          <a:p>
            <a:r>
              <a:rPr lang="en-US" dirty="0"/>
              <a:t>Data link</a:t>
            </a:r>
          </a:p>
          <a:p>
            <a:r>
              <a:rPr lang="en-US" dirty="0"/>
              <a:t>Network</a:t>
            </a:r>
          </a:p>
          <a:p>
            <a:r>
              <a:rPr lang="en-US" dirty="0"/>
              <a:t>Transport (4</a:t>
            </a:r>
            <a:r>
              <a:rPr lang="en-US" baseline="30000" dirty="0"/>
              <a:t>th</a:t>
            </a:r>
            <a:r>
              <a:rPr lang="en-US" dirty="0"/>
              <a:t> layer)</a:t>
            </a:r>
          </a:p>
          <a:p>
            <a:r>
              <a:rPr lang="en-US" dirty="0"/>
              <a:t>Session</a:t>
            </a:r>
          </a:p>
          <a:p>
            <a:r>
              <a:rPr lang="en-US" dirty="0"/>
              <a:t>Presentation</a:t>
            </a:r>
          </a:p>
          <a:p>
            <a:r>
              <a:rPr lang="en-US" dirty="0"/>
              <a:t>Application ((7</a:t>
            </a:r>
            <a:r>
              <a:rPr lang="en-US" baseline="30000" dirty="0"/>
              <a:t>th</a:t>
            </a:r>
            <a:r>
              <a:rPr lang="en-US" dirty="0"/>
              <a:t> layer)</a:t>
            </a:r>
          </a:p>
        </p:txBody>
      </p:sp>
      <p:sp>
        <p:nvSpPr>
          <p:cNvPr id="4" name="Slide Number Placeholder 3"/>
          <p:cNvSpPr>
            <a:spLocks noGrp="1"/>
          </p:cNvSpPr>
          <p:nvPr>
            <p:ph type="sldNum" sz="quarter" idx="5"/>
          </p:nvPr>
        </p:nvSpPr>
        <p:spPr/>
        <p:txBody>
          <a:bodyPr/>
          <a:lstStyle/>
          <a:p>
            <a:fld id="{89B9185C-5C72-45C2-88F0-D7DF9039278A}" type="slidenum">
              <a:rPr lang="en-US" smtClean="0"/>
              <a:t>51</a:t>
            </a:fld>
            <a:endParaRPr lang="en-US"/>
          </a:p>
        </p:txBody>
      </p:sp>
    </p:spTree>
    <p:extLst>
      <p:ext uri="{BB962C8B-B14F-4D97-AF65-F5344CB8AC3E}">
        <p14:creationId xmlns:p14="http://schemas.microsoft.com/office/powerpoint/2010/main" val="3610956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920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7D87D74B-9E52-4ABF-96A6-60C77E91C86C}" type="slidenum">
              <a:rPr lang="en-IN" smtClean="0"/>
              <a:t>53</a:t>
            </a:fld>
            <a:endParaRPr lang="en-IN"/>
          </a:p>
        </p:txBody>
      </p:sp>
    </p:spTree>
    <p:extLst>
      <p:ext uri="{BB962C8B-B14F-4D97-AF65-F5344CB8AC3E}">
        <p14:creationId xmlns:p14="http://schemas.microsoft.com/office/powerpoint/2010/main" val="1020726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1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Answers</a:t>
            </a:r>
          </a:p>
          <a:p>
            <a:endParaRPr lang="en-US" b="1" dirty="0"/>
          </a:p>
          <a:p>
            <a:r>
              <a:rPr lang="en-US" dirty="0"/>
              <a:t>Question 2: </a:t>
            </a:r>
            <a:r>
              <a:rPr lang="en-IE" sz="1200" dirty="0">
                <a:latin typeface="+mn-lt"/>
              </a:rPr>
              <a:t>Hybrid cloud model provides the greatest degree of flexibility, as you have the option to choose either public or private depending on your requirements.</a:t>
            </a:r>
          </a:p>
        </p:txBody>
      </p:sp>
      <p:sp>
        <p:nvSpPr>
          <p:cNvPr id="4" name="Slide Number Placeholder 3"/>
          <p:cNvSpPr>
            <a:spLocks noGrp="1"/>
          </p:cNvSpPr>
          <p:nvPr>
            <p:ph type="sldNum" sz="quarter" idx="5"/>
          </p:nvPr>
        </p:nvSpPr>
        <p:spPr/>
        <p:txBody>
          <a:bodyPr/>
          <a:lstStyle/>
          <a:p>
            <a:fld id="{6F86FB4F-9A3A-4149-B0E9-5278F91246FB}" type="slidenum">
              <a:rPr lang="en-US" smtClean="0"/>
              <a:t>6</a:t>
            </a:fld>
            <a:endParaRPr lang="en-US" dirty="0"/>
          </a:p>
        </p:txBody>
      </p:sp>
    </p:spTree>
    <p:extLst>
      <p:ext uri="{BB962C8B-B14F-4D97-AF65-F5344CB8AC3E}">
        <p14:creationId xmlns:p14="http://schemas.microsoft.com/office/powerpoint/2010/main" val="108755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418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B9185C-5C72-45C2-88F0-D7DF9039278A}" type="slidenum">
              <a:rPr lang="en-US" smtClean="0"/>
              <a:t>56</a:t>
            </a:fld>
            <a:endParaRPr lang="en-US"/>
          </a:p>
        </p:txBody>
      </p:sp>
    </p:spTree>
    <p:extLst>
      <p:ext uri="{BB962C8B-B14F-4D97-AF65-F5344CB8AC3E}">
        <p14:creationId xmlns:p14="http://schemas.microsoft.com/office/powerpoint/2010/main" val="3758277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BCBD1E7-7727-406F-BCB9-08B04455A338}"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0147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956387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26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01DFAD9-1153-4E92-AD20-BE721EB22592}" type="slidenum">
              <a:rPr lang="en-IN" smtClean="0"/>
              <a:t>61</a:t>
            </a:fld>
            <a:endParaRPr lang="en-IN"/>
          </a:p>
        </p:txBody>
      </p:sp>
    </p:spTree>
    <p:extLst>
      <p:ext uri="{BB962C8B-B14F-4D97-AF65-F5344CB8AC3E}">
        <p14:creationId xmlns:p14="http://schemas.microsoft.com/office/powerpoint/2010/main" val="2658610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8494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01DFAD9-1153-4E92-AD20-BE721EB22592}" type="slidenum">
              <a:rPr lang="en-IN" smtClean="0"/>
              <a:t>64</a:t>
            </a:fld>
            <a:endParaRPr lang="en-IN"/>
          </a:p>
        </p:txBody>
      </p:sp>
    </p:spTree>
    <p:extLst>
      <p:ext uri="{BB962C8B-B14F-4D97-AF65-F5344CB8AC3E}">
        <p14:creationId xmlns:p14="http://schemas.microsoft.com/office/powerpoint/2010/main" val="1933550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994A56-7680-4821-AC95-80797BB5B1AE}"/>
              </a:ext>
            </a:extLst>
          </p:cNvPr>
          <p:cNvSpPr>
            <a:spLocks noGrp="1"/>
          </p:cNvSpPr>
          <p:nvPr>
            <p:ph type="body" idx="1"/>
          </p:nvPr>
        </p:nvSpPr>
        <p:spPr/>
        <p:txBody>
          <a:bodyPr/>
          <a:lstStyle/>
          <a:p>
            <a:r>
              <a:rPr lang="en-GB" b="1" i="0" dirty="0">
                <a:solidFill>
                  <a:srgbClr val="111111"/>
                </a:solidFill>
                <a:effectLst/>
                <a:latin typeface="Roboto" panose="02000000000000000000" pitchFamily="2" charset="0"/>
              </a:rPr>
              <a:t> </a:t>
            </a:r>
            <a:r>
              <a:rPr lang="en-GB" b="0" i="0" dirty="0">
                <a:solidFill>
                  <a:srgbClr val="202122"/>
                </a:solidFill>
                <a:effectLst/>
                <a:latin typeface="Arial" panose="020B0604020202020204" pitchFamily="34" charset="0"/>
              </a:rPr>
              <a:t>Southbound traffic is data entering the data </a:t>
            </a:r>
            <a:r>
              <a:rPr lang="en-GB" b="0" i="0" dirty="0" err="1">
                <a:solidFill>
                  <a:srgbClr val="202122"/>
                </a:solidFill>
                <a:effectLst/>
                <a:latin typeface="Arial" panose="020B0604020202020204" pitchFamily="34" charset="0"/>
              </a:rPr>
              <a:t>center</a:t>
            </a:r>
            <a:r>
              <a:rPr lang="en-GB" b="0" i="0" dirty="0">
                <a:solidFill>
                  <a:srgbClr val="202122"/>
                </a:solidFill>
                <a:effectLst/>
                <a:latin typeface="Arial" panose="020B0604020202020204" pitchFamily="34" charset="0"/>
              </a:rPr>
              <a:t> (through a </a:t>
            </a:r>
            <a:r>
              <a:rPr lang="en-GB" b="0" i="0" u="none" strike="noStrike" dirty="0">
                <a:solidFill>
                  <a:srgbClr val="3366CC"/>
                </a:solidFill>
                <a:effectLst/>
                <a:latin typeface="Arial" panose="020B0604020202020204" pitchFamily="34" charset="0"/>
                <a:hlinkClick r:id="rId3" tooltip="Firewall (computing)"/>
              </a:rPr>
              <a:t>firewall</a:t>
            </a:r>
            <a:r>
              <a:rPr lang="en-GB" b="0" i="0" dirty="0">
                <a:solidFill>
                  <a:srgbClr val="202122"/>
                </a:solidFill>
                <a:effectLst/>
                <a:latin typeface="Arial" panose="020B0604020202020204" pitchFamily="34" charset="0"/>
              </a:rPr>
              <a:t> and/or other networking infrastructure). Data exiting the data </a:t>
            </a:r>
            <a:r>
              <a:rPr lang="en-GB" b="0" i="0" dirty="0" err="1">
                <a:solidFill>
                  <a:srgbClr val="202122"/>
                </a:solidFill>
                <a:effectLst/>
                <a:latin typeface="Arial" panose="020B0604020202020204" pitchFamily="34" charset="0"/>
              </a:rPr>
              <a:t>center</a:t>
            </a:r>
            <a:r>
              <a:rPr lang="en-GB" b="0" i="0" dirty="0">
                <a:solidFill>
                  <a:srgbClr val="202122"/>
                </a:solidFill>
                <a:effectLst/>
                <a:latin typeface="Arial" panose="020B0604020202020204" pitchFamily="34" charset="0"/>
              </a:rPr>
              <a:t> is northbound traffic, commonly routed through a firewall</a:t>
            </a:r>
            <a:r>
              <a:rPr lang="en-GB" b="0" i="0" u="none" strike="noStrike" baseline="30000" dirty="0">
                <a:solidFill>
                  <a:srgbClr val="3366CC"/>
                </a:solidFill>
                <a:effectLst/>
                <a:latin typeface="Arial" panose="020B0604020202020204" pitchFamily="34" charset="0"/>
                <a:hlinkClick r:id="rId4"/>
              </a:rPr>
              <a:t>[1]</a:t>
            </a:r>
            <a:r>
              <a:rPr lang="en-GB" b="0" i="0" dirty="0">
                <a:solidFill>
                  <a:srgbClr val="202122"/>
                </a:solidFill>
                <a:effectLst/>
                <a:latin typeface="Arial" panose="020B0604020202020204" pitchFamily="34" charset="0"/>
              </a:rPr>
              <a:t> to Internet space.</a:t>
            </a:r>
            <a:endParaRPr lang="en-US" dirty="0"/>
          </a:p>
        </p:txBody>
      </p:sp>
    </p:spTree>
    <p:extLst>
      <p:ext uri="{BB962C8B-B14F-4D97-AF65-F5344CB8AC3E}">
        <p14:creationId xmlns:p14="http://schemas.microsoft.com/office/powerpoint/2010/main" val="3346198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505530-724E-43A7-B7D9-ED76C336DA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763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397938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994A56-7680-4821-AC95-80797BB5B1A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226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SIEM Secure information and event management system</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Security Orchestration Automation and Response</a:t>
            </a:r>
          </a:p>
        </p:txBody>
      </p:sp>
      <p:sp>
        <p:nvSpPr>
          <p:cNvPr id="4" name="Footer Placeholder 3"/>
          <p:cNvSpPr>
            <a:spLocks noGrp="1"/>
          </p:cNvSpPr>
          <p:nvPr>
            <p:ph type="ftr" sz="quarter" idx="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Presentation title</a:t>
            </a:r>
          </a:p>
        </p:txBody>
      </p:sp>
      <p:sp>
        <p:nvSpPr>
          <p:cNvPr id="5" name="Slide Number Placeholder 4"/>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10477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86002">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86002">
              <a:defRPr/>
            </a:pPr>
            <a:fld id="{386CE63F-9E7F-4C04-9D0D-FCA25A8E9E86}" type="datetime8">
              <a:rPr lang="en-US">
                <a:solidFill>
                  <a:prstClr val="black"/>
                </a:solidFill>
              </a:rPr>
              <a:pPr defTabSz="986002">
                <a:defRPr/>
              </a:pPr>
              <a:t>10/12/2023 11:33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86002">
              <a:defRPr/>
            </a:pPr>
            <a:fld id="{B4008EB6-D09E-4580-8CD6-DDB14511944F}" type="slidenum">
              <a:rPr lang="en-US">
                <a:solidFill>
                  <a:prstClr val="black"/>
                </a:solidFill>
              </a:rPr>
              <a:pPr defTabSz="986002">
                <a:defRPr/>
              </a:pPr>
              <a:t>69</a:t>
            </a:fld>
            <a:endParaRPr lang="en-US">
              <a:solidFill>
                <a:prstClr val="black"/>
              </a:solidFill>
            </a:endParaRPr>
          </a:p>
        </p:txBody>
      </p:sp>
    </p:spTree>
    <p:extLst>
      <p:ext uri="{BB962C8B-B14F-4D97-AF65-F5344CB8AC3E}">
        <p14:creationId xmlns:p14="http://schemas.microsoft.com/office/powerpoint/2010/main" val="584505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Azure offers built-in backup and disaster recovery services  that are easy to deploy, cost-effective, secure, and scalable, providing you with an end-to-end business continuity solution.</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In the case of a disruption, whether it’s ransomware, data deletion or corruption due to human errors or outages, you can recover your apps and data in a timely and reliable manner.</a:t>
            </a:r>
          </a:p>
          <a:p>
            <a:pPr marL="0" indent="0">
              <a:buFont typeface="Arial" panose="020B0604020202020204" pitchFamily="34" charset="0"/>
              <a:buNone/>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An IDC study showed that compared to on-premises backup and disaster recovery solutions, customers that used Azure Backup and Azure Site Recovery achieved significant improvement in business operations, with an estimated 337% ROI in 5 years.</a:t>
            </a:r>
          </a:p>
          <a:p>
            <a:pPr marL="285750" indent="-285750">
              <a:buFont typeface="Arial" panose="020B0604020202020204" pitchFamily="34" charset="0"/>
              <a:buChar char="•"/>
            </a:pPr>
            <a:endPar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With Azure, customers can also enjoy high availability. From a single virtual machine to a datacenter to an entire region, we have guaranteed SLAs and industry leading RPO (Recovery Point Objective) and RTO (Recovery Time Objective). In fact, the average Azure VM uptime was </a:t>
            </a:r>
            <a:r>
              <a:rPr lang="en-US" sz="1800" b="1" dirty="0">
                <a:effectLst/>
                <a:highlight>
                  <a:srgbClr val="FFFF00"/>
                </a:highlight>
                <a:latin typeface="Calibri" panose="020F0502020204030204" pitchFamily="34" charset="0"/>
                <a:ea typeface="Calibri" panose="020F0502020204030204" pitchFamily="34" charset="0"/>
                <a:cs typeface="Arial" panose="020B0604020202020204" pitchFamily="34" charset="0"/>
              </a:rPr>
              <a:t>99.998%</a:t>
            </a:r>
            <a:r>
              <a:rPr lang="en-US" sz="1800" dirty="0">
                <a:effectLst/>
                <a:highlight>
                  <a:srgbClr val="FFFF00"/>
                </a:highlight>
                <a:latin typeface="Calibri" panose="020F0502020204030204" pitchFamily="34" charset="0"/>
                <a:ea typeface="Calibri" panose="020F0502020204030204" pitchFamily="34" charset="0"/>
                <a:cs typeface="Arial" panose="020B0604020202020204" pitchFamily="34" charset="0"/>
              </a:rPr>
              <a:t> rolling 12 months to April 2020.</a:t>
            </a:r>
          </a:p>
          <a:p>
            <a:pPr marL="0" marR="0" lvl="0" indent="0">
              <a:lnSpc>
                <a:spcPct val="107000"/>
              </a:lnSpc>
              <a:spcBef>
                <a:spcPts val="0"/>
              </a:spcBef>
              <a:spcAft>
                <a:spcPts val="0"/>
              </a:spcAft>
              <a:buFont typeface="Symbol" panose="05050102010706020507" pitchFamily="18" charset="2"/>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Additional notes: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Once enabled, customers benefit from minimal maintenance and monitoring overhead, remote management capabilities, enhanced security, and the ability to immutably recover business services in a timely and orchestrated manner. Customers can also use the preferred backup provider of choice and take advantage of built in Azure integrations to extend their on-premises BCDR solutions to Azure. All of this is possible without the need to learn new tools for configuration or management.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Backup is designed specifically to back up and restore data, and Azure Site Recovery is designed to perform seamless application disaster recovery. Together, these services provide an end-to-end solution that can be implemented and scaled with just a few clicks.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By not having to build on-premises solutions or maintain a costly secondary datacenter, users can reduce the cost of deploying, monitoring, patching, and scaling disaster recovery infrastructure. Azure Backup automatically allocates and manages backup storage with flexible policies to optimize cost and meet business objectives. Users can add or remove managed resources through the Azure portal as storage needs fluctuate over time. Together, Azure Backup and Azure Site Recovery use the underlying power and unlimited scale of the cloud to deliver high availability with minimal maintenance or monitoring overhead. These native capabilities are available through a pay-as-you-use model that bills only for the storage that is consumed.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further simplicity, Azure’s centralized management interface for Azure Backup and Azure Site Recovery makes it simple to define policies to natively protect, monitor, and manage a wide range of enterprise workloads including Azure Virtual Machines, SQL and SAP databases, on-premises Windows servers and VMware machines. Using Azure Site Recovery, users can set up and manage replication, failover, and failback from a single location in the Azure portal. The Azure hybrid services tool in Windows Admin Center can also be used as a centralized hub to easily discover all the available Azure services that bring value to on-premises or hybrid environments. Windows Admin Center streamlines setup and the process of replicating virtual machines on Hyper-V servers or clusters, making it easier to bolster the resiliency of environments with Azure Site Recovery's disaster recovery service.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is committed to providing the best-in-class data protection to keep your applications running. Azure Backup protects backups of on-premises and cloud-resources from ransomware attacks by isolating backup data from source data, combined with multi-factor authentication and the ability to recover maliciously or accidentally deleted backup data. With Azure Site Recovery you can fail over VMs to the cloud or between cloud data centers and secure them with network security groups. </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Peace of mind is paramount when it comes to recovering from the unexpected. In the case of a disruption, accidental deletion, or corruption of data, customers can be rest assured that they will be able to recover their business services and data in a timely and orchestrated manner. These native capabilities support low recovery-point objective (RPO) and recovery-time objective (RTO) targets for any mission-critical workload in your organization. Azure is here to help customers pivot towards a strengthened BCDR strategy.</a:t>
            </a:r>
          </a:p>
          <a:p>
            <a:endParaRPr lang="en-US" sz="12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11:33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Portal. A </a:t>
            </a:r>
            <a:r>
              <a:rPr lang="en-IE" dirty="0"/>
              <a:t>website accessed via a web browser at </a:t>
            </a:r>
          </a:p>
          <a:p>
            <a:r>
              <a:rPr lang="en-US" dirty="0"/>
              <a:t>Azure PowerShell. A command shell scripting language</a:t>
            </a:r>
          </a:p>
          <a:p>
            <a:r>
              <a:rPr lang="en-US" dirty="0"/>
              <a:t>Azure Command-Line Interface (Azure CLI). A cross-platform command-line scripting program for Windows, Linux, or MacOS operating systems</a:t>
            </a:r>
          </a:p>
          <a:p>
            <a:r>
              <a:rPr lang="en-US" dirty="0"/>
              <a:t>Azure Cloud Shell. A b</a:t>
            </a:r>
            <a:r>
              <a:rPr lang="en-IE" dirty="0"/>
              <a:t>rowser-based scripting environment in your portal. </a:t>
            </a:r>
          </a:p>
          <a:p>
            <a:endParaRPr lang="en-US" dirty="0"/>
          </a:p>
          <a:p>
            <a:r>
              <a:rPr lang="en-IE" i="1" dirty="0"/>
              <a:t>Azure Resource Manager </a:t>
            </a:r>
            <a:r>
              <a:rPr lang="en-IE" dirty="0"/>
              <a:t>is a management layer in which resource groups and all the resources within it are created, configured, managed, and deleted</a:t>
            </a:r>
          </a:p>
          <a:p>
            <a:r>
              <a:rPr lang="en-IE" dirty="0"/>
              <a:t>With Azure Resource Manager, you can:</a:t>
            </a:r>
          </a:p>
          <a:p>
            <a:pPr lvl="1"/>
            <a:r>
              <a:rPr lang="en-US" sz="2900" dirty="0"/>
              <a:t>Deploy application resources</a:t>
            </a:r>
          </a:p>
          <a:p>
            <a:pPr lvl="1"/>
            <a:r>
              <a:rPr lang="en-US" sz="2900" dirty="0"/>
              <a:t>Organize resources</a:t>
            </a:r>
          </a:p>
          <a:p>
            <a:pPr lvl="1"/>
            <a:r>
              <a:rPr lang="en-US" sz="2900" dirty="0"/>
              <a:t>Control access and resources</a:t>
            </a:r>
          </a:p>
          <a:p>
            <a:endParaRPr lang="en-US" dirty="0"/>
          </a:p>
        </p:txBody>
      </p:sp>
      <p:sp>
        <p:nvSpPr>
          <p:cNvPr id="4" name="Slide Number Placeholder 3"/>
          <p:cNvSpPr>
            <a:spLocks noGrp="1"/>
          </p:cNvSpPr>
          <p:nvPr>
            <p:ph type="sldNum" sz="quarter" idx="5"/>
          </p:nvPr>
        </p:nvSpPr>
        <p:spPr/>
        <p:txBody>
          <a:bodyPr/>
          <a:lstStyle/>
          <a:p>
            <a:fld id="{17074CA4-B2AD-4686-BDA8-3FF255166430}" type="slidenum">
              <a:rPr lang="en-US" smtClean="0"/>
              <a:t>71</a:t>
            </a:fld>
            <a:endParaRPr lang="en-US" dirty="0"/>
          </a:p>
        </p:txBody>
      </p:sp>
    </p:spTree>
    <p:extLst>
      <p:ext uri="{BB962C8B-B14F-4D97-AF65-F5344CB8AC3E}">
        <p14:creationId xmlns:p14="http://schemas.microsoft.com/office/powerpoint/2010/main" val="404404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7131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9256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a:t>
            </a:r>
          </a:p>
          <a:p>
            <a:pPr algn="l"/>
            <a:r>
              <a:rPr lang="en-GB" b="1" i="0" dirty="0">
                <a:solidFill>
                  <a:srgbClr val="171717"/>
                </a:solidFill>
                <a:effectLst/>
                <a:latin typeface="Segoe UI" panose="020B0502040204020203" pitchFamily="34" charset="0"/>
              </a:rPr>
              <a:t>You’ll always be responsible for:</a:t>
            </a:r>
          </a:p>
          <a:p>
            <a:pPr algn="l">
              <a:buFont typeface="Arial" panose="020B0604020202020204" pitchFamily="34" charset="0"/>
              <a:buChar char="•"/>
            </a:pPr>
            <a:r>
              <a:rPr lang="en-GB" b="0" i="0" dirty="0">
                <a:solidFill>
                  <a:srgbClr val="171717"/>
                </a:solidFill>
                <a:effectLst/>
                <a:latin typeface="Segoe UI" panose="020B0502040204020203" pitchFamily="34" charset="0"/>
              </a:rPr>
              <a:t>The information and data stored in the cloud</a:t>
            </a:r>
          </a:p>
          <a:p>
            <a:pPr algn="l">
              <a:buFont typeface="Arial" panose="020B0604020202020204" pitchFamily="34" charset="0"/>
              <a:buChar char="•"/>
            </a:pPr>
            <a:r>
              <a:rPr lang="en-GB" b="0" i="0" dirty="0">
                <a:solidFill>
                  <a:srgbClr val="171717"/>
                </a:solidFill>
                <a:effectLst/>
                <a:latin typeface="Segoe UI" panose="020B0502040204020203" pitchFamily="34" charset="0"/>
              </a:rPr>
              <a:t>Devices that are allowed to connect to your cloud (cell phones, computers, and so on)</a:t>
            </a:r>
          </a:p>
          <a:p>
            <a:pPr algn="l">
              <a:buFont typeface="Arial" panose="020B0604020202020204" pitchFamily="34" charset="0"/>
              <a:buChar char="•"/>
            </a:pPr>
            <a:r>
              <a:rPr lang="en-GB" b="0" i="0" dirty="0">
                <a:solidFill>
                  <a:srgbClr val="171717"/>
                </a:solidFill>
                <a:effectLst/>
                <a:latin typeface="Segoe UI" panose="020B0502040204020203" pitchFamily="34" charset="0"/>
              </a:rPr>
              <a:t>The accounts and identities of the people, services, and devices within your organization</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r>
              <a:rPr lang="en-GB" b="1" i="0" dirty="0">
                <a:solidFill>
                  <a:srgbClr val="171717"/>
                </a:solidFill>
                <a:effectLst/>
                <a:latin typeface="Segoe UI" panose="020B0502040204020203" pitchFamily="34" charset="0"/>
              </a:rPr>
              <a:t>The cloud provider is always responsible for:</a:t>
            </a:r>
          </a:p>
          <a:p>
            <a:pPr algn="l">
              <a:buFont typeface="Arial" panose="020B0604020202020204" pitchFamily="34" charset="0"/>
              <a:buChar char="•"/>
            </a:pPr>
            <a:r>
              <a:rPr lang="en-GB" b="0" i="0" dirty="0">
                <a:solidFill>
                  <a:srgbClr val="171717"/>
                </a:solidFill>
                <a:effectLst/>
                <a:latin typeface="Segoe UI" panose="020B0502040204020203" pitchFamily="34" charset="0"/>
              </a:rPr>
              <a:t>The physical </a:t>
            </a:r>
            <a:r>
              <a:rPr lang="en-GB" b="0" i="0" dirty="0" err="1">
                <a:solidFill>
                  <a:srgbClr val="171717"/>
                </a:solidFill>
                <a:effectLst/>
                <a:latin typeface="Segoe UI" panose="020B0502040204020203" pitchFamily="34" charset="0"/>
              </a:rPr>
              <a:t>datacenter</a:t>
            </a: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The physical network</a:t>
            </a:r>
          </a:p>
          <a:p>
            <a:pPr algn="l">
              <a:buFont typeface="Arial" panose="020B0604020202020204" pitchFamily="34" charset="0"/>
              <a:buChar char="•"/>
            </a:pPr>
            <a:r>
              <a:rPr lang="en-GB" b="0" i="0" dirty="0">
                <a:solidFill>
                  <a:srgbClr val="171717"/>
                </a:solidFill>
                <a:effectLst/>
                <a:latin typeface="Segoe UI" panose="020B0502040204020203" pitchFamily="34" charset="0"/>
              </a:rPr>
              <a:t>The physical hosts</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pPr algn="l"/>
            <a:r>
              <a:rPr lang="en-GB" b="1" i="0" dirty="0">
                <a:solidFill>
                  <a:srgbClr val="171717"/>
                </a:solidFill>
                <a:effectLst/>
                <a:latin typeface="Segoe UI" panose="020B0502040204020203" pitchFamily="34" charset="0"/>
              </a:rPr>
              <a:t>Your service model will determine responsibility for things like:</a:t>
            </a:r>
          </a:p>
          <a:p>
            <a:pPr algn="l">
              <a:buFont typeface="Arial" panose="020B0604020202020204" pitchFamily="34" charset="0"/>
              <a:buChar char="•"/>
            </a:pPr>
            <a:r>
              <a:rPr lang="en-GB" b="0" i="0" dirty="0">
                <a:solidFill>
                  <a:srgbClr val="171717"/>
                </a:solidFill>
                <a:effectLst/>
                <a:latin typeface="Segoe UI" panose="020B0502040204020203" pitchFamily="34" charset="0"/>
              </a:rPr>
              <a:t>Operating systems</a:t>
            </a:r>
          </a:p>
          <a:p>
            <a:pPr algn="l">
              <a:buFont typeface="Arial" panose="020B0604020202020204" pitchFamily="34" charset="0"/>
              <a:buChar char="•"/>
            </a:pPr>
            <a:r>
              <a:rPr lang="en-GB" b="0" i="0" dirty="0">
                <a:solidFill>
                  <a:srgbClr val="171717"/>
                </a:solidFill>
                <a:effectLst/>
                <a:latin typeface="Segoe UI" panose="020B0502040204020203" pitchFamily="34" charset="0"/>
              </a:rPr>
              <a:t>Network controls</a:t>
            </a:r>
          </a:p>
          <a:p>
            <a:pPr algn="l">
              <a:buFont typeface="Arial" panose="020B0604020202020204" pitchFamily="34" charset="0"/>
              <a:buChar char="•"/>
            </a:pPr>
            <a:r>
              <a:rPr lang="en-GB" b="0" i="0" dirty="0">
                <a:solidFill>
                  <a:srgbClr val="171717"/>
                </a:solidFill>
                <a:effectLst/>
                <a:latin typeface="Segoe UI" panose="020B0502040204020203" pitchFamily="34" charset="0"/>
              </a:rPr>
              <a:t>Applications</a:t>
            </a:r>
          </a:p>
          <a:p>
            <a:pPr algn="l">
              <a:buFont typeface="Arial" panose="020B0604020202020204" pitchFamily="34" charset="0"/>
              <a:buChar char="•"/>
            </a:pPr>
            <a:r>
              <a:rPr lang="en-GB" b="0" i="0" dirty="0">
                <a:solidFill>
                  <a:srgbClr val="171717"/>
                </a:solidFill>
                <a:effectLst/>
                <a:latin typeface="Segoe UI" panose="020B0502040204020203" pitchFamily="34" charset="0"/>
              </a:rPr>
              <a:t>Identity and infrastructure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10/12/2023 11:33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45378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8.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7.xml"/><Relationship Id="rId7" Type="http://schemas.openxmlformats.org/officeDocument/2006/relationships/oleObject" Target="../embeddings/oleObject2.bin"/><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Master" Target="../slideMasters/slideMaster2.xml"/><Relationship Id="rId5" Type="http://schemas.openxmlformats.org/officeDocument/2006/relationships/tags" Target="../tags/tag9.xml"/><Relationship Id="rId4" Type="http://schemas.openxmlformats.org/officeDocument/2006/relationships/tags" Target="../tags/tag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8.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40.emf"/></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51.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9.xml"/><Relationship Id="rId4" Type="http://schemas.openxmlformats.org/officeDocument/2006/relationships/hyperlink" Target="http://education.gov.mt/en/resources/News/Pages/News%20items/Joint-Press-Release-by-the-Ministry-for-Education-and-Employment-and-Microsoft.aspx"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3" Type="http://schemas.openxmlformats.org/officeDocument/2006/relationships/hyperlink" Target="http://education.gov.mt/en/resources/News/Pages/News%20items/Joint-Press-Release-by-the-Ministry-for-Education-and-Employment-and-Microsoft.aspx" TargetMode="External"/><Relationship Id="rId2" Type="http://schemas.openxmlformats.org/officeDocument/2006/relationships/image" Target="../media/image55.png"/><Relationship Id="rId1" Type="http://schemas.openxmlformats.org/officeDocument/2006/relationships/slideMaster" Target="../slideMasters/slideMaster9.xml"/><Relationship Id="rId4" Type="http://schemas.openxmlformats.org/officeDocument/2006/relationships/image" Target="../media/image54.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90F4A-E76D-4681-BCB3-5F294875493F}"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F266B-5C8F-4EEE-ACC4-B9BF95EA4DE6}" type="slidenum">
              <a:rPr lang="en-US" smtClean="0"/>
              <a:t>‹#›</a:t>
            </a:fld>
            <a:endParaRPr lang="en-US"/>
          </a:p>
        </p:txBody>
      </p:sp>
    </p:spTree>
    <p:extLst>
      <p:ext uri="{BB962C8B-B14F-4D97-AF65-F5344CB8AC3E}">
        <p14:creationId xmlns:p14="http://schemas.microsoft.com/office/powerpoint/2010/main" val="33264369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_sub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721C-7704-42BF-A96A-3F937444ABC4}"/>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FCF1B40E-92AD-4DAD-B690-3C83B7B48602}"/>
              </a:ext>
            </a:extLst>
          </p:cNvPr>
          <p:cNvSpPr>
            <a:spLocks noGrp="1"/>
          </p:cNvSpPr>
          <p:nvPr>
            <p:ph sz="quarter" idx="10"/>
          </p:nvPr>
        </p:nvSpPr>
        <p:spPr>
          <a:xfrm>
            <a:off x="137319" y="1465263"/>
            <a:ext cx="2976562" cy="353045"/>
          </a:xfrm>
        </p:spPr>
        <p:txBody>
          <a:bodyPr/>
          <a:lstStyle/>
          <a:p>
            <a:pPr lvl="0"/>
            <a:r>
              <a:rPr lang="en-US"/>
              <a:t>Click</a:t>
            </a:r>
          </a:p>
        </p:txBody>
      </p:sp>
      <p:sp>
        <p:nvSpPr>
          <p:cNvPr id="8" name="Content Placeholder 7">
            <a:extLst>
              <a:ext uri="{FF2B5EF4-FFF2-40B4-BE49-F238E27FC236}">
                <a16:creationId xmlns:a16="http://schemas.microsoft.com/office/drawing/2014/main" id="{7D2FB6B0-3C27-4E70-BD50-450376E837AF}"/>
              </a:ext>
            </a:extLst>
          </p:cNvPr>
          <p:cNvSpPr>
            <a:spLocks noGrp="1"/>
          </p:cNvSpPr>
          <p:nvPr>
            <p:ph sz="quarter" idx="11"/>
          </p:nvPr>
        </p:nvSpPr>
        <p:spPr>
          <a:xfrm>
            <a:off x="4005263" y="1581150"/>
            <a:ext cx="2366962" cy="353045"/>
          </a:xfrm>
        </p:spPr>
        <p:txBody>
          <a:bodyPr/>
          <a:lstStyle/>
          <a:p>
            <a:pPr lvl="0"/>
            <a:r>
              <a:rPr lang="en-US"/>
              <a:t>Click</a:t>
            </a:r>
          </a:p>
        </p:txBody>
      </p:sp>
      <p:sp>
        <p:nvSpPr>
          <p:cNvPr id="10" name="Content Placeholder 9">
            <a:extLst>
              <a:ext uri="{FF2B5EF4-FFF2-40B4-BE49-F238E27FC236}">
                <a16:creationId xmlns:a16="http://schemas.microsoft.com/office/drawing/2014/main" id="{1D71FBE9-663E-412D-8B16-66AFCC6D96DB}"/>
              </a:ext>
            </a:extLst>
          </p:cNvPr>
          <p:cNvSpPr>
            <a:spLocks noGrp="1"/>
          </p:cNvSpPr>
          <p:nvPr>
            <p:ph sz="quarter" idx="12"/>
          </p:nvPr>
        </p:nvSpPr>
        <p:spPr>
          <a:xfrm>
            <a:off x="6850743" y="1465263"/>
            <a:ext cx="2527071" cy="353045"/>
          </a:xfrm>
        </p:spPr>
        <p:txBody>
          <a:bodyPr/>
          <a:lstStyle/>
          <a:p>
            <a:pPr lvl="0"/>
            <a:r>
              <a:rPr lang="en-US"/>
              <a:t>Click</a:t>
            </a:r>
          </a:p>
        </p:txBody>
      </p:sp>
      <p:sp>
        <p:nvSpPr>
          <p:cNvPr id="12" name="Content Placeholder 11">
            <a:extLst>
              <a:ext uri="{FF2B5EF4-FFF2-40B4-BE49-F238E27FC236}">
                <a16:creationId xmlns:a16="http://schemas.microsoft.com/office/drawing/2014/main" id="{451EF1AB-5B77-4173-BE9E-314804066F60}"/>
              </a:ext>
            </a:extLst>
          </p:cNvPr>
          <p:cNvSpPr>
            <a:spLocks noGrp="1"/>
          </p:cNvSpPr>
          <p:nvPr>
            <p:ph sz="quarter" idx="13"/>
          </p:nvPr>
        </p:nvSpPr>
        <p:spPr>
          <a:xfrm>
            <a:off x="137319" y="2131555"/>
            <a:ext cx="2759075" cy="353045"/>
          </a:xfrm>
        </p:spPr>
        <p:txBody>
          <a:bodyPr/>
          <a:lstStyle/>
          <a:p>
            <a:pPr lvl="0"/>
            <a:r>
              <a:rPr lang="en-US"/>
              <a:t>Click</a:t>
            </a:r>
          </a:p>
        </p:txBody>
      </p:sp>
      <p:sp>
        <p:nvSpPr>
          <p:cNvPr id="14" name="Content Placeholder 13">
            <a:extLst>
              <a:ext uri="{FF2B5EF4-FFF2-40B4-BE49-F238E27FC236}">
                <a16:creationId xmlns:a16="http://schemas.microsoft.com/office/drawing/2014/main" id="{E8A9AD02-69E2-48D6-81DD-1C586361E2A3}"/>
              </a:ext>
            </a:extLst>
          </p:cNvPr>
          <p:cNvSpPr>
            <a:spLocks noGrp="1"/>
          </p:cNvSpPr>
          <p:nvPr>
            <p:ph sz="quarter" idx="14"/>
          </p:nvPr>
        </p:nvSpPr>
        <p:spPr>
          <a:xfrm>
            <a:off x="3222625" y="2158984"/>
            <a:ext cx="2960687" cy="353045"/>
          </a:xfrm>
        </p:spPr>
        <p:txBody>
          <a:bodyPr/>
          <a:lstStyle/>
          <a:p>
            <a:pPr lvl="0"/>
            <a:r>
              <a:rPr lang="en-US"/>
              <a:t>Click</a:t>
            </a:r>
          </a:p>
        </p:txBody>
      </p:sp>
      <p:sp>
        <p:nvSpPr>
          <p:cNvPr id="16" name="Content Placeholder 15">
            <a:extLst>
              <a:ext uri="{FF2B5EF4-FFF2-40B4-BE49-F238E27FC236}">
                <a16:creationId xmlns:a16="http://schemas.microsoft.com/office/drawing/2014/main" id="{24D12742-7A64-47D0-BAE0-1FCF3C715C2B}"/>
              </a:ext>
            </a:extLst>
          </p:cNvPr>
          <p:cNvSpPr>
            <a:spLocks noGrp="1"/>
          </p:cNvSpPr>
          <p:nvPr>
            <p:ph sz="quarter" idx="15"/>
          </p:nvPr>
        </p:nvSpPr>
        <p:spPr>
          <a:xfrm>
            <a:off x="6509543" y="2131554"/>
            <a:ext cx="2670175" cy="353045"/>
          </a:xfrm>
        </p:spPr>
        <p:txBody>
          <a:bodyPr/>
          <a:lstStyle/>
          <a:p>
            <a:pPr lvl="0"/>
            <a:r>
              <a:rPr lang="en-US"/>
              <a:t>Click</a:t>
            </a:r>
          </a:p>
        </p:txBody>
      </p:sp>
      <p:sp>
        <p:nvSpPr>
          <p:cNvPr id="18" name="Content Placeholder 17">
            <a:extLst>
              <a:ext uri="{FF2B5EF4-FFF2-40B4-BE49-F238E27FC236}">
                <a16:creationId xmlns:a16="http://schemas.microsoft.com/office/drawing/2014/main" id="{7902D39F-E5BA-4303-A20D-B96F8FD33858}"/>
              </a:ext>
            </a:extLst>
          </p:cNvPr>
          <p:cNvSpPr>
            <a:spLocks noGrp="1"/>
          </p:cNvSpPr>
          <p:nvPr>
            <p:ph sz="quarter" idx="16"/>
          </p:nvPr>
        </p:nvSpPr>
        <p:spPr>
          <a:xfrm>
            <a:off x="137319" y="2799674"/>
            <a:ext cx="2976562" cy="353045"/>
          </a:xfrm>
        </p:spPr>
        <p:txBody>
          <a:bodyPr/>
          <a:lstStyle/>
          <a:p>
            <a:pPr lvl="0"/>
            <a:r>
              <a:rPr lang="en-US"/>
              <a:t>Click</a:t>
            </a:r>
          </a:p>
        </p:txBody>
      </p:sp>
      <p:sp>
        <p:nvSpPr>
          <p:cNvPr id="20" name="Content Placeholder 19">
            <a:extLst>
              <a:ext uri="{FF2B5EF4-FFF2-40B4-BE49-F238E27FC236}">
                <a16:creationId xmlns:a16="http://schemas.microsoft.com/office/drawing/2014/main" id="{8FC07F28-68E2-43B8-BD47-6C52013405A0}"/>
              </a:ext>
            </a:extLst>
          </p:cNvPr>
          <p:cNvSpPr>
            <a:spLocks noGrp="1"/>
          </p:cNvSpPr>
          <p:nvPr>
            <p:ph sz="quarter" idx="17"/>
          </p:nvPr>
        </p:nvSpPr>
        <p:spPr>
          <a:xfrm>
            <a:off x="3395663" y="2770418"/>
            <a:ext cx="2976562" cy="382301"/>
          </a:xfrm>
        </p:spPr>
        <p:txBody>
          <a:bodyPr/>
          <a:lstStyle/>
          <a:p>
            <a:pPr lvl="0"/>
            <a:r>
              <a:rPr lang="en-US"/>
              <a:t>Click</a:t>
            </a:r>
          </a:p>
        </p:txBody>
      </p:sp>
      <p:sp>
        <p:nvSpPr>
          <p:cNvPr id="22" name="Content Placeholder 21">
            <a:extLst>
              <a:ext uri="{FF2B5EF4-FFF2-40B4-BE49-F238E27FC236}">
                <a16:creationId xmlns:a16="http://schemas.microsoft.com/office/drawing/2014/main" id="{EE7C2750-08C5-49DB-AD9C-28F9069418FD}"/>
              </a:ext>
            </a:extLst>
          </p:cNvPr>
          <p:cNvSpPr>
            <a:spLocks noGrp="1"/>
          </p:cNvSpPr>
          <p:nvPr>
            <p:ph sz="quarter" idx="18"/>
          </p:nvPr>
        </p:nvSpPr>
        <p:spPr>
          <a:xfrm>
            <a:off x="6755606" y="2770024"/>
            <a:ext cx="2424112" cy="353045"/>
          </a:xfrm>
        </p:spPr>
        <p:txBody>
          <a:bodyPr/>
          <a:lstStyle/>
          <a:p>
            <a:pPr lvl="0"/>
            <a:r>
              <a:rPr lang="en-US"/>
              <a:t>Click</a:t>
            </a:r>
          </a:p>
        </p:txBody>
      </p:sp>
      <p:sp>
        <p:nvSpPr>
          <p:cNvPr id="24" name="Content Placeholder 23">
            <a:extLst>
              <a:ext uri="{FF2B5EF4-FFF2-40B4-BE49-F238E27FC236}">
                <a16:creationId xmlns:a16="http://schemas.microsoft.com/office/drawing/2014/main" id="{5485D2DE-919B-45D0-B97A-5DE764C79743}"/>
              </a:ext>
            </a:extLst>
          </p:cNvPr>
          <p:cNvSpPr>
            <a:spLocks noGrp="1"/>
          </p:cNvSpPr>
          <p:nvPr>
            <p:ph sz="quarter" idx="19" hasCustomPrompt="1"/>
          </p:nvPr>
        </p:nvSpPr>
        <p:spPr>
          <a:xfrm>
            <a:off x="9377814" y="2872082"/>
            <a:ext cx="2424112" cy="353045"/>
          </a:xfrm>
        </p:spPr>
        <p:txBody>
          <a:bodyPr/>
          <a:lstStyle/>
          <a:p>
            <a:pPr lvl="0"/>
            <a:r>
              <a:rPr lang="en-US"/>
              <a:t>Click l</a:t>
            </a:r>
          </a:p>
        </p:txBody>
      </p:sp>
      <p:sp>
        <p:nvSpPr>
          <p:cNvPr id="26" name="Content Placeholder 25">
            <a:extLst>
              <a:ext uri="{FF2B5EF4-FFF2-40B4-BE49-F238E27FC236}">
                <a16:creationId xmlns:a16="http://schemas.microsoft.com/office/drawing/2014/main" id="{A4DB1E33-DD27-4185-933B-AA7B4B8DF829}"/>
              </a:ext>
            </a:extLst>
          </p:cNvPr>
          <p:cNvSpPr>
            <a:spLocks noGrp="1"/>
          </p:cNvSpPr>
          <p:nvPr>
            <p:ph sz="quarter" idx="20"/>
          </p:nvPr>
        </p:nvSpPr>
        <p:spPr>
          <a:xfrm>
            <a:off x="9652001" y="1539875"/>
            <a:ext cx="2293938" cy="353045"/>
          </a:xfrm>
        </p:spPr>
        <p:txBody>
          <a:bodyPr/>
          <a:lstStyle/>
          <a:p>
            <a:pPr lvl="0"/>
            <a:r>
              <a:rPr lang="en-US"/>
              <a:t>Click</a:t>
            </a:r>
          </a:p>
        </p:txBody>
      </p:sp>
      <p:sp>
        <p:nvSpPr>
          <p:cNvPr id="28" name="Content Placeholder 27">
            <a:extLst>
              <a:ext uri="{FF2B5EF4-FFF2-40B4-BE49-F238E27FC236}">
                <a16:creationId xmlns:a16="http://schemas.microsoft.com/office/drawing/2014/main" id="{C3D68DAB-F645-485E-9FDF-FBC8578DF1AB}"/>
              </a:ext>
            </a:extLst>
          </p:cNvPr>
          <p:cNvSpPr>
            <a:spLocks noGrp="1"/>
          </p:cNvSpPr>
          <p:nvPr>
            <p:ph sz="quarter" idx="21"/>
          </p:nvPr>
        </p:nvSpPr>
        <p:spPr>
          <a:xfrm>
            <a:off x="9550400" y="2159000"/>
            <a:ext cx="2395538" cy="352425"/>
          </a:xfrm>
        </p:spPr>
        <p:txBody>
          <a:bodyPr/>
          <a:lstStyle/>
          <a:p>
            <a:pPr lvl="0"/>
            <a:r>
              <a:rPr lang="en-US"/>
              <a:t>Click</a:t>
            </a:r>
          </a:p>
        </p:txBody>
      </p:sp>
      <p:sp>
        <p:nvSpPr>
          <p:cNvPr id="30" name="Content Placeholder 29">
            <a:extLst>
              <a:ext uri="{FF2B5EF4-FFF2-40B4-BE49-F238E27FC236}">
                <a16:creationId xmlns:a16="http://schemas.microsoft.com/office/drawing/2014/main" id="{34E38AD8-958C-4A16-AA08-8EA34680A5CF}"/>
              </a:ext>
            </a:extLst>
          </p:cNvPr>
          <p:cNvSpPr>
            <a:spLocks noGrp="1"/>
          </p:cNvSpPr>
          <p:nvPr>
            <p:ph sz="quarter" idx="22"/>
          </p:nvPr>
        </p:nvSpPr>
        <p:spPr>
          <a:xfrm>
            <a:off x="138113" y="3490913"/>
            <a:ext cx="2759075" cy="353045"/>
          </a:xfrm>
        </p:spPr>
        <p:txBody>
          <a:bodyPr/>
          <a:lstStyle/>
          <a:p>
            <a:pPr lvl="0"/>
            <a:r>
              <a:rPr lang="en-US"/>
              <a:t>Click</a:t>
            </a:r>
          </a:p>
        </p:txBody>
      </p:sp>
      <p:sp>
        <p:nvSpPr>
          <p:cNvPr id="32" name="Content Placeholder 31">
            <a:extLst>
              <a:ext uri="{FF2B5EF4-FFF2-40B4-BE49-F238E27FC236}">
                <a16:creationId xmlns:a16="http://schemas.microsoft.com/office/drawing/2014/main" id="{6A69D678-E70D-4AF4-981C-BE86EE66825C}"/>
              </a:ext>
            </a:extLst>
          </p:cNvPr>
          <p:cNvSpPr>
            <a:spLocks noGrp="1"/>
          </p:cNvSpPr>
          <p:nvPr>
            <p:ph sz="quarter" idx="23"/>
          </p:nvPr>
        </p:nvSpPr>
        <p:spPr>
          <a:xfrm>
            <a:off x="3395663" y="3490913"/>
            <a:ext cx="2976562" cy="353045"/>
          </a:xfrm>
        </p:spPr>
        <p:txBody>
          <a:bodyPr/>
          <a:lstStyle/>
          <a:p>
            <a:pPr lvl="0"/>
            <a:r>
              <a:rPr lang="en-US"/>
              <a:t>Click</a:t>
            </a:r>
          </a:p>
        </p:txBody>
      </p:sp>
      <p:sp>
        <p:nvSpPr>
          <p:cNvPr id="34" name="Content Placeholder 33">
            <a:extLst>
              <a:ext uri="{FF2B5EF4-FFF2-40B4-BE49-F238E27FC236}">
                <a16:creationId xmlns:a16="http://schemas.microsoft.com/office/drawing/2014/main" id="{D6225A04-78FF-43C9-8E60-A4BCA2CDB05A}"/>
              </a:ext>
            </a:extLst>
          </p:cNvPr>
          <p:cNvSpPr>
            <a:spLocks noGrp="1"/>
          </p:cNvSpPr>
          <p:nvPr>
            <p:ph sz="quarter" idx="24"/>
          </p:nvPr>
        </p:nvSpPr>
        <p:spPr>
          <a:xfrm>
            <a:off x="6754813" y="3579813"/>
            <a:ext cx="2070100" cy="353045"/>
          </a:xfrm>
        </p:spPr>
        <p:txBody>
          <a:bodyPr/>
          <a:lstStyle/>
          <a:p>
            <a:pPr lvl="0"/>
            <a:r>
              <a:rPr lang="en-US"/>
              <a:t>Click </a:t>
            </a:r>
          </a:p>
        </p:txBody>
      </p:sp>
      <p:sp>
        <p:nvSpPr>
          <p:cNvPr id="36" name="Content Placeholder 35">
            <a:extLst>
              <a:ext uri="{FF2B5EF4-FFF2-40B4-BE49-F238E27FC236}">
                <a16:creationId xmlns:a16="http://schemas.microsoft.com/office/drawing/2014/main" id="{EA464B4F-D72F-4110-B6BF-F0D7EE01ECDE}"/>
              </a:ext>
            </a:extLst>
          </p:cNvPr>
          <p:cNvSpPr>
            <a:spLocks noGrp="1"/>
          </p:cNvSpPr>
          <p:nvPr>
            <p:ph sz="quarter" idx="25"/>
          </p:nvPr>
        </p:nvSpPr>
        <p:spPr>
          <a:xfrm>
            <a:off x="9207500" y="3490913"/>
            <a:ext cx="2846388" cy="353045"/>
          </a:xfrm>
        </p:spPr>
        <p:txBody>
          <a:bodyPr/>
          <a:lstStyle/>
          <a:p>
            <a:pPr lvl="0"/>
            <a:r>
              <a:rPr lang="en-US"/>
              <a:t>Click</a:t>
            </a:r>
          </a:p>
        </p:txBody>
      </p:sp>
      <p:sp>
        <p:nvSpPr>
          <p:cNvPr id="38" name="Content Placeholder 37">
            <a:extLst>
              <a:ext uri="{FF2B5EF4-FFF2-40B4-BE49-F238E27FC236}">
                <a16:creationId xmlns:a16="http://schemas.microsoft.com/office/drawing/2014/main" id="{A0F49641-9F82-4F49-85CF-663B0E1E5F93}"/>
              </a:ext>
            </a:extLst>
          </p:cNvPr>
          <p:cNvSpPr>
            <a:spLocks noGrp="1"/>
          </p:cNvSpPr>
          <p:nvPr>
            <p:ph sz="quarter" idx="26"/>
          </p:nvPr>
        </p:nvSpPr>
        <p:spPr>
          <a:xfrm>
            <a:off x="138113" y="4346575"/>
            <a:ext cx="2759075" cy="353045"/>
          </a:xfrm>
        </p:spPr>
        <p:txBody>
          <a:bodyPr/>
          <a:lstStyle/>
          <a:p>
            <a:pPr lvl="0"/>
            <a:r>
              <a:rPr lang="en-US"/>
              <a:t>Click</a:t>
            </a:r>
          </a:p>
        </p:txBody>
      </p:sp>
      <p:sp>
        <p:nvSpPr>
          <p:cNvPr id="40" name="Content Placeholder 39">
            <a:extLst>
              <a:ext uri="{FF2B5EF4-FFF2-40B4-BE49-F238E27FC236}">
                <a16:creationId xmlns:a16="http://schemas.microsoft.com/office/drawing/2014/main" id="{1FB07546-4EBE-42F1-B361-A97D1369CDA4}"/>
              </a:ext>
            </a:extLst>
          </p:cNvPr>
          <p:cNvSpPr>
            <a:spLocks noGrp="1"/>
          </p:cNvSpPr>
          <p:nvPr>
            <p:ph sz="quarter" idx="27"/>
          </p:nvPr>
        </p:nvSpPr>
        <p:spPr>
          <a:xfrm>
            <a:off x="3222625" y="4300538"/>
            <a:ext cx="2759075" cy="353045"/>
          </a:xfrm>
        </p:spPr>
        <p:txBody>
          <a:bodyPr/>
          <a:lstStyle/>
          <a:p>
            <a:pPr lvl="0"/>
            <a:r>
              <a:rPr lang="en-US"/>
              <a:t>Click</a:t>
            </a:r>
          </a:p>
        </p:txBody>
      </p:sp>
      <p:sp>
        <p:nvSpPr>
          <p:cNvPr id="42" name="Content Placeholder 41">
            <a:extLst>
              <a:ext uri="{FF2B5EF4-FFF2-40B4-BE49-F238E27FC236}">
                <a16:creationId xmlns:a16="http://schemas.microsoft.com/office/drawing/2014/main" id="{C5BBD1EE-D4D2-4B74-A23B-A273CD26AE31}"/>
              </a:ext>
            </a:extLst>
          </p:cNvPr>
          <p:cNvSpPr>
            <a:spLocks noGrp="1"/>
          </p:cNvSpPr>
          <p:nvPr>
            <p:ph sz="quarter" idx="28"/>
          </p:nvPr>
        </p:nvSpPr>
        <p:spPr>
          <a:xfrm>
            <a:off x="6508750" y="4300538"/>
            <a:ext cx="2533650" cy="353045"/>
          </a:xfrm>
        </p:spPr>
        <p:txBody>
          <a:bodyPr/>
          <a:lstStyle/>
          <a:p>
            <a:pPr lvl="0"/>
            <a:r>
              <a:rPr lang="en-US"/>
              <a:t>Click</a:t>
            </a:r>
          </a:p>
        </p:txBody>
      </p:sp>
      <p:sp>
        <p:nvSpPr>
          <p:cNvPr id="44" name="Content Placeholder 43">
            <a:extLst>
              <a:ext uri="{FF2B5EF4-FFF2-40B4-BE49-F238E27FC236}">
                <a16:creationId xmlns:a16="http://schemas.microsoft.com/office/drawing/2014/main" id="{6CD9EE39-DEB3-4182-9C32-3D216AD99A18}"/>
              </a:ext>
            </a:extLst>
          </p:cNvPr>
          <p:cNvSpPr>
            <a:spLocks noGrp="1"/>
          </p:cNvSpPr>
          <p:nvPr>
            <p:ph sz="quarter" idx="29"/>
          </p:nvPr>
        </p:nvSpPr>
        <p:spPr>
          <a:xfrm>
            <a:off x="9377363" y="4300538"/>
            <a:ext cx="2533650" cy="353045"/>
          </a:xfrm>
        </p:spPr>
        <p:txBody>
          <a:bodyPr/>
          <a:lstStyle/>
          <a:p>
            <a:pPr lvl="0"/>
            <a:r>
              <a:rPr lang="en-US"/>
              <a:t>Click</a:t>
            </a:r>
          </a:p>
        </p:txBody>
      </p:sp>
      <p:sp>
        <p:nvSpPr>
          <p:cNvPr id="46" name="Content Placeholder 45">
            <a:extLst>
              <a:ext uri="{FF2B5EF4-FFF2-40B4-BE49-F238E27FC236}">
                <a16:creationId xmlns:a16="http://schemas.microsoft.com/office/drawing/2014/main" id="{FBBAC213-D870-4C7C-A2E7-1DC24CBEF93B}"/>
              </a:ext>
            </a:extLst>
          </p:cNvPr>
          <p:cNvSpPr>
            <a:spLocks noGrp="1"/>
          </p:cNvSpPr>
          <p:nvPr>
            <p:ph sz="quarter" idx="30"/>
          </p:nvPr>
        </p:nvSpPr>
        <p:spPr>
          <a:xfrm>
            <a:off x="138113" y="5021263"/>
            <a:ext cx="2562225" cy="353045"/>
          </a:xfrm>
        </p:spPr>
        <p:txBody>
          <a:bodyPr/>
          <a:lstStyle>
            <a:lvl1pPr>
              <a:defRPr/>
            </a:lvl1pPr>
          </a:lstStyle>
          <a:p>
            <a:pPr lvl="0"/>
            <a:r>
              <a:rPr lang="en-US"/>
              <a:t>Click</a:t>
            </a:r>
          </a:p>
        </p:txBody>
      </p:sp>
      <p:sp>
        <p:nvSpPr>
          <p:cNvPr id="48" name="Content Placeholder 47">
            <a:extLst>
              <a:ext uri="{FF2B5EF4-FFF2-40B4-BE49-F238E27FC236}">
                <a16:creationId xmlns:a16="http://schemas.microsoft.com/office/drawing/2014/main" id="{7BF48D2D-3F73-476E-942B-486D0F308BEB}"/>
              </a:ext>
            </a:extLst>
          </p:cNvPr>
          <p:cNvSpPr>
            <a:spLocks noGrp="1"/>
          </p:cNvSpPr>
          <p:nvPr>
            <p:ph sz="quarter" idx="31"/>
          </p:nvPr>
        </p:nvSpPr>
        <p:spPr>
          <a:xfrm>
            <a:off x="3222625" y="5021263"/>
            <a:ext cx="3286125" cy="353045"/>
          </a:xfrm>
        </p:spPr>
        <p:txBody>
          <a:bodyPr/>
          <a:lstStyle/>
          <a:p>
            <a:pPr lvl="0"/>
            <a:r>
              <a:rPr lang="en-US"/>
              <a:t>Click</a:t>
            </a:r>
          </a:p>
        </p:txBody>
      </p:sp>
      <p:sp>
        <p:nvSpPr>
          <p:cNvPr id="50" name="Content Placeholder 49">
            <a:extLst>
              <a:ext uri="{FF2B5EF4-FFF2-40B4-BE49-F238E27FC236}">
                <a16:creationId xmlns:a16="http://schemas.microsoft.com/office/drawing/2014/main" id="{8E167AF3-9C45-4A88-8D48-23BA639B56B2}"/>
              </a:ext>
            </a:extLst>
          </p:cNvPr>
          <p:cNvSpPr>
            <a:spLocks noGrp="1"/>
          </p:cNvSpPr>
          <p:nvPr>
            <p:ph sz="quarter" idx="32"/>
          </p:nvPr>
        </p:nvSpPr>
        <p:spPr>
          <a:xfrm>
            <a:off x="6850063" y="4924425"/>
            <a:ext cx="2562225" cy="353045"/>
          </a:xfrm>
        </p:spPr>
        <p:txBody>
          <a:bodyPr/>
          <a:lstStyle/>
          <a:p>
            <a:pPr lvl="0"/>
            <a:r>
              <a:rPr lang="en-US"/>
              <a:t>Click</a:t>
            </a:r>
          </a:p>
        </p:txBody>
      </p:sp>
      <p:sp>
        <p:nvSpPr>
          <p:cNvPr id="52" name="Content Placeholder 51">
            <a:extLst>
              <a:ext uri="{FF2B5EF4-FFF2-40B4-BE49-F238E27FC236}">
                <a16:creationId xmlns:a16="http://schemas.microsoft.com/office/drawing/2014/main" id="{0724E71E-7324-4C36-981D-9D036DC4E063}"/>
              </a:ext>
            </a:extLst>
          </p:cNvPr>
          <p:cNvSpPr>
            <a:spLocks noGrp="1"/>
          </p:cNvSpPr>
          <p:nvPr>
            <p:ph sz="quarter" idx="33"/>
          </p:nvPr>
        </p:nvSpPr>
        <p:spPr>
          <a:xfrm>
            <a:off x="9696450" y="5013325"/>
            <a:ext cx="2105025" cy="353045"/>
          </a:xfrm>
        </p:spPr>
        <p:txBody>
          <a:bodyPr/>
          <a:lstStyle/>
          <a:p>
            <a:pPr lvl="0"/>
            <a:r>
              <a:rPr lang="en-US"/>
              <a:t>Click</a:t>
            </a:r>
          </a:p>
        </p:txBody>
      </p:sp>
      <p:sp>
        <p:nvSpPr>
          <p:cNvPr id="54" name="Content Placeholder 53">
            <a:extLst>
              <a:ext uri="{FF2B5EF4-FFF2-40B4-BE49-F238E27FC236}">
                <a16:creationId xmlns:a16="http://schemas.microsoft.com/office/drawing/2014/main" id="{273252F1-224D-4957-BB06-E642E4DFA584}"/>
              </a:ext>
            </a:extLst>
          </p:cNvPr>
          <p:cNvSpPr>
            <a:spLocks noGrp="1"/>
          </p:cNvSpPr>
          <p:nvPr>
            <p:ph sz="quarter" idx="34"/>
          </p:nvPr>
        </p:nvSpPr>
        <p:spPr>
          <a:xfrm>
            <a:off x="638175" y="5726113"/>
            <a:ext cx="2584450" cy="352425"/>
          </a:xfrm>
        </p:spPr>
        <p:txBody>
          <a:bodyPr/>
          <a:lstStyle/>
          <a:p>
            <a:pPr lvl="0"/>
            <a:r>
              <a:rPr lang="en-US"/>
              <a:t>Click</a:t>
            </a:r>
          </a:p>
        </p:txBody>
      </p:sp>
      <p:sp>
        <p:nvSpPr>
          <p:cNvPr id="56" name="Content Placeholder 55">
            <a:extLst>
              <a:ext uri="{FF2B5EF4-FFF2-40B4-BE49-F238E27FC236}">
                <a16:creationId xmlns:a16="http://schemas.microsoft.com/office/drawing/2014/main" id="{D5253622-EF84-4B9D-914E-D1CE69AB4DCC}"/>
              </a:ext>
            </a:extLst>
          </p:cNvPr>
          <p:cNvSpPr>
            <a:spLocks noGrp="1"/>
          </p:cNvSpPr>
          <p:nvPr>
            <p:ph sz="quarter" idx="35"/>
          </p:nvPr>
        </p:nvSpPr>
        <p:spPr>
          <a:xfrm>
            <a:off x="3759200" y="5632450"/>
            <a:ext cx="4456113" cy="353045"/>
          </a:xfrm>
        </p:spPr>
        <p:txBody>
          <a:bodyPr/>
          <a:lstStyle/>
          <a:p>
            <a:pPr lvl="0"/>
            <a:r>
              <a:rPr lang="en-US"/>
              <a:t>Click</a:t>
            </a:r>
          </a:p>
        </p:txBody>
      </p:sp>
      <p:sp>
        <p:nvSpPr>
          <p:cNvPr id="62" name="04R">
            <a:extLst>
              <a:ext uri="{FF2B5EF4-FFF2-40B4-BE49-F238E27FC236}">
                <a16:creationId xmlns:a16="http://schemas.microsoft.com/office/drawing/2014/main" id="{00BC1F76-D0A9-46D2-A383-AFF060E5572F}"/>
              </a:ext>
              <a:ext uri="{C183D7F6-B498-43B3-948B-1728B52AA6E4}">
                <adec:decorative xmlns:adec="http://schemas.microsoft.com/office/drawing/2017/decorative" val="1"/>
              </a:ext>
            </a:extLst>
          </p:cNvPr>
          <p:cNvSpPr/>
          <p:nvPr userDrawn="1"/>
        </p:nvSpPr>
        <p:spPr bwMode="auto">
          <a:xfrm>
            <a:off x="407953" y="1638406"/>
            <a:ext cx="2697934" cy="485861"/>
          </a:xfrm>
          <a:prstGeom prst="rect">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0"/>
              </a:spcAft>
              <a:buClrTx/>
              <a:buSzTx/>
              <a:buFontTx/>
              <a:buNone/>
              <a:tabLst/>
              <a:defRPr/>
            </a:pPr>
            <a:endParaRPr kumimoji="0" lang="en-US" sz="1199" b="1" i="0" u="none" strike="noStrike" kern="1200" cap="none" spc="0" normalizeH="0" baseline="0" noProof="0">
              <a:ln w="3175">
                <a:noFill/>
              </a:ln>
              <a:gradFill>
                <a:gsLst>
                  <a:gs pos="1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04R">
            <a:extLst>
              <a:ext uri="{FF2B5EF4-FFF2-40B4-BE49-F238E27FC236}">
                <a16:creationId xmlns:a16="http://schemas.microsoft.com/office/drawing/2014/main" id="{195F0F0C-B1DE-4FA8-8DF2-0E24A930489A}"/>
              </a:ext>
              <a:ext uri="{C183D7F6-B498-43B3-948B-1728B52AA6E4}">
                <adec:decorative xmlns:adec="http://schemas.microsoft.com/office/drawing/2017/decorative" val="1"/>
              </a:ext>
            </a:extLst>
          </p:cNvPr>
          <p:cNvSpPr/>
          <p:nvPr userDrawn="1"/>
        </p:nvSpPr>
        <p:spPr bwMode="auto">
          <a:xfrm>
            <a:off x="407953" y="3318657"/>
            <a:ext cx="2697934" cy="485861"/>
          </a:xfrm>
          <a:prstGeom prst="rect">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37141" rIns="137141" bIns="137141" numCol="1" spcCol="0" rtlCol="0" fromWordArt="0" anchor="ctr"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0"/>
              </a:spcAft>
              <a:buClrTx/>
              <a:buSzTx/>
              <a:buFontTx/>
              <a:buNone/>
              <a:tabLst/>
              <a:defRPr/>
            </a:pPr>
            <a:endParaRPr kumimoji="0" lang="en-US" sz="1199" b="1" i="0" u="none" strike="noStrike" kern="1200" cap="none" spc="0" normalizeH="0" baseline="0" noProof="0">
              <a:ln w="3175">
                <a:noFill/>
              </a:ln>
              <a:gradFill>
                <a:gsLst>
                  <a:gs pos="1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04R">
            <a:extLst>
              <a:ext uri="{FF2B5EF4-FFF2-40B4-BE49-F238E27FC236}">
                <a16:creationId xmlns:a16="http://schemas.microsoft.com/office/drawing/2014/main" id="{E2E543CC-2758-4BE2-9598-D82C0B9D8ED3}"/>
              </a:ext>
              <a:ext uri="{C183D7F6-B498-43B3-948B-1728B52AA6E4}">
                <adec:decorative xmlns:adec="http://schemas.microsoft.com/office/drawing/2017/decorative" val="1"/>
              </a:ext>
            </a:extLst>
          </p:cNvPr>
          <p:cNvSpPr/>
          <p:nvPr userDrawn="1"/>
        </p:nvSpPr>
        <p:spPr bwMode="auto">
          <a:xfrm>
            <a:off x="3288243" y="1638406"/>
            <a:ext cx="2698282" cy="485861"/>
          </a:xfrm>
          <a:prstGeom prst="rect">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37141" rIns="137141" bIns="137141"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0"/>
              </a:spcAft>
              <a:buClrTx/>
              <a:buSzTx/>
              <a:buFontTx/>
              <a:buNone/>
              <a:tabLst/>
              <a:defRPr/>
            </a:pPr>
            <a:endParaRPr kumimoji="0" lang="en-US" sz="1199" b="1" i="0" u="none" strike="noStrike" kern="1200" cap="none" spc="0" normalizeH="0" baseline="0" noProof="0">
              <a:ln w="3175">
                <a:noFill/>
              </a:ln>
              <a:gradFill>
                <a:gsLst>
                  <a:gs pos="1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04R">
            <a:extLst>
              <a:ext uri="{FF2B5EF4-FFF2-40B4-BE49-F238E27FC236}">
                <a16:creationId xmlns:a16="http://schemas.microsoft.com/office/drawing/2014/main" id="{3D5F9023-DC54-4A00-B3FC-5649C68759BA}"/>
              </a:ext>
              <a:ext uri="{C183D7F6-B498-43B3-948B-1728B52AA6E4}">
                <adec:decorative xmlns:adec="http://schemas.microsoft.com/office/drawing/2017/decorative" val="1"/>
              </a:ext>
            </a:extLst>
          </p:cNvPr>
          <p:cNvSpPr/>
          <p:nvPr userDrawn="1"/>
        </p:nvSpPr>
        <p:spPr bwMode="auto">
          <a:xfrm>
            <a:off x="6168881" y="1638406"/>
            <a:ext cx="2697934" cy="485861"/>
          </a:xfrm>
          <a:prstGeom prst="rect">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37141" rIns="137141" bIns="137141"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0"/>
              </a:spcAft>
              <a:buClrTx/>
              <a:buSzTx/>
              <a:buFontTx/>
              <a:buNone/>
              <a:tabLst/>
              <a:defRPr/>
            </a:pPr>
            <a:endParaRPr kumimoji="0" lang="en-US" sz="1199" b="1" i="0" u="none" strike="noStrike" kern="1200" cap="none" spc="0" normalizeH="0" baseline="0" noProof="0">
              <a:ln w="3175">
                <a:noFill/>
              </a:ln>
              <a:gradFill>
                <a:gsLst>
                  <a:gs pos="1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6" name="04R">
            <a:extLst>
              <a:ext uri="{FF2B5EF4-FFF2-40B4-BE49-F238E27FC236}">
                <a16:creationId xmlns:a16="http://schemas.microsoft.com/office/drawing/2014/main" id="{2DEFA1E9-424A-426C-A559-F1A56545137E}"/>
              </a:ext>
              <a:ext uri="{C183D7F6-B498-43B3-948B-1728B52AA6E4}">
                <adec:decorative xmlns:adec="http://schemas.microsoft.com/office/drawing/2017/decorative" val="1"/>
              </a:ext>
            </a:extLst>
          </p:cNvPr>
          <p:cNvSpPr/>
          <p:nvPr userDrawn="1"/>
        </p:nvSpPr>
        <p:spPr bwMode="auto">
          <a:xfrm>
            <a:off x="9049171" y="1638406"/>
            <a:ext cx="2697934" cy="485861"/>
          </a:xfrm>
          <a:prstGeom prst="rect">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37141" rIns="137141" bIns="137141"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0"/>
              </a:spcAft>
              <a:buClrTx/>
              <a:buSzTx/>
              <a:buFontTx/>
              <a:buNone/>
              <a:tabLst/>
              <a:defRPr/>
            </a:pPr>
            <a:endParaRPr kumimoji="0" lang="en-US" sz="1199" b="1" i="0" u="none" strike="noStrike" kern="1200" cap="none" spc="0" normalizeH="0" baseline="0" noProof="0">
              <a:ln w="3175">
                <a:noFill/>
              </a:ln>
              <a:gradFill>
                <a:gsLst>
                  <a:gs pos="1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076359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3584"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Text Box 3">
            <a:extLst>
              <a:ext uri="{FF2B5EF4-FFF2-40B4-BE49-F238E27FC236}">
                <a16:creationId xmlns:a16="http://schemas.microsoft.com/office/drawing/2014/main" id="{7F2315B6-4899-4E59-9C30-1E16C5B6E458}"/>
              </a:ext>
            </a:extLst>
          </p:cNvPr>
          <p:cNvSpPr txBox="1">
            <a:spLocks noChangeArrowheads="1"/>
          </p:cNvSpPr>
          <p:nvPr userDrawn="1"/>
        </p:nvSpPr>
        <p:spPr bwMode="blackWhite">
          <a:xfrm>
            <a:off x="425647" y="6455174"/>
            <a:ext cx="11334991"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476216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6843855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339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23220"/>
          </a:xfrm>
        </p:spPr>
        <p:txBody>
          <a:bodyPr lIns="393192" bIns="91440"/>
          <a:lstStyle>
            <a:lvl1pPr marL="0" indent="0">
              <a:buNone/>
              <a:defRPr>
                <a:solidFill>
                  <a:schemeClr val="tx2"/>
                </a:solidFill>
              </a:defRPr>
            </a:lvl1pPr>
            <a:lvl2pPr marL="457025" indent="0">
              <a:buNone/>
              <a:defRPr/>
            </a:lvl2pPr>
          </a:lstStyle>
          <a:p>
            <a:pPr lvl="0"/>
            <a:r>
              <a:rPr lang="en-US"/>
              <a:t>Subtitle</a:t>
            </a:r>
          </a:p>
        </p:txBody>
      </p:sp>
    </p:spTree>
    <p:extLst>
      <p:ext uri="{BB962C8B-B14F-4D97-AF65-F5344CB8AC3E}">
        <p14:creationId xmlns:p14="http://schemas.microsoft.com/office/powerpoint/2010/main" val="178828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39448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6828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8328966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606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subheading,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5"/>
            <a:ext cx="11306469" cy="402359"/>
          </a:xfrm>
          <a:prstGeom prst="rect">
            <a:avLst/>
          </a:prstGeom>
        </p:spPr>
        <p:txBody>
          <a:bodyPr wrap="square" lIns="0" tIns="0" rIns="0" bIns="0">
            <a:spAutoFit/>
          </a:bodyPr>
          <a:lstStyle>
            <a:lvl1pPr marL="0" marR="0" indent="0" algn="l" defTabSz="914367" rtl="0" eaLnBrk="1" fontAlgn="auto" latinLnBrk="0" hangingPunct="1">
              <a:lnSpc>
                <a:spcPts val="3137"/>
              </a:lnSpc>
              <a:spcBef>
                <a:spcPct val="0"/>
              </a:spcBef>
              <a:spcAft>
                <a:spcPts val="0"/>
              </a:spcAft>
              <a:buClrTx/>
              <a:buSzTx/>
              <a:buFontTx/>
              <a:buNone/>
              <a:tabLst/>
              <a:defRPr sz="3137">
                <a:solidFill>
                  <a:srgbClr val="000000"/>
                </a:solidFill>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lang="en-US" dirty="0"/>
              <a:t>Title - H1: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137441"/>
            <a:ext cx="11306469" cy="362123"/>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ct val="100000"/>
              </a:lnSpc>
              <a:buNone/>
              <a:defRPr sz="2353" b="0" spc="0">
                <a:solidFill>
                  <a:srgbClr val="000000"/>
                </a:solidFill>
                <a:latin typeface="+mj-lt"/>
              </a:defRPr>
            </a:lvl2pPr>
            <a:lvl3pPr marL="448193" indent="0">
              <a:buNone/>
              <a:defRPr/>
            </a:lvl3pPr>
            <a:lvl4pPr marL="672290" indent="0">
              <a:buNone/>
              <a:defRPr/>
            </a:lvl4pPr>
            <a:lvl5pPr marL="896386" indent="0">
              <a:buNone/>
              <a:defRPr/>
            </a:lvl5pPr>
          </a:lstStyle>
          <a:p>
            <a:pPr lvl="1"/>
            <a:r>
              <a:rPr lang="en-US" dirty="0"/>
              <a:t>Sub heading - Segoe UI Regular 20/24</a:t>
            </a:r>
          </a:p>
        </p:txBody>
      </p:sp>
      <p:sp>
        <p:nvSpPr>
          <p:cNvPr id="11" name="Slide Number Placeholder 4">
            <a:extLst>
              <a:ext uri="{FF2B5EF4-FFF2-40B4-BE49-F238E27FC236}">
                <a16:creationId xmlns:a16="http://schemas.microsoft.com/office/drawing/2014/main" id="{18C6138D-53A2-4188-9F44-6297A77F7AA4}"/>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dirty="0"/>
          </a:p>
        </p:txBody>
      </p:sp>
      <p:sp>
        <p:nvSpPr>
          <p:cNvPr id="13" name="TextBox 12">
            <a:extLst>
              <a:ext uri="{FF2B5EF4-FFF2-40B4-BE49-F238E27FC236}">
                <a16:creationId xmlns:a16="http://schemas.microsoft.com/office/drawing/2014/main" id="{4B41871A-420E-49BF-8EA7-02123649DDC6}"/>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dirty="0">
                <a:solidFill>
                  <a:schemeClr val="accent6"/>
                </a:solidFill>
                <a:latin typeface="+mn-lt"/>
                <a:ea typeface="+mn-ea"/>
                <a:cs typeface="+mn-cs"/>
              </a:rPr>
              <a:t>Microsoft Confidential</a:t>
            </a:r>
          </a:p>
        </p:txBody>
      </p:sp>
      <p:grpSp>
        <p:nvGrpSpPr>
          <p:cNvPr id="14" name="Group 13">
            <a:extLst>
              <a:ext uri="{FF2B5EF4-FFF2-40B4-BE49-F238E27FC236}">
                <a16:creationId xmlns:a16="http://schemas.microsoft.com/office/drawing/2014/main" id="{5F050EEF-0875-4C6D-93F1-EB0D4FE7F954}"/>
              </a:ext>
            </a:extLst>
          </p:cNvPr>
          <p:cNvGrpSpPr/>
          <p:nvPr userDrawn="1"/>
        </p:nvGrpSpPr>
        <p:grpSpPr>
          <a:xfrm>
            <a:off x="428681" y="6342961"/>
            <a:ext cx="1877892" cy="147702"/>
            <a:chOff x="437277" y="6393033"/>
            <a:chExt cx="1915548" cy="150642"/>
          </a:xfrm>
        </p:grpSpPr>
        <p:sp>
          <p:nvSpPr>
            <p:cNvPr id="15" name="TextBox 14">
              <a:extLst>
                <a:ext uri="{FF2B5EF4-FFF2-40B4-BE49-F238E27FC236}">
                  <a16:creationId xmlns:a16="http://schemas.microsoft.com/office/drawing/2014/main" id="{B0E6190B-59EC-4557-9139-028498B16408}"/>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dirty="0">
                  <a:solidFill>
                    <a:schemeClr val="accent6"/>
                  </a:solidFill>
                </a:rPr>
                <a:t>Azure Engineering Boot Camp</a:t>
              </a:r>
            </a:p>
          </p:txBody>
        </p:sp>
        <p:grpSp>
          <p:nvGrpSpPr>
            <p:cNvPr id="16" name="Group 15">
              <a:extLst>
                <a:ext uri="{FF2B5EF4-FFF2-40B4-BE49-F238E27FC236}">
                  <a16:creationId xmlns:a16="http://schemas.microsoft.com/office/drawing/2014/main" id="{C167D713-F907-46DB-AE77-FBC00FA6B2FD}"/>
                </a:ext>
              </a:extLst>
            </p:cNvPr>
            <p:cNvGrpSpPr/>
            <p:nvPr userDrawn="1"/>
          </p:nvGrpSpPr>
          <p:grpSpPr>
            <a:xfrm>
              <a:off x="437277" y="6393033"/>
              <a:ext cx="364395" cy="150642"/>
              <a:chOff x="437277" y="6393033"/>
              <a:chExt cx="568360" cy="234962"/>
            </a:xfrm>
          </p:grpSpPr>
          <p:sp>
            <p:nvSpPr>
              <p:cNvPr id="20" name="Freeform 5">
                <a:extLst>
                  <a:ext uri="{FF2B5EF4-FFF2-40B4-BE49-F238E27FC236}">
                    <a16:creationId xmlns:a16="http://schemas.microsoft.com/office/drawing/2014/main" id="{BD17327E-B18F-4AF0-9866-EFAFE9661A12}"/>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 name="Freeform 6">
                <a:extLst>
                  <a:ext uri="{FF2B5EF4-FFF2-40B4-BE49-F238E27FC236}">
                    <a16:creationId xmlns:a16="http://schemas.microsoft.com/office/drawing/2014/main" id="{28417159-A7BE-4717-AEF0-D297B76B59A2}"/>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
        <p:nvSpPr>
          <p:cNvPr id="5" name="Text Placeholder 4">
            <a:extLst>
              <a:ext uri="{FF2B5EF4-FFF2-40B4-BE49-F238E27FC236}">
                <a16:creationId xmlns:a16="http://schemas.microsoft.com/office/drawing/2014/main" id="{399BC670-C89C-4001-A5B3-470A905E2E8E}"/>
              </a:ext>
            </a:extLst>
          </p:cNvPr>
          <p:cNvSpPr>
            <a:spLocks noGrp="1"/>
          </p:cNvSpPr>
          <p:nvPr>
            <p:ph type="body" sz="quarter" idx="19" hasCustomPrompt="1"/>
          </p:nvPr>
        </p:nvSpPr>
        <p:spPr>
          <a:xfrm>
            <a:off x="454438" y="1722509"/>
            <a:ext cx="11270087" cy="2099998"/>
          </a:xfrm>
        </p:spPr>
        <p:txBody>
          <a:bodyPr/>
          <a:lstStyle>
            <a:lvl1pPr>
              <a:defRPr sz="2353"/>
            </a:lvl1pPr>
            <a:lvl2pPr>
              <a:defRPr sz="2353"/>
            </a:lvl2pPr>
            <a:lvl3pPr>
              <a:defRPr sz="2353"/>
            </a:lvl3pPr>
            <a:lvl4pPr>
              <a:defRPr sz="2353"/>
            </a:lvl4pPr>
            <a:lvl5pPr>
              <a:defRPr sz="2353"/>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046157"/>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a:solidFill>
                  <a:srgbClr val="000000"/>
                </a:solidFill>
              </a:defRPr>
            </a:lvl1pPr>
          </a:lstStyle>
          <a:p>
            <a:r>
              <a:rPr lang="en-US" dirty="0"/>
              <a:t>Title and large bulleted list</a:t>
            </a:r>
          </a:p>
        </p:txBody>
      </p:sp>
      <p:sp>
        <p:nvSpPr>
          <p:cNvPr id="9" name="Slide Number Placeholder 4">
            <a:extLst>
              <a:ext uri="{FF2B5EF4-FFF2-40B4-BE49-F238E27FC236}">
                <a16:creationId xmlns:a16="http://schemas.microsoft.com/office/drawing/2014/main" id="{A5FBCFC1-ECD0-4D1F-9B7B-48CF46AEB1C3}"/>
              </a:ext>
            </a:extLst>
          </p:cNvPr>
          <p:cNvSpPr>
            <a:spLocks noGrp="1"/>
          </p:cNvSpPr>
          <p:nvPr>
            <p:ph type="sldNum" sz="quarter" idx="4"/>
          </p:nvPr>
        </p:nvSpPr>
        <p:spPr>
          <a:xfrm>
            <a:off x="11136235" y="6356160"/>
            <a:ext cx="588290" cy="128162"/>
          </a:xfrm>
          <a:prstGeom prst="rect">
            <a:avLst/>
          </a:prstGeom>
        </p:spPr>
        <p:txBody>
          <a:bodyPr lIns="0" tIns="0" rIns="0" bIns="0"/>
          <a:lstStyle>
            <a:lvl1pPr algn="r">
              <a:defRPr lang="en-US" sz="882" kern="1200" smtClean="0">
                <a:solidFill>
                  <a:schemeClr val="accent6"/>
                </a:solidFill>
                <a:latin typeface="+mn-lt"/>
                <a:ea typeface="+mn-ea"/>
                <a:cs typeface="+mn-cs"/>
              </a:defRPr>
            </a:lvl1pPr>
          </a:lstStyle>
          <a:p>
            <a:fld id="{A33114A2-C037-5347-A97B-AEC6407897F9}" type="slidenum">
              <a:rPr lang="en-US" smtClean="0"/>
              <a:pPr/>
              <a:t>‹#›</a:t>
            </a:fld>
            <a:endParaRPr lang="en-US" dirty="0"/>
          </a:p>
        </p:txBody>
      </p:sp>
      <p:sp>
        <p:nvSpPr>
          <p:cNvPr id="10" name="TextBox 9">
            <a:extLst>
              <a:ext uri="{FF2B5EF4-FFF2-40B4-BE49-F238E27FC236}">
                <a16:creationId xmlns:a16="http://schemas.microsoft.com/office/drawing/2014/main" id="{BEBFF351-0911-4052-B6FE-D0B970EE5A0C}"/>
              </a:ext>
            </a:extLst>
          </p:cNvPr>
          <p:cNvSpPr txBox="1"/>
          <p:nvPr userDrawn="1"/>
        </p:nvSpPr>
        <p:spPr>
          <a:xfrm>
            <a:off x="4843804" y="6365498"/>
            <a:ext cx="2504392" cy="122217"/>
          </a:xfrm>
          <a:prstGeom prst="rect">
            <a:avLst/>
          </a:prstGeom>
          <a:noFill/>
        </p:spPr>
        <p:txBody>
          <a:bodyPr wrap="square" lIns="0" tIns="0" rIns="0" bIns="0" rtlCol="0">
            <a:spAutoFit/>
          </a:bodyPr>
          <a:lstStyle/>
          <a:p>
            <a:pPr algn="ctr">
              <a:lnSpc>
                <a:spcPct val="90000"/>
              </a:lnSpc>
              <a:spcAft>
                <a:spcPts val="441"/>
              </a:spcAft>
            </a:pPr>
            <a:r>
              <a:rPr lang="en-US" sz="882" kern="1200" dirty="0">
                <a:solidFill>
                  <a:schemeClr val="accent6"/>
                </a:solidFill>
                <a:latin typeface="+mn-lt"/>
                <a:ea typeface="+mn-ea"/>
                <a:cs typeface="+mn-cs"/>
              </a:rPr>
              <a:t>Microsoft Confidential</a:t>
            </a:r>
          </a:p>
        </p:txBody>
      </p:sp>
      <p:grpSp>
        <p:nvGrpSpPr>
          <p:cNvPr id="11" name="Group 10">
            <a:extLst>
              <a:ext uri="{FF2B5EF4-FFF2-40B4-BE49-F238E27FC236}">
                <a16:creationId xmlns:a16="http://schemas.microsoft.com/office/drawing/2014/main" id="{F73BB17C-B2A3-4DCF-9E97-51BB057F6A5E}"/>
              </a:ext>
            </a:extLst>
          </p:cNvPr>
          <p:cNvGrpSpPr/>
          <p:nvPr userDrawn="1"/>
        </p:nvGrpSpPr>
        <p:grpSpPr>
          <a:xfrm>
            <a:off x="428681" y="6342961"/>
            <a:ext cx="1877892" cy="147702"/>
            <a:chOff x="437277" y="6393033"/>
            <a:chExt cx="1915548" cy="150642"/>
          </a:xfrm>
        </p:grpSpPr>
        <p:sp>
          <p:nvSpPr>
            <p:cNvPr id="14" name="TextBox 13">
              <a:extLst>
                <a:ext uri="{FF2B5EF4-FFF2-40B4-BE49-F238E27FC236}">
                  <a16:creationId xmlns:a16="http://schemas.microsoft.com/office/drawing/2014/main" id="{B2D6952B-F403-4D48-BC48-CFAC73F870C6}"/>
                </a:ext>
              </a:extLst>
            </p:cNvPr>
            <p:cNvSpPr txBox="1"/>
            <p:nvPr userDrawn="1"/>
          </p:nvSpPr>
          <p:spPr>
            <a:xfrm>
              <a:off x="820354" y="6416356"/>
              <a:ext cx="1532471" cy="124650"/>
            </a:xfrm>
            <a:prstGeom prst="rect">
              <a:avLst/>
            </a:prstGeom>
            <a:noFill/>
          </p:spPr>
          <p:txBody>
            <a:bodyPr wrap="none" lIns="0" tIns="0" rIns="0" bIns="0" rtlCol="0">
              <a:spAutoFit/>
            </a:bodyPr>
            <a:lstStyle/>
            <a:p>
              <a:pPr>
                <a:lnSpc>
                  <a:spcPct val="90000"/>
                </a:lnSpc>
                <a:spcAft>
                  <a:spcPts val="588"/>
                </a:spcAft>
              </a:pPr>
              <a:r>
                <a:rPr lang="en-US" sz="882" dirty="0">
                  <a:solidFill>
                    <a:schemeClr val="accent6"/>
                  </a:solidFill>
                </a:rPr>
                <a:t>Azure Engineering Boot Camp</a:t>
              </a:r>
            </a:p>
          </p:txBody>
        </p:sp>
        <p:grpSp>
          <p:nvGrpSpPr>
            <p:cNvPr id="15" name="Group 14">
              <a:extLst>
                <a:ext uri="{FF2B5EF4-FFF2-40B4-BE49-F238E27FC236}">
                  <a16:creationId xmlns:a16="http://schemas.microsoft.com/office/drawing/2014/main" id="{5451149C-2F99-41A7-B3FC-A971CCC7C612}"/>
                </a:ext>
              </a:extLst>
            </p:cNvPr>
            <p:cNvGrpSpPr/>
            <p:nvPr userDrawn="1"/>
          </p:nvGrpSpPr>
          <p:grpSpPr>
            <a:xfrm>
              <a:off x="437277" y="6393033"/>
              <a:ext cx="364395" cy="150642"/>
              <a:chOff x="437277" y="6393033"/>
              <a:chExt cx="568360" cy="234962"/>
            </a:xfrm>
          </p:grpSpPr>
          <p:sp>
            <p:nvSpPr>
              <p:cNvPr id="16" name="Freeform 5">
                <a:extLst>
                  <a:ext uri="{FF2B5EF4-FFF2-40B4-BE49-F238E27FC236}">
                    <a16:creationId xmlns:a16="http://schemas.microsoft.com/office/drawing/2014/main" id="{7CC297D2-477E-471E-A166-C62E5DEC2CCA}"/>
                  </a:ext>
                </a:extLst>
              </p:cNvPr>
              <p:cNvSpPr>
                <a:spLocks noEditPoints="1"/>
              </p:cNvSpPr>
              <p:nvPr userDrawn="1"/>
            </p:nvSpPr>
            <p:spPr bwMode="auto">
              <a:xfrm>
                <a:off x="673829" y="6393033"/>
                <a:ext cx="331808" cy="196861"/>
              </a:xfrm>
              <a:custGeom>
                <a:avLst/>
                <a:gdLst>
                  <a:gd name="T0" fmla="*/ 352 w 418"/>
                  <a:gd name="T1" fmla="*/ 90 h 249"/>
                  <a:gd name="T2" fmla="*/ 352 w 418"/>
                  <a:gd name="T3" fmla="*/ 79 h 249"/>
                  <a:gd name="T4" fmla="*/ 339 w 418"/>
                  <a:gd name="T5" fmla="*/ 35 h 249"/>
                  <a:gd name="T6" fmla="*/ 305 w 418"/>
                  <a:gd name="T7" fmla="*/ 7 h 249"/>
                  <a:gd name="T8" fmla="*/ 276 w 418"/>
                  <a:gd name="T9" fmla="*/ 0 h 249"/>
                  <a:gd name="T10" fmla="*/ 244 w 418"/>
                  <a:gd name="T11" fmla="*/ 7 h 249"/>
                  <a:gd name="T12" fmla="*/ 219 w 418"/>
                  <a:gd name="T13" fmla="*/ 27 h 249"/>
                  <a:gd name="T14" fmla="*/ 206 w 418"/>
                  <a:gd name="T15" fmla="*/ 48 h 249"/>
                  <a:gd name="T16" fmla="*/ 195 w 418"/>
                  <a:gd name="T17" fmla="*/ 42 h 249"/>
                  <a:gd name="T18" fmla="*/ 165 w 418"/>
                  <a:gd name="T19" fmla="*/ 35 h 249"/>
                  <a:gd name="T20" fmla="*/ 141 w 418"/>
                  <a:gd name="T21" fmla="*/ 40 h 249"/>
                  <a:gd name="T22" fmla="*/ 111 w 418"/>
                  <a:gd name="T23" fmla="*/ 59 h 249"/>
                  <a:gd name="T24" fmla="*/ 92 w 418"/>
                  <a:gd name="T25" fmla="*/ 92 h 249"/>
                  <a:gd name="T26" fmla="*/ 91 w 418"/>
                  <a:gd name="T27" fmla="*/ 93 h 249"/>
                  <a:gd name="T28" fmla="*/ 61 w 418"/>
                  <a:gd name="T29" fmla="*/ 93 h 249"/>
                  <a:gd name="T30" fmla="*/ 23 w 418"/>
                  <a:gd name="T31" fmla="*/ 114 h 249"/>
                  <a:gd name="T32" fmla="*/ 3 w 418"/>
                  <a:gd name="T33" fmla="*/ 154 h 249"/>
                  <a:gd name="T34" fmla="*/ 3 w 418"/>
                  <a:gd name="T35" fmla="*/ 186 h 249"/>
                  <a:gd name="T36" fmla="*/ 23 w 418"/>
                  <a:gd name="T37" fmla="*/ 226 h 249"/>
                  <a:gd name="T38" fmla="*/ 61 w 418"/>
                  <a:gd name="T39" fmla="*/ 247 h 249"/>
                  <a:gd name="T40" fmla="*/ 341 w 418"/>
                  <a:gd name="T41" fmla="*/ 249 h 249"/>
                  <a:gd name="T42" fmla="*/ 384 w 418"/>
                  <a:gd name="T43" fmla="*/ 236 h 249"/>
                  <a:gd name="T44" fmla="*/ 412 w 418"/>
                  <a:gd name="T45" fmla="*/ 201 h 249"/>
                  <a:gd name="T46" fmla="*/ 418 w 418"/>
                  <a:gd name="T47" fmla="*/ 169 h 249"/>
                  <a:gd name="T48" fmla="*/ 408 w 418"/>
                  <a:gd name="T49" fmla="*/ 130 h 249"/>
                  <a:gd name="T50" fmla="*/ 379 w 418"/>
                  <a:gd name="T51" fmla="*/ 102 h 249"/>
                  <a:gd name="T52" fmla="*/ 352 w 418"/>
                  <a:gd name="T53" fmla="*/ 92 h 249"/>
                  <a:gd name="T54" fmla="*/ 77 w 418"/>
                  <a:gd name="T55" fmla="*/ 226 h 249"/>
                  <a:gd name="T56" fmla="*/ 47 w 418"/>
                  <a:gd name="T57" fmla="*/ 216 h 249"/>
                  <a:gd name="T58" fmla="*/ 27 w 418"/>
                  <a:gd name="T59" fmla="*/ 192 h 249"/>
                  <a:gd name="T60" fmla="*/ 23 w 418"/>
                  <a:gd name="T61" fmla="*/ 169 h 249"/>
                  <a:gd name="T62" fmla="*/ 33 w 418"/>
                  <a:gd name="T63" fmla="*/ 138 h 249"/>
                  <a:gd name="T64" fmla="*/ 57 w 418"/>
                  <a:gd name="T65" fmla="*/ 119 h 249"/>
                  <a:gd name="T66" fmla="*/ 77 w 418"/>
                  <a:gd name="T67" fmla="*/ 114 h 249"/>
                  <a:gd name="T68" fmla="*/ 97 w 418"/>
                  <a:gd name="T69" fmla="*/ 117 h 249"/>
                  <a:gd name="T70" fmla="*/ 107 w 418"/>
                  <a:gd name="T71" fmla="*/ 117 h 249"/>
                  <a:gd name="T72" fmla="*/ 112 w 418"/>
                  <a:gd name="T73" fmla="*/ 109 h 249"/>
                  <a:gd name="T74" fmla="*/ 122 w 418"/>
                  <a:gd name="T75" fmla="*/ 81 h 249"/>
                  <a:gd name="T76" fmla="*/ 146 w 418"/>
                  <a:gd name="T77" fmla="*/ 62 h 249"/>
                  <a:gd name="T78" fmla="*/ 165 w 418"/>
                  <a:gd name="T79" fmla="*/ 58 h 249"/>
                  <a:gd name="T80" fmla="*/ 196 w 418"/>
                  <a:gd name="T81" fmla="*/ 68 h 249"/>
                  <a:gd name="T82" fmla="*/ 206 w 418"/>
                  <a:gd name="T83" fmla="*/ 78 h 249"/>
                  <a:gd name="T84" fmla="*/ 215 w 418"/>
                  <a:gd name="T85" fmla="*/ 79 h 249"/>
                  <a:gd name="T86" fmla="*/ 220 w 418"/>
                  <a:gd name="T87" fmla="*/ 75 h 249"/>
                  <a:gd name="T88" fmla="*/ 223 w 418"/>
                  <a:gd name="T89" fmla="*/ 69 h 249"/>
                  <a:gd name="T90" fmla="*/ 234 w 418"/>
                  <a:gd name="T91" fmla="*/ 42 h 249"/>
                  <a:gd name="T92" fmla="*/ 257 w 418"/>
                  <a:gd name="T93" fmla="*/ 27 h 249"/>
                  <a:gd name="T94" fmla="*/ 276 w 418"/>
                  <a:gd name="T95" fmla="*/ 23 h 249"/>
                  <a:gd name="T96" fmla="*/ 307 w 418"/>
                  <a:gd name="T97" fmla="*/ 32 h 249"/>
                  <a:gd name="T98" fmla="*/ 325 w 418"/>
                  <a:gd name="T99" fmla="*/ 58 h 249"/>
                  <a:gd name="T100" fmla="*/ 330 w 418"/>
                  <a:gd name="T101" fmla="*/ 79 h 249"/>
                  <a:gd name="T102" fmla="*/ 327 w 418"/>
                  <a:gd name="T103" fmla="*/ 99 h 249"/>
                  <a:gd name="T104" fmla="*/ 328 w 418"/>
                  <a:gd name="T105" fmla="*/ 110 h 249"/>
                  <a:gd name="T106" fmla="*/ 338 w 418"/>
                  <a:gd name="T107" fmla="*/ 114 h 249"/>
                  <a:gd name="T108" fmla="*/ 341 w 418"/>
                  <a:gd name="T109" fmla="*/ 114 h 249"/>
                  <a:gd name="T110" fmla="*/ 371 w 418"/>
                  <a:gd name="T111" fmla="*/ 124 h 249"/>
                  <a:gd name="T112" fmla="*/ 391 w 418"/>
                  <a:gd name="T113" fmla="*/ 148 h 249"/>
                  <a:gd name="T114" fmla="*/ 395 w 418"/>
                  <a:gd name="T115" fmla="*/ 169 h 249"/>
                  <a:gd name="T116" fmla="*/ 386 w 418"/>
                  <a:gd name="T117" fmla="*/ 202 h 249"/>
                  <a:gd name="T118" fmla="*/ 362 w 418"/>
                  <a:gd name="T119" fmla="*/ 222 h 249"/>
                  <a:gd name="T120" fmla="*/ 341 w 418"/>
                  <a:gd name="T121"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8" h="249">
                    <a:moveTo>
                      <a:pt x="352" y="92"/>
                    </a:moveTo>
                    <a:lnTo>
                      <a:pt x="351" y="92"/>
                    </a:lnTo>
                    <a:lnTo>
                      <a:pt x="352" y="90"/>
                    </a:lnTo>
                    <a:lnTo>
                      <a:pt x="352" y="90"/>
                    </a:lnTo>
                    <a:lnTo>
                      <a:pt x="352" y="79"/>
                    </a:lnTo>
                    <a:lnTo>
                      <a:pt x="352" y="79"/>
                    </a:lnTo>
                    <a:lnTo>
                      <a:pt x="351" y="64"/>
                    </a:lnTo>
                    <a:lnTo>
                      <a:pt x="347" y="48"/>
                    </a:lnTo>
                    <a:lnTo>
                      <a:pt x="339" y="35"/>
                    </a:lnTo>
                    <a:lnTo>
                      <a:pt x="330" y="24"/>
                    </a:lnTo>
                    <a:lnTo>
                      <a:pt x="318" y="14"/>
                    </a:lnTo>
                    <a:lnTo>
                      <a:pt x="305" y="7"/>
                    </a:lnTo>
                    <a:lnTo>
                      <a:pt x="291" y="3"/>
                    </a:lnTo>
                    <a:lnTo>
                      <a:pt x="276" y="0"/>
                    </a:lnTo>
                    <a:lnTo>
                      <a:pt x="276" y="0"/>
                    </a:lnTo>
                    <a:lnTo>
                      <a:pt x="266" y="1"/>
                    </a:lnTo>
                    <a:lnTo>
                      <a:pt x="254" y="4"/>
                    </a:lnTo>
                    <a:lnTo>
                      <a:pt x="244" y="7"/>
                    </a:lnTo>
                    <a:lnTo>
                      <a:pt x="234" y="13"/>
                    </a:lnTo>
                    <a:lnTo>
                      <a:pt x="226" y="20"/>
                    </a:lnTo>
                    <a:lnTo>
                      <a:pt x="219" y="27"/>
                    </a:lnTo>
                    <a:lnTo>
                      <a:pt x="212" y="37"/>
                    </a:lnTo>
                    <a:lnTo>
                      <a:pt x="206" y="47"/>
                    </a:lnTo>
                    <a:lnTo>
                      <a:pt x="206" y="48"/>
                    </a:lnTo>
                    <a:lnTo>
                      <a:pt x="205" y="47"/>
                    </a:lnTo>
                    <a:lnTo>
                      <a:pt x="205" y="47"/>
                    </a:lnTo>
                    <a:lnTo>
                      <a:pt x="195" y="42"/>
                    </a:lnTo>
                    <a:lnTo>
                      <a:pt x="186" y="38"/>
                    </a:lnTo>
                    <a:lnTo>
                      <a:pt x="176" y="37"/>
                    </a:lnTo>
                    <a:lnTo>
                      <a:pt x="165" y="35"/>
                    </a:lnTo>
                    <a:lnTo>
                      <a:pt x="165" y="35"/>
                    </a:lnTo>
                    <a:lnTo>
                      <a:pt x="152" y="37"/>
                    </a:lnTo>
                    <a:lnTo>
                      <a:pt x="141" y="40"/>
                    </a:lnTo>
                    <a:lnTo>
                      <a:pt x="129" y="45"/>
                    </a:lnTo>
                    <a:lnTo>
                      <a:pt x="119" y="51"/>
                    </a:lnTo>
                    <a:lnTo>
                      <a:pt x="111" y="59"/>
                    </a:lnTo>
                    <a:lnTo>
                      <a:pt x="102" y="69"/>
                    </a:lnTo>
                    <a:lnTo>
                      <a:pt x="97" y="79"/>
                    </a:lnTo>
                    <a:lnTo>
                      <a:pt x="92" y="92"/>
                    </a:lnTo>
                    <a:lnTo>
                      <a:pt x="91" y="93"/>
                    </a:lnTo>
                    <a:lnTo>
                      <a:pt x="91" y="93"/>
                    </a:lnTo>
                    <a:lnTo>
                      <a:pt x="91" y="93"/>
                    </a:lnTo>
                    <a:lnTo>
                      <a:pt x="77" y="92"/>
                    </a:lnTo>
                    <a:lnTo>
                      <a:pt x="77" y="92"/>
                    </a:lnTo>
                    <a:lnTo>
                      <a:pt x="61" y="93"/>
                    </a:lnTo>
                    <a:lnTo>
                      <a:pt x="47" y="97"/>
                    </a:lnTo>
                    <a:lnTo>
                      <a:pt x="34" y="105"/>
                    </a:lnTo>
                    <a:lnTo>
                      <a:pt x="23" y="114"/>
                    </a:lnTo>
                    <a:lnTo>
                      <a:pt x="14" y="126"/>
                    </a:lnTo>
                    <a:lnTo>
                      <a:pt x="7" y="140"/>
                    </a:lnTo>
                    <a:lnTo>
                      <a:pt x="3" y="154"/>
                    </a:lnTo>
                    <a:lnTo>
                      <a:pt x="0" y="169"/>
                    </a:lnTo>
                    <a:lnTo>
                      <a:pt x="0" y="169"/>
                    </a:lnTo>
                    <a:lnTo>
                      <a:pt x="3" y="186"/>
                    </a:lnTo>
                    <a:lnTo>
                      <a:pt x="7" y="201"/>
                    </a:lnTo>
                    <a:lnTo>
                      <a:pt x="14" y="215"/>
                    </a:lnTo>
                    <a:lnTo>
                      <a:pt x="23" y="226"/>
                    </a:lnTo>
                    <a:lnTo>
                      <a:pt x="34" y="236"/>
                    </a:lnTo>
                    <a:lnTo>
                      <a:pt x="47" y="243"/>
                    </a:lnTo>
                    <a:lnTo>
                      <a:pt x="61" y="247"/>
                    </a:lnTo>
                    <a:lnTo>
                      <a:pt x="77" y="249"/>
                    </a:lnTo>
                    <a:lnTo>
                      <a:pt x="341" y="249"/>
                    </a:lnTo>
                    <a:lnTo>
                      <a:pt x="341" y="249"/>
                    </a:lnTo>
                    <a:lnTo>
                      <a:pt x="357" y="247"/>
                    </a:lnTo>
                    <a:lnTo>
                      <a:pt x="371" y="243"/>
                    </a:lnTo>
                    <a:lnTo>
                      <a:pt x="384" y="236"/>
                    </a:lnTo>
                    <a:lnTo>
                      <a:pt x="395" y="226"/>
                    </a:lnTo>
                    <a:lnTo>
                      <a:pt x="405" y="215"/>
                    </a:lnTo>
                    <a:lnTo>
                      <a:pt x="412" y="201"/>
                    </a:lnTo>
                    <a:lnTo>
                      <a:pt x="416" y="186"/>
                    </a:lnTo>
                    <a:lnTo>
                      <a:pt x="418" y="169"/>
                    </a:lnTo>
                    <a:lnTo>
                      <a:pt x="418" y="169"/>
                    </a:lnTo>
                    <a:lnTo>
                      <a:pt x="416" y="155"/>
                    </a:lnTo>
                    <a:lnTo>
                      <a:pt x="413" y="143"/>
                    </a:lnTo>
                    <a:lnTo>
                      <a:pt x="408" y="130"/>
                    </a:lnTo>
                    <a:lnTo>
                      <a:pt x="399" y="119"/>
                    </a:lnTo>
                    <a:lnTo>
                      <a:pt x="389" y="109"/>
                    </a:lnTo>
                    <a:lnTo>
                      <a:pt x="379" y="102"/>
                    </a:lnTo>
                    <a:lnTo>
                      <a:pt x="366" y="96"/>
                    </a:lnTo>
                    <a:lnTo>
                      <a:pt x="352" y="92"/>
                    </a:lnTo>
                    <a:lnTo>
                      <a:pt x="352" y="92"/>
                    </a:lnTo>
                    <a:close/>
                    <a:moveTo>
                      <a:pt x="341" y="226"/>
                    </a:moveTo>
                    <a:lnTo>
                      <a:pt x="77" y="226"/>
                    </a:lnTo>
                    <a:lnTo>
                      <a:pt x="77" y="226"/>
                    </a:lnTo>
                    <a:lnTo>
                      <a:pt x="67" y="225"/>
                    </a:lnTo>
                    <a:lnTo>
                      <a:pt x="57" y="222"/>
                    </a:lnTo>
                    <a:lnTo>
                      <a:pt x="47" y="216"/>
                    </a:lnTo>
                    <a:lnTo>
                      <a:pt x="40" y="210"/>
                    </a:lnTo>
                    <a:lnTo>
                      <a:pt x="33" y="202"/>
                    </a:lnTo>
                    <a:lnTo>
                      <a:pt x="27" y="192"/>
                    </a:lnTo>
                    <a:lnTo>
                      <a:pt x="24" y="181"/>
                    </a:lnTo>
                    <a:lnTo>
                      <a:pt x="23" y="169"/>
                    </a:lnTo>
                    <a:lnTo>
                      <a:pt x="23" y="169"/>
                    </a:lnTo>
                    <a:lnTo>
                      <a:pt x="24" y="160"/>
                    </a:lnTo>
                    <a:lnTo>
                      <a:pt x="27" y="148"/>
                    </a:lnTo>
                    <a:lnTo>
                      <a:pt x="33" y="138"/>
                    </a:lnTo>
                    <a:lnTo>
                      <a:pt x="40" y="130"/>
                    </a:lnTo>
                    <a:lnTo>
                      <a:pt x="47" y="124"/>
                    </a:lnTo>
                    <a:lnTo>
                      <a:pt x="57" y="119"/>
                    </a:lnTo>
                    <a:lnTo>
                      <a:pt x="67" y="116"/>
                    </a:lnTo>
                    <a:lnTo>
                      <a:pt x="77" y="114"/>
                    </a:lnTo>
                    <a:lnTo>
                      <a:pt x="77" y="114"/>
                    </a:lnTo>
                    <a:lnTo>
                      <a:pt x="87" y="114"/>
                    </a:lnTo>
                    <a:lnTo>
                      <a:pt x="97" y="117"/>
                    </a:lnTo>
                    <a:lnTo>
                      <a:pt x="97" y="117"/>
                    </a:lnTo>
                    <a:lnTo>
                      <a:pt x="101" y="119"/>
                    </a:lnTo>
                    <a:lnTo>
                      <a:pt x="107" y="117"/>
                    </a:lnTo>
                    <a:lnTo>
                      <a:pt x="107" y="117"/>
                    </a:lnTo>
                    <a:lnTo>
                      <a:pt x="109" y="113"/>
                    </a:lnTo>
                    <a:lnTo>
                      <a:pt x="112" y="109"/>
                    </a:lnTo>
                    <a:lnTo>
                      <a:pt x="112" y="109"/>
                    </a:lnTo>
                    <a:lnTo>
                      <a:pt x="114" y="97"/>
                    </a:lnTo>
                    <a:lnTo>
                      <a:pt x="118" y="89"/>
                    </a:lnTo>
                    <a:lnTo>
                      <a:pt x="122" y="81"/>
                    </a:lnTo>
                    <a:lnTo>
                      <a:pt x="129" y="73"/>
                    </a:lnTo>
                    <a:lnTo>
                      <a:pt x="136" y="66"/>
                    </a:lnTo>
                    <a:lnTo>
                      <a:pt x="146" y="62"/>
                    </a:lnTo>
                    <a:lnTo>
                      <a:pt x="155" y="59"/>
                    </a:lnTo>
                    <a:lnTo>
                      <a:pt x="165" y="58"/>
                    </a:lnTo>
                    <a:lnTo>
                      <a:pt x="165" y="58"/>
                    </a:lnTo>
                    <a:lnTo>
                      <a:pt x="176" y="59"/>
                    </a:lnTo>
                    <a:lnTo>
                      <a:pt x="186" y="64"/>
                    </a:lnTo>
                    <a:lnTo>
                      <a:pt x="196" y="68"/>
                    </a:lnTo>
                    <a:lnTo>
                      <a:pt x="203" y="75"/>
                    </a:lnTo>
                    <a:lnTo>
                      <a:pt x="203" y="75"/>
                    </a:lnTo>
                    <a:lnTo>
                      <a:pt x="206" y="78"/>
                    </a:lnTo>
                    <a:lnTo>
                      <a:pt x="209" y="79"/>
                    </a:lnTo>
                    <a:lnTo>
                      <a:pt x="212" y="79"/>
                    </a:lnTo>
                    <a:lnTo>
                      <a:pt x="215" y="79"/>
                    </a:lnTo>
                    <a:lnTo>
                      <a:pt x="215" y="79"/>
                    </a:lnTo>
                    <a:lnTo>
                      <a:pt x="219" y="78"/>
                    </a:lnTo>
                    <a:lnTo>
                      <a:pt x="220" y="75"/>
                    </a:lnTo>
                    <a:lnTo>
                      <a:pt x="222" y="72"/>
                    </a:lnTo>
                    <a:lnTo>
                      <a:pt x="223" y="69"/>
                    </a:lnTo>
                    <a:lnTo>
                      <a:pt x="223" y="69"/>
                    </a:lnTo>
                    <a:lnTo>
                      <a:pt x="226" y="59"/>
                    </a:lnTo>
                    <a:lnTo>
                      <a:pt x="230" y="51"/>
                    </a:lnTo>
                    <a:lnTo>
                      <a:pt x="234" y="42"/>
                    </a:lnTo>
                    <a:lnTo>
                      <a:pt x="242" y="37"/>
                    </a:lnTo>
                    <a:lnTo>
                      <a:pt x="249" y="31"/>
                    </a:lnTo>
                    <a:lnTo>
                      <a:pt x="257" y="27"/>
                    </a:lnTo>
                    <a:lnTo>
                      <a:pt x="267" y="24"/>
                    </a:lnTo>
                    <a:lnTo>
                      <a:pt x="276" y="23"/>
                    </a:lnTo>
                    <a:lnTo>
                      <a:pt x="276" y="23"/>
                    </a:lnTo>
                    <a:lnTo>
                      <a:pt x="287" y="24"/>
                    </a:lnTo>
                    <a:lnTo>
                      <a:pt x="297" y="28"/>
                    </a:lnTo>
                    <a:lnTo>
                      <a:pt x="307" y="32"/>
                    </a:lnTo>
                    <a:lnTo>
                      <a:pt x="314" y="40"/>
                    </a:lnTo>
                    <a:lnTo>
                      <a:pt x="321" y="48"/>
                    </a:lnTo>
                    <a:lnTo>
                      <a:pt x="325" y="58"/>
                    </a:lnTo>
                    <a:lnTo>
                      <a:pt x="328" y="68"/>
                    </a:lnTo>
                    <a:lnTo>
                      <a:pt x="330" y="79"/>
                    </a:lnTo>
                    <a:lnTo>
                      <a:pt x="330" y="79"/>
                    </a:lnTo>
                    <a:lnTo>
                      <a:pt x="330" y="89"/>
                    </a:lnTo>
                    <a:lnTo>
                      <a:pt x="327" y="99"/>
                    </a:lnTo>
                    <a:lnTo>
                      <a:pt x="327" y="99"/>
                    </a:lnTo>
                    <a:lnTo>
                      <a:pt x="325" y="105"/>
                    </a:lnTo>
                    <a:lnTo>
                      <a:pt x="328" y="110"/>
                    </a:lnTo>
                    <a:lnTo>
                      <a:pt x="328" y="110"/>
                    </a:lnTo>
                    <a:lnTo>
                      <a:pt x="332" y="113"/>
                    </a:lnTo>
                    <a:lnTo>
                      <a:pt x="338" y="114"/>
                    </a:lnTo>
                    <a:lnTo>
                      <a:pt x="338" y="114"/>
                    </a:lnTo>
                    <a:lnTo>
                      <a:pt x="338" y="114"/>
                    </a:lnTo>
                    <a:lnTo>
                      <a:pt x="341" y="114"/>
                    </a:lnTo>
                    <a:lnTo>
                      <a:pt x="341" y="114"/>
                    </a:lnTo>
                    <a:lnTo>
                      <a:pt x="352" y="116"/>
                    </a:lnTo>
                    <a:lnTo>
                      <a:pt x="362" y="119"/>
                    </a:lnTo>
                    <a:lnTo>
                      <a:pt x="371" y="124"/>
                    </a:lnTo>
                    <a:lnTo>
                      <a:pt x="379" y="130"/>
                    </a:lnTo>
                    <a:lnTo>
                      <a:pt x="386" y="138"/>
                    </a:lnTo>
                    <a:lnTo>
                      <a:pt x="391" y="148"/>
                    </a:lnTo>
                    <a:lnTo>
                      <a:pt x="393" y="160"/>
                    </a:lnTo>
                    <a:lnTo>
                      <a:pt x="395" y="169"/>
                    </a:lnTo>
                    <a:lnTo>
                      <a:pt x="395" y="169"/>
                    </a:lnTo>
                    <a:lnTo>
                      <a:pt x="393" y="181"/>
                    </a:lnTo>
                    <a:lnTo>
                      <a:pt x="391" y="192"/>
                    </a:lnTo>
                    <a:lnTo>
                      <a:pt x="386" y="202"/>
                    </a:lnTo>
                    <a:lnTo>
                      <a:pt x="379" y="210"/>
                    </a:lnTo>
                    <a:lnTo>
                      <a:pt x="371" y="216"/>
                    </a:lnTo>
                    <a:lnTo>
                      <a:pt x="362" y="222"/>
                    </a:lnTo>
                    <a:lnTo>
                      <a:pt x="352" y="225"/>
                    </a:lnTo>
                    <a:lnTo>
                      <a:pt x="341" y="226"/>
                    </a:lnTo>
                    <a:lnTo>
                      <a:pt x="341" y="22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7" name="Freeform 6">
                <a:extLst>
                  <a:ext uri="{FF2B5EF4-FFF2-40B4-BE49-F238E27FC236}">
                    <a16:creationId xmlns:a16="http://schemas.microsoft.com/office/drawing/2014/main" id="{EC2179DD-CF7C-4BA7-8842-8439596DEE1E}"/>
                  </a:ext>
                </a:extLst>
              </p:cNvPr>
              <p:cNvSpPr>
                <a:spLocks/>
              </p:cNvSpPr>
              <p:nvPr userDrawn="1"/>
            </p:nvSpPr>
            <p:spPr bwMode="auto">
              <a:xfrm>
                <a:off x="437277" y="6429547"/>
                <a:ext cx="347684" cy="198448"/>
              </a:xfrm>
              <a:custGeom>
                <a:avLst/>
                <a:gdLst>
                  <a:gd name="T0" fmla="*/ 283 w 439"/>
                  <a:gd name="T1" fmla="*/ 124 h 250"/>
                  <a:gd name="T2" fmla="*/ 290 w 439"/>
                  <a:gd name="T3" fmla="*/ 92 h 250"/>
                  <a:gd name="T4" fmla="*/ 305 w 439"/>
                  <a:gd name="T5" fmla="*/ 64 h 250"/>
                  <a:gd name="T6" fmla="*/ 331 w 439"/>
                  <a:gd name="T7" fmla="*/ 43 h 250"/>
                  <a:gd name="T8" fmla="*/ 362 w 439"/>
                  <a:gd name="T9" fmla="*/ 33 h 250"/>
                  <a:gd name="T10" fmla="*/ 356 w 439"/>
                  <a:gd name="T11" fmla="*/ 26 h 250"/>
                  <a:gd name="T12" fmla="*/ 344 w 439"/>
                  <a:gd name="T13" fmla="*/ 14 h 250"/>
                  <a:gd name="T14" fmla="*/ 328 w 439"/>
                  <a:gd name="T15" fmla="*/ 6 h 250"/>
                  <a:gd name="T16" fmla="*/ 311 w 439"/>
                  <a:gd name="T17" fmla="*/ 2 h 250"/>
                  <a:gd name="T18" fmla="*/ 301 w 439"/>
                  <a:gd name="T19" fmla="*/ 0 h 250"/>
                  <a:gd name="T20" fmla="*/ 274 w 439"/>
                  <a:gd name="T21" fmla="*/ 6 h 250"/>
                  <a:gd name="T22" fmla="*/ 253 w 439"/>
                  <a:gd name="T23" fmla="*/ 19 h 250"/>
                  <a:gd name="T24" fmla="*/ 236 w 439"/>
                  <a:gd name="T25" fmla="*/ 40 h 250"/>
                  <a:gd name="T26" fmla="*/ 229 w 439"/>
                  <a:gd name="T27" fmla="*/ 65 h 250"/>
                  <a:gd name="T28" fmla="*/ 217 w 439"/>
                  <a:gd name="T29" fmla="*/ 55 h 250"/>
                  <a:gd name="T30" fmla="*/ 189 w 439"/>
                  <a:gd name="T31" fmla="*/ 41 h 250"/>
                  <a:gd name="T32" fmla="*/ 173 w 439"/>
                  <a:gd name="T33" fmla="*/ 40 h 250"/>
                  <a:gd name="T34" fmla="*/ 159 w 439"/>
                  <a:gd name="T35" fmla="*/ 41 h 250"/>
                  <a:gd name="T36" fmla="*/ 133 w 439"/>
                  <a:gd name="T37" fmla="*/ 51 h 250"/>
                  <a:gd name="T38" fmla="*/ 114 w 439"/>
                  <a:gd name="T39" fmla="*/ 69 h 250"/>
                  <a:gd name="T40" fmla="*/ 101 w 439"/>
                  <a:gd name="T41" fmla="*/ 93 h 250"/>
                  <a:gd name="T42" fmla="*/ 99 w 439"/>
                  <a:gd name="T43" fmla="*/ 108 h 250"/>
                  <a:gd name="T44" fmla="*/ 74 w 439"/>
                  <a:gd name="T45" fmla="*/ 103 h 250"/>
                  <a:gd name="T46" fmla="*/ 60 w 439"/>
                  <a:gd name="T47" fmla="*/ 105 h 250"/>
                  <a:gd name="T48" fmla="*/ 33 w 439"/>
                  <a:gd name="T49" fmla="*/ 115 h 250"/>
                  <a:gd name="T50" fmla="*/ 13 w 439"/>
                  <a:gd name="T51" fmla="*/ 134 h 250"/>
                  <a:gd name="T52" fmla="*/ 1 w 439"/>
                  <a:gd name="T53" fmla="*/ 161 h 250"/>
                  <a:gd name="T54" fmla="*/ 0 w 439"/>
                  <a:gd name="T55" fmla="*/ 177 h 250"/>
                  <a:gd name="T56" fmla="*/ 6 w 439"/>
                  <a:gd name="T57" fmla="*/ 205 h 250"/>
                  <a:gd name="T58" fmla="*/ 21 w 439"/>
                  <a:gd name="T59" fmla="*/ 228 h 250"/>
                  <a:gd name="T60" fmla="*/ 45 w 439"/>
                  <a:gd name="T61" fmla="*/ 243 h 250"/>
                  <a:gd name="T62" fmla="*/ 74 w 439"/>
                  <a:gd name="T63" fmla="*/ 250 h 250"/>
                  <a:gd name="T64" fmla="*/ 379 w 439"/>
                  <a:gd name="T65" fmla="*/ 250 h 250"/>
                  <a:gd name="T66" fmla="*/ 388 w 439"/>
                  <a:gd name="T67" fmla="*/ 249 h 250"/>
                  <a:gd name="T68" fmla="*/ 405 w 439"/>
                  <a:gd name="T69" fmla="*/ 245 h 250"/>
                  <a:gd name="T70" fmla="*/ 420 w 439"/>
                  <a:gd name="T71" fmla="*/ 237 h 250"/>
                  <a:gd name="T72" fmla="*/ 433 w 439"/>
                  <a:gd name="T73" fmla="*/ 226 h 250"/>
                  <a:gd name="T74" fmla="*/ 375 w 439"/>
                  <a:gd name="T75" fmla="*/ 219 h 250"/>
                  <a:gd name="T76" fmla="*/ 366 w 439"/>
                  <a:gd name="T77" fmla="*/ 219 h 250"/>
                  <a:gd name="T78" fmla="*/ 348 w 439"/>
                  <a:gd name="T79" fmla="*/ 215 h 250"/>
                  <a:gd name="T80" fmla="*/ 331 w 439"/>
                  <a:gd name="T81" fmla="*/ 208 h 250"/>
                  <a:gd name="T82" fmla="*/ 317 w 439"/>
                  <a:gd name="T83" fmla="*/ 198 h 250"/>
                  <a:gd name="T84" fmla="*/ 304 w 439"/>
                  <a:gd name="T85" fmla="*/ 185 h 250"/>
                  <a:gd name="T86" fmla="*/ 294 w 439"/>
                  <a:gd name="T87" fmla="*/ 170 h 250"/>
                  <a:gd name="T88" fmla="*/ 287 w 439"/>
                  <a:gd name="T89" fmla="*/ 153 h 250"/>
                  <a:gd name="T90" fmla="*/ 284 w 439"/>
                  <a:gd name="T91" fmla="*/ 134 h 250"/>
                  <a:gd name="T92" fmla="*/ 283 w 439"/>
                  <a:gd name="T93" fmla="*/ 1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9" h="250">
                    <a:moveTo>
                      <a:pt x="283" y="124"/>
                    </a:moveTo>
                    <a:lnTo>
                      <a:pt x="283" y="124"/>
                    </a:lnTo>
                    <a:lnTo>
                      <a:pt x="285" y="108"/>
                    </a:lnTo>
                    <a:lnTo>
                      <a:pt x="290" y="92"/>
                    </a:lnTo>
                    <a:lnTo>
                      <a:pt x="297" y="76"/>
                    </a:lnTo>
                    <a:lnTo>
                      <a:pt x="305" y="64"/>
                    </a:lnTo>
                    <a:lnTo>
                      <a:pt x="318" y="52"/>
                    </a:lnTo>
                    <a:lnTo>
                      <a:pt x="331" y="43"/>
                    </a:lnTo>
                    <a:lnTo>
                      <a:pt x="346" y="36"/>
                    </a:lnTo>
                    <a:lnTo>
                      <a:pt x="362" y="33"/>
                    </a:lnTo>
                    <a:lnTo>
                      <a:pt x="362" y="33"/>
                    </a:lnTo>
                    <a:lnTo>
                      <a:pt x="356" y="26"/>
                    </a:lnTo>
                    <a:lnTo>
                      <a:pt x="351" y="19"/>
                    </a:lnTo>
                    <a:lnTo>
                      <a:pt x="344" y="14"/>
                    </a:lnTo>
                    <a:lnTo>
                      <a:pt x="336" y="9"/>
                    </a:lnTo>
                    <a:lnTo>
                      <a:pt x="328" y="6"/>
                    </a:lnTo>
                    <a:lnTo>
                      <a:pt x="319" y="3"/>
                    </a:lnTo>
                    <a:lnTo>
                      <a:pt x="311" y="2"/>
                    </a:lnTo>
                    <a:lnTo>
                      <a:pt x="301" y="0"/>
                    </a:lnTo>
                    <a:lnTo>
                      <a:pt x="301" y="0"/>
                    </a:lnTo>
                    <a:lnTo>
                      <a:pt x="288" y="2"/>
                    </a:lnTo>
                    <a:lnTo>
                      <a:pt x="274" y="6"/>
                    </a:lnTo>
                    <a:lnTo>
                      <a:pt x="263" y="11"/>
                    </a:lnTo>
                    <a:lnTo>
                      <a:pt x="253" y="19"/>
                    </a:lnTo>
                    <a:lnTo>
                      <a:pt x="243" y="28"/>
                    </a:lnTo>
                    <a:lnTo>
                      <a:pt x="236" y="40"/>
                    </a:lnTo>
                    <a:lnTo>
                      <a:pt x="231" y="51"/>
                    </a:lnTo>
                    <a:lnTo>
                      <a:pt x="229" y="65"/>
                    </a:lnTo>
                    <a:lnTo>
                      <a:pt x="229" y="65"/>
                    </a:lnTo>
                    <a:lnTo>
                      <a:pt x="217" y="55"/>
                    </a:lnTo>
                    <a:lnTo>
                      <a:pt x="203" y="47"/>
                    </a:lnTo>
                    <a:lnTo>
                      <a:pt x="189" y="41"/>
                    </a:lnTo>
                    <a:lnTo>
                      <a:pt x="180" y="41"/>
                    </a:lnTo>
                    <a:lnTo>
                      <a:pt x="173" y="40"/>
                    </a:lnTo>
                    <a:lnTo>
                      <a:pt x="173" y="40"/>
                    </a:lnTo>
                    <a:lnTo>
                      <a:pt x="159" y="41"/>
                    </a:lnTo>
                    <a:lnTo>
                      <a:pt x="145" y="45"/>
                    </a:lnTo>
                    <a:lnTo>
                      <a:pt x="133" y="51"/>
                    </a:lnTo>
                    <a:lnTo>
                      <a:pt x="122" y="60"/>
                    </a:lnTo>
                    <a:lnTo>
                      <a:pt x="114" y="69"/>
                    </a:lnTo>
                    <a:lnTo>
                      <a:pt x="106" y="81"/>
                    </a:lnTo>
                    <a:lnTo>
                      <a:pt x="101" y="93"/>
                    </a:lnTo>
                    <a:lnTo>
                      <a:pt x="99" y="108"/>
                    </a:lnTo>
                    <a:lnTo>
                      <a:pt x="99" y="108"/>
                    </a:lnTo>
                    <a:lnTo>
                      <a:pt x="87" y="103"/>
                    </a:lnTo>
                    <a:lnTo>
                      <a:pt x="74" y="103"/>
                    </a:lnTo>
                    <a:lnTo>
                      <a:pt x="74" y="103"/>
                    </a:lnTo>
                    <a:lnTo>
                      <a:pt x="60" y="105"/>
                    </a:lnTo>
                    <a:lnTo>
                      <a:pt x="45" y="109"/>
                    </a:lnTo>
                    <a:lnTo>
                      <a:pt x="33" y="115"/>
                    </a:lnTo>
                    <a:lnTo>
                      <a:pt x="21" y="124"/>
                    </a:lnTo>
                    <a:lnTo>
                      <a:pt x="13" y="134"/>
                    </a:lnTo>
                    <a:lnTo>
                      <a:pt x="6" y="147"/>
                    </a:lnTo>
                    <a:lnTo>
                      <a:pt x="1" y="161"/>
                    </a:lnTo>
                    <a:lnTo>
                      <a:pt x="0" y="177"/>
                    </a:lnTo>
                    <a:lnTo>
                      <a:pt x="0" y="177"/>
                    </a:lnTo>
                    <a:lnTo>
                      <a:pt x="1" y="191"/>
                    </a:lnTo>
                    <a:lnTo>
                      <a:pt x="6" y="205"/>
                    </a:lnTo>
                    <a:lnTo>
                      <a:pt x="13" y="218"/>
                    </a:lnTo>
                    <a:lnTo>
                      <a:pt x="21" y="228"/>
                    </a:lnTo>
                    <a:lnTo>
                      <a:pt x="33" y="237"/>
                    </a:lnTo>
                    <a:lnTo>
                      <a:pt x="45" y="243"/>
                    </a:lnTo>
                    <a:lnTo>
                      <a:pt x="60" y="247"/>
                    </a:lnTo>
                    <a:lnTo>
                      <a:pt x="74" y="250"/>
                    </a:lnTo>
                    <a:lnTo>
                      <a:pt x="74" y="250"/>
                    </a:lnTo>
                    <a:lnTo>
                      <a:pt x="379" y="250"/>
                    </a:lnTo>
                    <a:lnTo>
                      <a:pt x="379" y="250"/>
                    </a:lnTo>
                    <a:lnTo>
                      <a:pt x="388" y="249"/>
                    </a:lnTo>
                    <a:lnTo>
                      <a:pt x="396" y="247"/>
                    </a:lnTo>
                    <a:lnTo>
                      <a:pt x="405" y="245"/>
                    </a:lnTo>
                    <a:lnTo>
                      <a:pt x="413" y="242"/>
                    </a:lnTo>
                    <a:lnTo>
                      <a:pt x="420" y="237"/>
                    </a:lnTo>
                    <a:lnTo>
                      <a:pt x="427" y="232"/>
                    </a:lnTo>
                    <a:lnTo>
                      <a:pt x="433" y="226"/>
                    </a:lnTo>
                    <a:lnTo>
                      <a:pt x="439" y="219"/>
                    </a:lnTo>
                    <a:lnTo>
                      <a:pt x="375" y="219"/>
                    </a:lnTo>
                    <a:lnTo>
                      <a:pt x="375" y="219"/>
                    </a:lnTo>
                    <a:lnTo>
                      <a:pt x="366" y="219"/>
                    </a:lnTo>
                    <a:lnTo>
                      <a:pt x="356" y="218"/>
                    </a:lnTo>
                    <a:lnTo>
                      <a:pt x="348" y="215"/>
                    </a:lnTo>
                    <a:lnTo>
                      <a:pt x="339" y="212"/>
                    </a:lnTo>
                    <a:lnTo>
                      <a:pt x="331" y="208"/>
                    </a:lnTo>
                    <a:lnTo>
                      <a:pt x="324" y="204"/>
                    </a:lnTo>
                    <a:lnTo>
                      <a:pt x="317" y="198"/>
                    </a:lnTo>
                    <a:lnTo>
                      <a:pt x="310" y="192"/>
                    </a:lnTo>
                    <a:lnTo>
                      <a:pt x="304" y="185"/>
                    </a:lnTo>
                    <a:lnTo>
                      <a:pt x="300" y="178"/>
                    </a:lnTo>
                    <a:lnTo>
                      <a:pt x="294" y="170"/>
                    </a:lnTo>
                    <a:lnTo>
                      <a:pt x="291" y="161"/>
                    </a:lnTo>
                    <a:lnTo>
                      <a:pt x="287" y="153"/>
                    </a:lnTo>
                    <a:lnTo>
                      <a:pt x="285" y="144"/>
                    </a:lnTo>
                    <a:lnTo>
                      <a:pt x="284" y="134"/>
                    </a:lnTo>
                    <a:lnTo>
                      <a:pt x="283" y="124"/>
                    </a:lnTo>
                    <a:lnTo>
                      <a:pt x="283"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grpSp>
      </p:grpSp>
      <p:sp>
        <p:nvSpPr>
          <p:cNvPr id="6" name="Text Placeholder 5">
            <a:extLst>
              <a:ext uri="{FF2B5EF4-FFF2-40B4-BE49-F238E27FC236}">
                <a16:creationId xmlns:a16="http://schemas.microsoft.com/office/drawing/2014/main" id="{E4EA7525-B1F1-4933-A2D1-1C3A1BE151CE}"/>
              </a:ext>
            </a:extLst>
          </p:cNvPr>
          <p:cNvSpPr>
            <a:spLocks noGrp="1"/>
          </p:cNvSpPr>
          <p:nvPr>
            <p:ph type="body" sz="quarter" idx="10" hasCustomPrompt="1"/>
          </p:nvPr>
        </p:nvSpPr>
        <p:spPr>
          <a:xfrm>
            <a:off x="455994" y="1722509"/>
            <a:ext cx="11306469" cy="2099998"/>
          </a:xfrm>
        </p:spPr>
        <p:txBody>
          <a:bodyPr/>
          <a:lstStyle>
            <a:lvl1pPr>
              <a:lnSpc>
                <a:spcPct val="100000"/>
              </a:lnSpc>
              <a:defRPr sz="2353"/>
            </a:lvl1pPr>
            <a:lvl2pPr>
              <a:lnSpc>
                <a:spcPct val="100000"/>
              </a:lnSpc>
              <a:defRPr sz="2353"/>
            </a:lvl2pPr>
            <a:lvl3pPr>
              <a:lnSpc>
                <a:spcPct val="100000"/>
              </a:lnSpc>
              <a:defRPr sz="2353"/>
            </a:lvl3pPr>
            <a:lvl4pPr>
              <a:lnSpc>
                <a:spcPct val="100000"/>
              </a:lnSpc>
              <a:defRPr sz="2353"/>
            </a:lvl4pPr>
            <a:lvl5pPr>
              <a:lnSpc>
                <a:spcPct val="100000"/>
              </a:lnSpc>
              <a:defRPr sz="2353"/>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988783"/>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31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23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10511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 EP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2"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Segoe UI Light" pitchFamily="34" charset="0"/>
                <a:ea typeface="Segoe UI" pitchFamily="34" charset="0"/>
                <a:cs typeface="Segoe UI" pitchFamily="34" charset="0"/>
              </a:defRPr>
            </a:lvl1pPr>
          </a:lstStyle>
          <a:p>
            <a:r>
              <a:rPr lang="en-US"/>
              <a:t>Click to add presentation title</a:t>
            </a:r>
          </a:p>
        </p:txBody>
      </p:sp>
      <p:sp>
        <p:nvSpPr>
          <p:cNvPr id="12" name="Picture Placeholder 11"/>
          <p:cNvSpPr>
            <a:spLocks noGrp="1"/>
          </p:cNvSpPr>
          <p:nvPr>
            <p:ph type="pic" sz="quarter" idx="13" hasCustomPrompt="1"/>
          </p:nvPr>
        </p:nvSpPr>
        <p:spPr>
          <a:xfrm>
            <a:off x="8382000" y="1524000"/>
            <a:ext cx="3810000" cy="3809470"/>
          </a:xfrm>
          <a:prstGeom prst="rect">
            <a:avLst/>
          </a:prstGeom>
          <a:solidFill>
            <a:schemeClr val="tx2"/>
          </a:solidFill>
          <a:ln>
            <a:noFill/>
          </a:ln>
        </p:spPr>
        <p:txBody>
          <a:bodyPr lIns="76179" tIns="38089" rIns="76179" bIns="38089">
            <a:noAutofit/>
          </a:bodyPr>
          <a:lstStyle>
            <a:lvl1pPr marL="0" indent="0">
              <a:buNone/>
              <a:defRPr i="0" baseline="0">
                <a:solidFill>
                  <a:schemeClr val="bg1"/>
                </a:solidFill>
              </a:defRPr>
            </a:lvl1pPr>
          </a:lstStyle>
          <a:p>
            <a:r>
              <a:rPr lang="en-US"/>
              <a:t>Click to add optional icon or picture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9" name="Rectangle 8"/>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Incubation Sales </a:t>
            </a:r>
          </a:p>
          <a:p>
            <a:pPr defTabSz="1088105"/>
            <a:r>
              <a:rPr lang="en-US" sz="2800">
                <a:solidFill>
                  <a:prstClr val="white"/>
                </a:solidFill>
                <a:latin typeface="Segoe Light" panose="020B0302040504020203" pitchFamily="34" charset="0"/>
              </a:rPr>
              <a:t>Excellence</a:t>
            </a:r>
          </a:p>
          <a:p>
            <a:pPr defTabSz="1088105"/>
            <a:endParaRPr lang="en-US" sz="2800">
              <a:solidFill>
                <a:prstClr val="white"/>
              </a:solidFill>
              <a:latin typeface="Segoe Light" panose="020B0302040504020203" pitchFamily="34" charset="0"/>
            </a:endParaRPr>
          </a:p>
        </p:txBody>
      </p:sp>
    </p:spTree>
    <p:extLst>
      <p:ext uri="{BB962C8B-B14F-4D97-AF65-F5344CB8AC3E}">
        <p14:creationId xmlns:p14="http://schemas.microsoft.com/office/powerpoint/2010/main" val="306243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Enterprise Marketing">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382000" y="1524000"/>
            <a:ext cx="3810000" cy="3809470"/>
          </a:xfrm>
          <a:prstGeom prst="rect">
            <a:avLst/>
          </a:prstGeom>
          <a:solidFill>
            <a:schemeClr val="tx2"/>
          </a:solidFill>
          <a:ln>
            <a:noFill/>
          </a:ln>
        </p:spPr>
        <p:txBody>
          <a:bodyPr lIns="76179" tIns="38089" rIns="76179" bIns="38089">
            <a:noAutofit/>
          </a:bodyPr>
          <a:lstStyle>
            <a:lvl1pPr marL="0" indent="0">
              <a:buNone/>
              <a:defRPr>
                <a:solidFill>
                  <a:schemeClr val="bg1"/>
                </a:solidFill>
              </a:defRPr>
            </a:lvl1pPr>
          </a:lstStyle>
          <a:p>
            <a:r>
              <a:rPr lang="en-US"/>
              <a:t>Click to add optional icon or picture</a:t>
            </a:r>
          </a:p>
        </p:txBody>
      </p:sp>
      <p:sp>
        <p:nvSpPr>
          <p:cNvPr id="8"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9"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Segoe UI Light" pitchFamily="34" charset="0"/>
                <a:ea typeface="Segoe UI" pitchFamily="34" charset="0"/>
                <a:cs typeface="Segoe UI" pitchFamily="34" charset="0"/>
              </a:defRPr>
            </a:lvl1pPr>
          </a:lstStyle>
          <a:p>
            <a:r>
              <a:rPr lang="en-US"/>
              <a:t>Click to add 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11" name="Rectangle 10"/>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Worldwide</a:t>
            </a:r>
          </a:p>
          <a:p>
            <a:pPr defTabSz="1088105"/>
            <a:r>
              <a:rPr lang="en-US" sz="2800">
                <a:solidFill>
                  <a:prstClr val="white"/>
                </a:solidFill>
                <a:latin typeface="Segoe Light" panose="020B0302040504020203" pitchFamily="34" charset="0"/>
              </a:rPr>
              <a:t>Incubation</a:t>
            </a:r>
            <a:r>
              <a:rPr lang="en-US" sz="2000">
                <a:solidFill>
                  <a:prstClr val="white"/>
                </a:solidFill>
                <a:latin typeface="Segoe Light" panose="020B0302040504020203" pitchFamily="34" charset="0"/>
              </a:rPr>
              <a:t> </a:t>
            </a:r>
            <a:r>
              <a:rPr lang="en-US" sz="2800">
                <a:solidFill>
                  <a:prstClr val="white"/>
                </a:solidFill>
                <a:latin typeface="Segoe Light" panose="020B0302040504020203" pitchFamily="34" charset="0"/>
              </a:rPr>
              <a:t>Sales</a:t>
            </a:r>
          </a:p>
          <a:p>
            <a:pPr defTabSz="1088105"/>
            <a:endParaRPr lang="en-US" sz="2800">
              <a:solidFill>
                <a:prstClr val="white"/>
              </a:solidFill>
              <a:latin typeface="Segoe Light" panose="020B0302040504020203" pitchFamily="34" charset="0"/>
            </a:endParaRPr>
          </a:p>
        </p:txBody>
      </p:sp>
    </p:spTree>
    <p:extLst>
      <p:ext uri="{BB962C8B-B14F-4D97-AF65-F5344CB8AC3E}">
        <p14:creationId xmlns:p14="http://schemas.microsoft.com/office/powerpoint/2010/main" val="37727183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pecialist Sales">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latin typeface="Segoe UI" panose="020B0502040204020203" pitchFamily="34" charset="0"/>
                <a:cs typeface="Segoe UI" panose="020B0502040204020203" pitchFamily="34" charset="0"/>
              </a:defRPr>
            </a:lvl1pPr>
          </a:lstStyle>
          <a:p>
            <a:r>
              <a:rPr lang="en-US"/>
              <a:t>Click to add optional icon or picture</a:t>
            </a:r>
          </a:p>
        </p:txBody>
      </p:sp>
      <p:sp>
        <p:nvSpPr>
          <p:cNvPr id="8"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9"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Segoe UI" panose="020B0502040204020203" pitchFamily="34" charset="0"/>
                <a:ea typeface="Segoe UI" panose="020B0502040204020203" pitchFamily="34" charset="0"/>
                <a:cs typeface="Segoe UI" pitchFamily="34" charset="0"/>
              </a:defRPr>
            </a:lvl1pPr>
          </a:lstStyle>
          <a:p>
            <a:r>
              <a:rPr lang="en-US"/>
              <a:t>Click to add 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2" name="Rectangle 1"/>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Worldwide</a:t>
            </a:r>
          </a:p>
          <a:p>
            <a:pPr defTabSz="1088105"/>
            <a:r>
              <a:rPr lang="en-US" sz="2800">
                <a:solidFill>
                  <a:prstClr val="white"/>
                </a:solidFill>
                <a:latin typeface="Segoe Light" panose="020B0302040504020203" pitchFamily="34" charset="0"/>
              </a:rPr>
              <a:t>Incubation Sales</a:t>
            </a:r>
          </a:p>
          <a:p>
            <a:pPr defTabSz="1088105"/>
            <a:endParaRPr lang="en-US" sz="2900">
              <a:solidFill>
                <a:prstClr val="white"/>
              </a:solidFill>
              <a:latin typeface="Segoe Light" panose="020B0302040504020203" pitchFamily="34" charset="0"/>
            </a:endParaRPr>
          </a:p>
        </p:txBody>
      </p:sp>
    </p:spTree>
    <p:extLst>
      <p:ext uri="{BB962C8B-B14F-4D97-AF65-F5344CB8AC3E}">
        <p14:creationId xmlns:p14="http://schemas.microsoft.com/office/powerpoint/2010/main" val="25101420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Enterprise Partners">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latin typeface="+mn-lt"/>
              </a:defRPr>
            </a:lvl1pPr>
          </a:lstStyle>
          <a:p>
            <a:r>
              <a:rPr lang="en-US"/>
              <a:t>Click to add optional icon or picture</a:t>
            </a:r>
          </a:p>
        </p:txBody>
      </p:sp>
      <p:sp>
        <p:nvSpPr>
          <p:cNvPr id="8"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mn-lt"/>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9"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mn-lt"/>
                <a:ea typeface="Segoe UI" pitchFamily="34" charset="0"/>
                <a:cs typeface="Segoe UI" pitchFamily="34" charset="0"/>
              </a:defRPr>
            </a:lvl1pPr>
          </a:lstStyle>
          <a:p>
            <a:r>
              <a:rPr lang="en-US"/>
              <a:t>Click to add 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10" name="Rectangle 9"/>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Worldwide</a:t>
            </a:r>
          </a:p>
          <a:p>
            <a:pPr defTabSz="1088105"/>
            <a:r>
              <a:rPr lang="en-US" sz="2800">
                <a:solidFill>
                  <a:prstClr val="white"/>
                </a:solidFill>
                <a:latin typeface="Segoe Light" panose="020B0302040504020203" pitchFamily="34" charset="0"/>
              </a:rPr>
              <a:t>Incubation</a:t>
            </a:r>
            <a:r>
              <a:rPr lang="en-US" sz="2000">
                <a:solidFill>
                  <a:prstClr val="white"/>
                </a:solidFill>
                <a:latin typeface="Segoe Light" panose="020B0302040504020203" pitchFamily="34" charset="0"/>
              </a:rPr>
              <a:t> </a:t>
            </a:r>
            <a:r>
              <a:rPr lang="en-US" sz="2800">
                <a:solidFill>
                  <a:prstClr val="white"/>
                </a:solidFill>
                <a:latin typeface="Segoe Light" panose="020B0302040504020203" pitchFamily="34" charset="0"/>
              </a:rPr>
              <a:t>Sales</a:t>
            </a:r>
          </a:p>
          <a:p>
            <a:pPr defTabSz="1088105"/>
            <a:endParaRPr lang="en-US" sz="2800">
              <a:solidFill>
                <a:prstClr val="white"/>
              </a:solidFill>
              <a:latin typeface="Segoe Light" panose="020B0302040504020203" pitchFamily="34" charset="0"/>
            </a:endParaRPr>
          </a:p>
        </p:txBody>
      </p:sp>
    </p:spTree>
    <p:extLst>
      <p:ext uri="{BB962C8B-B14F-4D97-AF65-F5344CB8AC3E}">
        <p14:creationId xmlns:p14="http://schemas.microsoft.com/office/powerpoint/2010/main" val="2035291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WW Industry &amp; Global Accounts">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latin typeface="Segoe UI" panose="020B0502040204020203" pitchFamily="34" charset="0"/>
                <a:cs typeface="Segoe UI" panose="020B0502040204020203" pitchFamily="34" charset="0"/>
              </a:defRPr>
            </a:lvl1pPr>
          </a:lstStyle>
          <a:p>
            <a:r>
              <a:rPr lang="en-US"/>
              <a:t>Click to add optional icon or picture</a:t>
            </a:r>
          </a:p>
        </p:txBody>
      </p:sp>
      <p:sp>
        <p:nvSpPr>
          <p:cNvPr id="8"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9"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Segoe UI" panose="020B0502040204020203" pitchFamily="34" charset="0"/>
                <a:ea typeface="Segoe UI" panose="020B0502040204020203" pitchFamily="34" charset="0"/>
                <a:cs typeface="Segoe UI" pitchFamily="34" charset="0"/>
              </a:defRPr>
            </a:lvl1pPr>
          </a:lstStyle>
          <a:p>
            <a:r>
              <a:rPr lang="en-US"/>
              <a:t>Click to add 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11" name="Rectangle 10"/>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Worldwide</a:t>
            </a:r>
          </a:p>
          <a:p>
            <a:pPr defTabSz="1088105"/>
            <a:r>
              <a:rPr lang="en-US" sz="2800">
                <a:solidFill>
                  <a:prstClr val="white"/>
                </a:solidFill>
                <a:latin typeface="Segoe Light" panose="020B0302040504020203" pitchFamily="34" charset="0"/>
              </a:rPr>
              <a:t>Incubation</a:t>
            </a:r>
            <a:r>
              <a:rPr lang="en-US" sz="2000">
                <a:solidFill>
                  <a:prstClr val="white"/>
                </a:solidFill>
                <a:latin typeface="Segoe Light" panose="020B0302040504020203" pitchFamily="34" charset="0"/>
              </a:rPr>
              <a:t> </a:t>
            </a:r>
            <a:r>
              <a:rPr lang="en-US" sz="2800">
                <a:solidFill>
                  <a:prstClr val="white"/>
                </a:solidFill>
                <a:latin typeface="Segoe Light" panose="020B0302040504020203" pitchFamily="34" charset="0"/>
              </a:rPr>
              <a:t>Sales</a:t>
            </a:r>
          </a:p>
          <a:p>
            <a:pPr defTabSz="1088105"/>
            <a:endParaRPr lang="en-US" sz="2800">
              <a:solidFill>
                <a:prstClr val="white"/>
              </a:solidFill>
              <a:latin typeface="Segoe Light" panose="020B0302040504020203" pitchFamily="34" charset="0"/>
            </a:endParaRPr>
          </a:p>
        </p:txBody>
      </p:sp>
    </p:spTree>
    <p:extLst>
      <p:ext uri="{BB962C8B-B14F-4D97-AF65-F5344CB8AC3E}">
        <p14:creationId xmlns:p14="http://schemas.microsoft.com/office/powerpoint/2010/main" val="7960479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ales Excellenc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latin typeface="Segoe UI" panose="020B0502040204020203" pitchFamily="34" charset="0"/>
                <a:cs typeface="Segoe UI" panose="020B0502040204020203" pitchFamily="34" charset="0"/>
              </a:defRPr>
            </a:lvl1pPr>
          </a:lstStyle>
          <a:p>
            <a:r>
              <a:rPr lang="en-US"/>
              <a:t>Click to add optional icon or picture</a:t>
            </a:r>
          </a:p>
        </p:txBody>
      </p:sp>
      <p:sp>
        <p:nvSpPr>
          <p:cNvPr id="7" name="Subtitle 2"/>
          <p:cNvSpPr>
            <a:spLocks noGrp="1"/>
          </p:cNvSpPr>
          <p:nvPr>
            <p:ph type="subTitle" idx="1"/>
          </p:nvPr>
        </p:nvSpPr>
        <p:spPr>
          <a:xfrm>
            <a:off x="0" y="5333470"/>
            <a:ext cx="4572000" cy="1524530"/>
          </a:xfrm>
          <a:prstGeom prst="rect">
            <a:avLst/>
          </a:prstGeom>
          <a:solidFill>
            <a:schemeClr val="accent1"/>
          </a:solidFill>
        </p:spPr>
        <p:txBody>
          <a:bodyPr lIns="114268" tIns="152357" rIns="76171" bIns="76171">
            <a:noAutofit/>
          </a:bodyPr>
          <a:lstStyle>
            <a:lvl1pPr marL="0" indent="0" algn="l">
              <a:lnSpc>
                <a:spcPct val="80000"/>
              </a:lnSpc>
              <a:buNone/>
              <a:defRPr sz="1800">
                <a:solidFill>
                  <a:srgbClr val="FFFFFF"/>
                </a:solidFill>
                <a:latin typeface="Segoe UI" pitchFamily="34" charset="0"/>
                <a:ea typeface="Segoe UI" pitchFamily="34" charset="0"/>
                <a:cs typeface="Segoe UI" pitchFamily="34" charset="0"/>
              </a:defRPr>
            </a:lvl1pPr>
            <a:lvl2pPr marL="544053" indent="0" algn="ctr">
              <a:buNone/>
              <a:defRPr>
                <a:solidFill>
                  <a:schemeClr val="tx1">
                    <a:tint val="75000"/>
                  </a:schemeClr>
                </a:solidFill>
              </a:defRPr>
            </a:lvl2pPr>
            <a:lvl3pPr marL="1088105" indent="0" algn="ctr">
              <a:buNone/>
              <a:defRPr>
                <a:solidFill>
                  <a:schemeClr val="tx1">
                    <a:tint val="75000"/>
                  </a:schemeClr>
                </a:solidFill>
              </a:defRPr>
            </a:lvl3pPr>
            <a:lvl4pPr marL="1632159" indent="0" algn="ctr">
              <a:buNone/>
              <a:defRPr>
                <a:solidFill>
                  <a:schemeClr val="tx1">
                    <a:tint val="75000"/>
                  </a:schemeClr>
                </a:solidFill>
              </a:defRPr>
            </a:lvl4pPr>
            <a:lvl5pPr marL="2176211" indent="0" algn="ctr">
              <a:buNone/>
              <a:defRPr>
                <a:solidFill>
                  <a:schemeClr val="tx1">
                    <a:tint val="75000"/>
                  </a:schemeClr>
                </a:solidFill>
              </a:defRPr>
            </a:lvl5pPr>
            <a:lvl6pPr marL="2720264" indent="0" algn="ctr">
              <a:buNone/>
              <a:defRPr>
                <a:solidFill>
                  <a:schemeClr val="tx1">
                    <a:tint val="75000"/>
                  </a:schemeClr>
                </a:solidFill>
              </a:defRPr>
            </a:lvl6pPr>
            <a:lvl7pPr marL="3264316" indent="0" algn="ctr">
              <a:buNone/>
              <a:defRPr>
                <a:solidFill>
                  <a:schemeClr val="tx1">
                    <a:tint val="75000"/>
                  </a:schemeClr>
                </a:solidFill>
              </a:defRPr>
            </a:lvl7pPr>
            <a:lvl8pPr marL="3808369" indent="0" algn="ctr">
              <a:buNone/>
              <a:defRPr>
                <a:solidFill>
                  <a:schemeClr val="tx1">
                    <a:tint val="75000"/>
                  </a:schemeClr>
                </a:solidFill>
              </a:defRPr>
            </a:lvl8pPr>
            <a:lvl9pPr marL="4352422" indent="0" algn="ctr">
              <a:buNone/>
              <a:defRPr>
                <a:solidFill>
                  <a:schemeClr val="tx1">
                    <a:tint val="75000"/>
                  </a:schemeClr>
                </a:solidFill>
              </a:defRPr>
            </a:lvl9pPr>
          </a:lstStyle>
          <a:p>
            <a:endParaRPr lang="en-US"/>
          </a:p>
        </p:txBody>
      </p:sp>
      <p:sp>
        <p:nvSpPr>
          <p:cNvPr id="9"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4400" baseline="0">
                <a:solidFill>
                  <a:srgbClr val="FFFFFF"/>
                </a:solidFill>
                <a:latin typeface="Segoe UI" panose="020B0502040204020203" pitchFamily="34" charset="0"/>
                <a:ea typeface="Segoe UI" panose="020B0502040204020203" pitchFamily="34" charset="0"/>
                <a:cs typeface="Segoe UI" pitchFamily="34" charset="0"/>
              </a:defRPr>
            </a:lvl1pPr>
          </a:lstStyle>
          <a:p>
            <a:r>
              <a:rPr lang="en-US"/>
              <a:t>Click to add 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539" y="6266126"/>
            <a:ext cx="1609461" cy="591875"/>
          </a:xfrm>
          <a:prstGeom prst="rect">
            <a:avLst/>
          </a:prstGeom>
        </p:spPr>
      </p:pic>
      <p:sp>
        <p:nvSpPr>
          <p:cNvPr id="11" name="Rectangle 10"/>
          <p:cNvSpPr/>
          <p:nvPr userDrawn="1"/>
        </p:nvSpPr>
        <p:spPr>
          <a:xfrm>
            <a:off x="0" y="0"/>
            <a:ext cx="1911185" cy="1523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088105"/>
            <a:endParaRPr lang="en-US" sz="2800">
              <a:solidFill>
                <a:prstClr val="white"/>
              </a:solidFill>
              <a:latin typeface="Segoe Light" panose="020B0302040504020203" pitchFamily="34" charset="0"/>
            </a:endParaRPr>
          </a:p>
          <a:p>
            <a:pPr defTabSz="1088105"/>
            <a:r>
              <a:rPr lang="en-US" sz="2800">
                <a:solidFill>
                  <a:prstClr val="white"/>
                </a:solidFill>
                <a:latin typeface="Segoe Light" panose="020B0302040504020203" pitchFamily="34" charset="0"/>
              </a:rPr>
              <a:t>Worldwide</a:t>
            </a:r>
          </a:p>
          <a:p>
            <a:pPr defTabSz="1088105"/>
            <a:r>
              <a:rPr lang="en-US" sz="2800">
                <a:solidFill>
                  <a:prstClr val="white"/>
                </a:solidFill>
                <a:latin typeface="Segoe Light" panose="020B0302040504020203" pitchFamily="34" charset="0"/>
              </a:rPr>
              <a:t>Incubation</a:t>
            </a:r>
            <a:r>
              <a:rPr lang="en-US" sz="2000">
                <a:solidFill>
                  <a:prstClr val="white"/>
                </a:solidFill>
                <a:latin typeface="Segoe Light" panose="020B0302040504020203" pitchFamily="34" charset="0"/>
              </a:rPr>
              <a:t> </a:t>
            </a:r>
            <a:r>
              <a:rPr lang="en-US" sz="2800">
                <a:solidFill>
                  <a:prstClr val="white"/>
                </a:solidFill>
                <a:latin typeface="Segoe Light" panose="020B0302040504020203" pitchFamily="34" charset="0"/>
              </a:rPr>
              <a:t>Sales</a:t>
            </a:r>
          </a:p>
          <a:p>
            <a:pPr defTabSz="1088105"/>
            <a:endParaRPr lang="en-US" sz="2800">
              <a:solidFill>
                <a:prstClr val="white"/>
              </a:solidFill>
              <a:latin typeface="Segoe Light" panose="020B0302040504020203" pitchFamily="34" charset="0"/>
            </a:endParaRPr>
          </a:p>
        </p:txBody>
      </p:sp>
    </p:spTree>
    <p:extLst>
      <p:ext uri="{BB962C8B-B14F-4D97-AF65-F5344CB8AC3E}">
        <p14:creationId xmlns:p14="http://schemas.microsoft.com/office/powerpoint/2010/main" val="20818792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1" name="Rectangle 20"/>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2" name="Title 1"/>
          <p:cNvSpPr>
            <a:spLocks noGrp="1"/>
          </p:cNvSpPr>
          <p:nvPr>
            <p:ph type="title"/>
          </p:nvPr>
        </p:nvSpPr>
        <p:spPr/>
        <p:txBody>
          <a:bodyPr>
            <a:noAutofit/>
          </a:bodyPr>
          <a:lstStyle>
            <a:lvl1pPr>
              <a:defRPr>
                <a:latin typeface="+mn-lt"/>
              </a:defRPr>
            </a:lvl1pPr>
          </a:lstStyle>
          <a:p>
            <a:endParaRPr lang="en-US"/>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mn-lt"/>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9" name="Footer Placeholder 2"/>
          <p:cNvSpPr txBox="1">
            <a:spLocks/>
          </p:cNvSpPr>
          <p:nvPr userDrawn="1"/>
        </p:nvSpPr>
        <p:spPr>
          <a:xfrm>
            <a:off x="1" y="6478588"/>
            <a:ext cx="2930230"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MICROSOFT CONFIDENTIAL</a:t>
            </a:r>
          </a:p>
        </p:txBody>
      </p:sp>
      <p:sp>
        <p:nvSpPr>
          <p:cNvPr id="16" name="Text Placeholder 15"/>
          <p:cNvSpPr>
            <a:spLocks noGrp="1"/>
          </p:cNvSpPr>
          <p:nvPr>
            <p:ph type="body" sz="quarter" idx="14"/>
          </p:nvPr>
        </p:nvSpPr>
        <p:spPr>
          <a:xfrm>
            <a:off x="762001" y="1524000"/>
            <a:ext cx="10668000" cy="45720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lvl1pPr>
              <a:defRPr>
                <a:latin typeface="+mn-lt"/>
              </a:defRPr>
            </a:lvl1p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p:txBody>
          <a:bodyPr/>
          <a:lstStyle>
            <a:lvl1pPr>
              <a:defRPr>
                <a:latin typeface="+mn-lt"/>
              </a:defRPr>
            </a:lvl1pPr>
          </a:lstStyle>
          <a:p>
            <a:endParaRPr lang="en-US">
              <a:solidFill>
                <a:srgbClr val="505050"/>
              </a:solidFill>
            </a:endParaRPr>
          </a:p>
        </p:txBody>
      </p:sp>
    </p:spTree>
    <p:extLst>
      <p:ext uri="{BB962C8B-B14F-4D97-AF65-F5344CB8AC3E}">
        <p14:creationId xmlns:p14="http://schemas.microsoft.com/office/powerpoint/2010/main" val="132159407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ectangle 9"/>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2" name="Title 1"/>
          <p:cNvSpPr>
            <a:spLocks noGrp="1"/>
          </p:cNvSpPr>
          <p:nvPr>
            <p:ph type="title"/>
          </p:nvPr>
        </p:nvSpPr>
        <p:spPr/>
        <p:txBody>
          <a:bodyPr>
            <a:noAutofit/>
          </a:bodyPr>
          <a:lstStyle>
            <a:lvl1pPr>
              <a:defRPr>
                <a:latin typeface="+mj-lt"/>
              </a:defRPr>
            </a:lvl1pPr>
          </a:lstStyle>
          <a:p>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lvl1pPr>
              <a:defRPr>
                <a:latin typeface="+mn-lt"/>
              </a:defRPr>
            </a:lvl1pPr>
          </a:lstStyle>
          <a:p>
            <a:fld id="{6A4C1A4A-E5E6-4CC1-B72C-A20A4EB3E2D2}" type="slidenum">
              <a:rPr lang="en-US" smtClean="0">
                <a:solidFill>
                  <a:srgbClr val="505050"/>
                </a:solidFill>
              </a:rPr>
              <a:pPr/>
              <a:t>‹#›</a:t>
            </a:fld>
            <a:endParaRPr lang="en-US">
              <a:solidFill>
                <a:srgbClr val="505050"/>
              </a:solidFill>
            </a:endParaRPr>
          </a:p>
        </p:txBody>
      </p:sp>
      <p:sp>
        <p:nvSpPr>
          <p:cNvPr id="9" name="Footer Placeholder 2"/>
          <p:cNvSpPr txBox="1">
            <a:spLocks/>
          </p:cNvSpPr>
          <p:nvPr userDrawn="1"/>
        </p:nvSpPr>
        <p:spPr>
          <a:xfrm>
            <a:off x="0" y="6478588"/>
            <a:ext cx="3047999"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 MICROSOFT CONFIDENTIAL</a:t>
            </a:r>
          </a:p>
        </p:txBody>
      </p:sp>
      <p:sp>
        <p:nvSpPr>
          <p:cNvPr id="8" name="Text Placeholder 5"/>
          <p:cNvSpPr>
            <a:spLocks noGrp="1"/>
          </p:cNvSpPr>
          <p:nvPr>
            <p:ph type="body" sz="quarter" idx="10"/>
          </p:nvPr>
        </p:nvSpPr>
        <p:spPr>
          <a:xfrm>
            <a:off x="333685" y="649272"/>
            <a:ext cx="11524628" cy="249382"/>
          </a:xfrm>
          <a:solidFill>
            <a:schemeClr val="accent1"/>
          </a:solidFill>
        </p:spPr>
        <p:txBody>
          <a:bodyPr lIns="91440" tIns="0" rIns="91440" bIns="0" anchor="ctr">
            <a:noAutofit/>
          </a:bodyPr>
          <a:lstStyle>
            <a:lvl1pPr marL="0" indent="0">
              <a:buNone/>
              <a:defRPr>
                <a:solidFill>
                  <a:schemeClr val="bg1"/>
                </a:solidFill>
              </a:defRPr>
            </a:lvl1pPr>
            <a:lvl2pPr marL="0" indent="0">
              <a:buFontTx/>
              <a:buNone/>
              <a:defRPr sz="955"/>
            </a:lvl2pPr>
            <a:lvl3pPr marL="116860" indent="0" algn="l">
              <a:buNone/>
              <a:defRPr sz="818"/>
            </a:lvl3pPr>
            <a:lvl4pPr marL="232637" indent="0" algn="l">
              <a:buNone/>
              <a:defRPr sz="750"/>
            </a:lvl4pPr>
            <a:lvl5pPr marL="349497" indent="0" algn="l">
              <a:buNone/>
              <a:defRPr sz="716"/>
            </a:lvl5pPr>
          </a:lstStyle>
          <a:p>
            <a:pPr lvl="0"/>
            <a:r>
              <a:rPr lang="en-US"/>
              <a:t>Click to edit Master text styles</a:t>
            </a:r>
          </a:p>
        </p:txBody>
      </p:sp>
    </p:spTree>
    <p:extLst>
      <p:ext uri="{BB962C8B-B14F-4D97-AF65-F5344CB8AC3E}">
        <p14:creationId xmlns:p14="http://schemas.microsoft.com/office/powerpoint/2010/main" val="284996071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alternate)">
    <p:spTree>
      <p:nvGrpSpPr>
        <p:cNvPr id="1" name=""/>
        <p:cNvGrpSpPr/>
        <p:nvPr/>
      </p:nvGrpSpPr>
      <p:grpSpPr>
        <a:xfrm>
          <a:off x="0" y="0"/>
          <a:ext cx="0" cy="0"/>
          <a:chOff x="0" y="0"/>
          <a:chExt cx="0" cy="0"/>
        </a:xfrm>
      </p:grpSpPr>
      <p:sp>
        <p:nvSpPr>
          <p:cNvPr id="16" name="Rectangle 15"/>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sp>
        <p:nvSpPr>
          <p:cNvPr id="2" name="Title 1"/>
          <p:cNvSpPr>
            <a:spLocks noGrp="1"/>
          </p:cNvSpPr>
          <p:nvPr>
            <p:ph type="title"/>
          </p:nvPr>
        </p:nvSpPr>
        <p:spPr>
          <a:xfrm>
            <a:off x="762001" y="2"/>
            <a:ext cx="11430000" cy="646042"/>
          </a:xfrm>
        </p:spPr>
        <p:txBody>
          <a:bodyPr>
            <a:noAutofit/>
          </a:bodyPr>
          <a:lstStyle>
            <a:lvl1pPr>
              <a:defRPr>
                <a:latin typeface="+mn-lt"/>
              </a:defRPr>
            </a:lvl1pPr>
          </a:lstStyle>
          <a:p>
            <a:endParaRPr lang="en-US"/>
          </a:p>
        </p:txBody>
      </p:sp>
      <p:sp>
        <p:nvSpPr>
          <p:cNvPr id="6" name="Text Placeholder 5"/>
          <p:cNvSpPr>
            <a:spLocks noGrp="1"/>
          </p:cNvSpPr>
          <p:nvPr>
            <p:ph type="body" sz="quarter" idx="12" hasCustomPrompt="1"/>
          </p:nvPr>
        </p:nvSpPr>
        <p:spPr>
          <a:xfrm>
            <a:off x="762001" y="573605"/>
            <a:ext cx="11430000" cy="373063"/>
          </a:xfrm>
          <a:prstGeom prst="rect">
            <a:avLst/>
          </a:prstGeom>
        </p:spPr>
        <p:txBody>
          <a:bodyPr lIns="380893" tIns="53325" rIns="53325" bIns="53325">
            <a:noAutofit/>
          </a:bodyPr>
          <a:lstStyle>
            <a:lvl1pPr marL="0" indent="0">
              <a:buNone/>
              <a:defRPr sz="2800">
                <a:latin typeface="+mn-lt"/>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4" name="Text Placeholder 3"/>
          <p:cNvSpPr>
            <a:spLocks noGrp="1"/>
          </p:cNvSpPr>
          <p:nvPr>
            <p:ph type="body" sz="quarter" idx="15" hasCustomPrompt="1"/>
          </p:nvPr>
        </p:nvSpPr>
        <p:spPr>
          <a:xfrm>
            <a:off x="1542521" y="1524000"/>
            <a:ext cx="9887479" cy="4572000"/>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1"/>
            <a:ext cx="762000"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endParaRPr>
          </a:p>
        </p:txBody>
      </p:sp>
      <p:sp>
        <p:nvSpPr>
          <p:cNvPr id="15" name="Slide Number Placeholder 4"/>
          <p:cNvSpPr>
            <a:spLocks noGrp="1"/>
          </p:cNvSpPr>
          <p:nvPr>
            <p:ph type="sldNum" sz="quarter" idx="16"/>
          </p:nvPr>
        </p:nvSpPr>
        <p:spPr>
          <a:xfrm>
            <a:off x="11430001" y="6478588"/>
            <a:ext cx="761998" cy="379413"/>
          </a:xfrm>
          <a:prstGeom prst="rect">
            <a:avLst/>
          </a:prstGeom>
        </p:spPr>
        <p:txBody>
          <a:bodyPr/>
          <a:lstStyle>
            <a:lvl1pPr>
              <a:defRPr>
                <a:latin typeface="+mn-lt"/>
              </a:defRPr>
            </a:lvl1pPr>
          </a:lstStyle>
          <a:p>
            <a:fld id="{6A4C1A4A-E5E6-4CC1-B72C-A20A4EB3E2D2}" type="slidenum">
              <a:rPr lang="en-US" smtClean="0">
                <a:solidFill>
                  <a:srgbClr val="505050"/>
                </a:solidFill>
              </a:rPr>
              <a:pPr/>
              <a:t>‹#›</a:t>
            </a:fld>
            <a:endParaRPr lang="en-US">
              <a:solidFill>
                <a:srgbClr val="505050"/>
              </a:solidFill>
            </a:endParaRPr>
          </a:p>
        </p:txBody>
      </p:sp>
      <p:sp>
        <p:nvSpPr>
          <p:cNvPr id="10" name="Footer Placeholder 3"/>
          <p:cNvSpPr>
            <a:spLocks noGrp="1"/>
          </p:cNvSpPr>
          <p:nvPr>
            <p:ph type="ftr" sz="quarter" idx="11"/>
          </p:nvPr>
        </p:nvSpPr>
        <p:spPr>
          <a:xfrm>
            <a:off x="3607739" y="6477874"/>
            <a:ext cx="7822260" cy="380127"/>
          </a:xfrm>
        </p:spPr>
        <p:txBody>
          <a:bodyPr/>
          <a:lstStyle>
            <a:lvl1pPr>
              <a:defRPr>
                <a:latin typeface="+mn-lt"/>
              </a:defRPr>
            </a:lvl1pPr>
          </a:lstStyle>
          <a:p>
            <a:endParaRPr lang="en-US">
              <a:solidFill>
                <a:srgbClr val="505050"/>
              </a:solidFill>
            </a:endParaRPr>
          </a:p>
        </p:txBody>
      </p:sp>
      <p:sp>
        <p:nvSpPr>
          <p:cNvPr id="11" name="Footer Placeholder 2"/>
          <p:cNvSpPr txBox="1">
            <a:spLocks/>
          </p:cNvSpPr>
          <p:nvPr userDrawn="1"/>
        </p:nvSpPr>
        <p:spPr>
          <a:xfrm>
            <a:off x="761999" y="6478588"/>
            <a:ext cx="2845737"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 MICROSOFT CONFIDENTIAL</a:t>
            </a:r>
          </a:p>
        </p:txBody>
      </p:sp>
    </p:spTree>
    <p:extLst>
      <p:ext uri="{BB962C8B-B14F-4D97-AF65-F5344CB8AC3E}">
        <p14:creationId xmlns:p14="http://schemas.microsoft.com/office/powerpoint/2010/main" val="25815574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sp>
        <p:nvSpPr>
          <p:cNvPr id="12" name="Rectangle 11"/>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cs typeface="Segoe UI" panose="020B0502040204020203" pitchFamily="34" charset="0"/>
            </a:endParaRPr>
          </a:p>
        </p:txBody>
      </p:sp>
      <p:sp>
        <p:nvSpPr>
          <p:cNvPr id="2" name="Title 1"/>
          <p:cNvSpPr>
            <a:spLocks noGrp="1"/>
          </p:cNvSpPr>
          <p:nvPr>
            <p:ph type="title"/>
          </p:nvPr>
        </p:nvSpPr>
        <p:spPr>
          <a:xfrm>
            <a:off x="762001" y="2"/>
            <a:ext cx="11430000" cy="646042"/>
          </a:xfrm>
        </p:spPr>
        <p:txBody>
          <a:bodyPr>
            <a:noAutofit/>
          </a:bodyPr>
          <a:lstStyle>
            <a:lvl1pPr>
              <a:defRPr>
                <a:latin typeface="Segoe UI" panose="020B0502040204020203" pitchFamily="34" charset="0"/>
                <a:cs typeface="Segoe UI" panose="020B0502040204020203" pitchFamily="34" charset="0"/>
              </a:defRPr>
            </a:lvl1pPr>
          </a:lstStyle>
          <a:p>
            <a:endParaRPr lang="en-US"/>
          </a:p>
        </p:txBody>
      </p:sp>
      <p:sp>
        <p:nvSpPr>
          <p:cNvPr id="6" name="Text Placeholder 5"/>
          <p:cNvSpPr>
            <a:spLocks noGrp="1"/>
          </p:cNvSpPr>
          <p:nvPr>
            <p:ph type="body" sz="quarter" idx="12" hasCustomPrompt="1"/>
          </p:nvPr>
        </p:nvSpPr>
        <p:spPr>
          <a:xfrm>
            <a:off x="762001" y="573605"/>
            <a:ext cx="11430000" cy="373063"/>
          </a:xfrm>
          <a:prstGeom prst="rect">
            <a:avLst/>
          </a:prstGeom>
        </p:spPr>
        <p:txBody>
          <a:bodyPr lIns="380893" tIns="53325" rIns="53325" bIns="53325">
            <a:noAutofit/>
          </a:bodyPr>
          <a:lstStyle>
            <a:lvl1pPr marL="0" indent="0">
              <a:buNone/>
              <a:defRPr sz="2800">
                <a:latin typeface="Segoe UI" panose="020B0502040204020203" pitchFamily="34" charset="0"/>
                <a:cs typeface="Segoe UI" panose="020B0502040204020203"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9" name="Rectangle 8"/>
          <p:cNvSpPr/>
          <p:nvPr userDrawn="1"/>
        </p:nvSpPr>
        <p:spPr>
          <a:xfrm>
            <a:off x="0" y="1"/>
            <a:ext cx="762000" cy="68564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15" name="Slide Number Placeholder 4"/>
          <p:cNvSpPr>
            <a:spLocks noGrp="1"/>
          </p:cNvSpPr>
          <p:nvPr>
            <p:ph type="sldNum" sz="quarter" idx="16"/>
          </p:nvPr>
        </p:nvSpPr>
        <p:spPr>
          <a:xfrm>
            <a:off x="11430001" y="6478588"/>
            <a:ext cx="761998" cy="379413"/>
          </a:xfrm>
          <a:prstGeom prst="rect">
            <a:avLst/>
          </a:prstGeom>
        </p:spPr>
        <p:txBody>
          <a:bodyPr/>
          <a:lstStyle>
            <a:lvl1pPr>
              <a:defRPr>
                <a:latin typeface="Segoe UI" panose="020B0502040204020203" pitchFamily="34" charset="0"/>
                <a:cs typeface="Segoe UI" panose="020B0502040204020203" pitchFamily="34" charset="0"/>
              </a:defRPr>
            </a:lvl1pPr>
          </a:lstStyle>
          <a:p>
            <a:fld id="{6A4C1A4A-E5E6-4CC1-B72C-A20A4EB3E2D2}" type="slidenum">
              <a:rPr lang="en-US" smtClean="0">
                <a:solidFill>
                  <a:srgbClr val="505050"/>
                </a:solidFill>
              </a:rPr>
              <a:pPr/>
              <a:t>‹#›</a:t>
            </a:fld>
            <a:endParaRPr lang="en-US">
              <a:solidFill>
                <a:srgbClr val="505050"/>
              </a:solidFill>
            </a:endParaRPr>
          </a:p>
        </p:txBody>
      </p:sp>
      <p:sp>
        <p:nvSpPr>
          <p:cNvPr id="10" name="Footer Placeholder 3"/>
          <p:cNvSpPr>
            <a:spLocks noGrp="1"/>
          </p:cNvSpPr>
          <p:nvPr>
            <p:ph type="ftr" sz="quarter" idx="11"/>
          </p:nvPr>
        </p:nvSpPr>
        <p:spPr>
          <a:xfrm>
            <a:off x="3929556" y="6477874"/>
            <a:ext cx="7500443" cy="380127"/>
          </a:xfrm>
        </p:spPr>
        <p:txBody>
          <a:bodyPr/>
          <a:lstStyle>
            <a:lvl1pPr>
              <a:defRPr>
                <a:latin typeface="Segoe UI" panose="020B0502040204020203" pitchFamily="34" charset="0"/>
                <a:cs typeface="Segoe UI" panose="020B0502040204020203" pitchFamily="34" charset="0"/>
              </a:defRPr>
            </a:lvl1pPr>
          </a:lstStyle>
          <a:p>
            <a:endParaRPr lang="en-US">
              <a:solidFill>
                <a:srgbClr val="505050"/>
              </a:solidFill>
            </a:endParaRPr>
          </a:p>
        </p:txBody>
      </p:sp>
      <p:sp>
        <p:nvSpPr>
          <p:cNvPr id="11" name="Footer Placeholder 2"/>
          <p:cNvSpPr txBox="1">
            <a:spLocks/>
          </p:cNvSpPr>
          <p:nvPr userDrawn="1"/>
        </p:nvSpPr>
        <p:spPr>
          <a:xfrm>
            <a:off x="761999" y="6478588"/>
            <a:ext cx="2803396"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 MICROSOFT CONFIDENTIAL</a:t>
            </a:r>
          </a:p>
        </p:txBody>
      </p:sp>
    </p:spTree>
    <p:extLst>
      <p:ext uri="{BB962C8B-B14F-4D97-AF65-F5344CB8AC3E}">
        <p14:creationId xmlns:p14="http://schemas.microsoft.com/office/powerpoint/2010/main" val="19623520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13" name="Rectangle 12"/>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cs typeface="Segoe UI" panose="020B0502040204020203" pitchFamily="34" charset="0"/>
            </a:endParaRPr>
          </a:p>
        </p:txBody>
      </p:sp>
      <p:sp>
        <p:nvSpPr>
          <p:cNvPr id="2" name="Title 1"/>
          <p:cNvSpPr>
            <a:spLocks noGrp="1"/>
          </p:cNvSpPr>
          <p:nvPr>
            <p:ph type="title"/>
          </p:nvPr>
        </p:nvSpPr>
        <p:spPr/>
        <p:txBody>
          <a:bodyPr>
            <a:noAutofit/>
          </a:bodyPr>
          <a:lstStyle>
            <a:lvl1pPr>
              <a:defRPr>
                <a:latin typeface="Segoe UI" panose="020B0502040204020203" pitchFamily="34" charset="0"/>
                <a:cs typeface="Segoe UI" panose="020B0502040204020203" pitchFamily="34" charset="0"/>
              </a:defRPr>
            </a:lvl1pPr>
          </a:lstStyle>
          <a:p>
            <a:endParaRPr lang="en-US"/>
          </a:p>
        </p:txBody>
      </p:sp>
      <p:sp>
        <p:nvSpPr>
          <p:cNvPr id="4" name="Text Placeholder 3"/>
          <p:cNvSpPr>
            <a:spLocks noGrp="1"/>
          </p:cNvSpPr>
          <p:nvPr>
            <p:ph type="body" sz="quarter" idx="15" hasCustomPrompt="1"/>
          </p:nvPr>
        </p:nvSpPr>
        <p:spPr>
          <a:xfrm>
            <a:off x="762001" y="1524000"/>
            <a:ext cx="10668000" cy="45720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panose="020B0502040204020203" pitchFamily="34" charset="0"/>
                <a:cs typeface="Segoe UI" panose="020B0502040204020203"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8" name="Footer Placeholder 2"/>
          <p:cNvSpPr txBox="1">
            <a:spLocks/>
          </p:cNvSpPr>
          <p:nvPr userDrawn="1"/>
        </p:nvSpPr>
        <p:spPr>
          <a:xfrm>
            <a:off x="0" y="6478588"/>
            <a:ext cx="2921761"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 MICROSOFT CONFIDENTIAL</a:t>
            </a:r>
          </a:p>
        </p:txBody>
      </p:sp>
      <p:sp>
        <p:nvSpPr>
          <p:cNvPr id="6" name="Footer Placeholder 5"/>
          <p:cNvSpPr>
            <a:spLocks noGrp="1"/>
          </p:cNvSpPr>
          <p:nvPr>
            <p:ph type="ftr" sz="quarter" idx="16"/>
          </p:nvPr>
        </p:nvSpPr>
        <p:spPr/>
        <p:txBody>
          <a:bodyPr/>
          <a:lstStyle>
            <a:lvl1pPr>
              <a:defRPr>
                <a:latin typeface="Segoe UI" panose="020B0502040204020203" pitchFamily="34" charset="0"/>
                <a:cs typeface="Segoe UI" panose="020B0502040204020203" pitchFamily="34" charset="0"/>
              </a:defRPr>
            </a:lvl1pPr>
          </a:lstStyle>
          <a:p>
            <a:endParaRPr lang="en-US">
              <a:solidFill>
                <a:srgbClr val="505050"/>
              </a:solidFill>
            </a:endParaRPr>
          </a:p>
        </p:txBody>
      </p:sp>
      <p:sp>
        <p:nvSpPr>
          <p:cNvPr id="10" name="Slide Number Placeholder 9"/>
          <p:cNvSpPr>
            <a:spLocks noGrp="1"/>
          </p:cNvSpPr>
          <p:nvPr>
            <p:ph type="sldNum" sz="quarter" idx="17"/>
          </p:nvPr>
        </p:nvSpPr>
        <p:spPr/>
        <p:txBody>
          <a:bodyPr/>
          <a:lstStyle>
            <a:lvl1pPr>
              <a:defRPr>
                <a:latin typeface="Segoe UI" panose="020B0502040204020203" pitchFamily="34" charset="0"/>
                <a:cs typeface="Segoe UI" panose="020B0502040204020203" pitchFamily="34" charset="0"/>
              </a:defRPr>
            </a:lvl1p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06940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Rectangle 8"/>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cs typeface="Segoe UI" panose="020B0502040204020203" pitchFamily="34" charset="0"/>
            </a:endParaRP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latin typeface="Segoe UI" panose="020B0502040204020203" pitchFamily="34" charset="0"/>
                <a:cs typeface="Segoe UI" panose="020B0502040204020203" pitchFamily="34" charset="0"/>
              </a:defRPr>
            </a:lvl1pPr>
          </a:lstStyle>
          <a:p>
            <a:fld id="{13C7C2A1-6219-4FFB-8871-7AF0864EFB3F}" type="slidenum">
              <a:rPr lang="en-US" smtClean="0"/>
              <a:t>‹#›</a:t>
            </a:fld>
            <a:endParaRPr lang="en-US"/>
          </a:p>
        </p:txBody>
      </p:sp>
      <p:sp>
        <p:nvSpPr>
          <p:cNvPr id="8" name="Footer Placeholder 2"/>
          <p:cNvSpPr txBox="1">
            <a:spLocks/>
          </p:cNvSpPr>
          <p:nvPr userDrawn="1"/>
        </p:nvSpPr>
        <p:spPr>
          <a:xfrm>
            <a:off x="0" y="6478588"/>
            <a:ext cx="2913292" cy="379413"/>
          </a:xfrm>
          <a:prstGeom prst="rect">
            <a:avLst/>
          </a:prstGeom>
        </p:spPr>
        <p:txBody>
          <a:bodyPr lIns="380893" tIns="38089" rIns="76179" bIns="3808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a:solidFill>
                  <a:srgbClr val="505050"/>
                </a:solidFill>
                <a:ea typeface="Segoe UI" pitchFamily="34" charset="0"/>
                <a:cs typeface="Segoe UI" pitchFamily="34" charset="0"/>
              </a:rPr>
              <a:t>WW Incubation Sales | MICROSOFT CONFIDENTIAL</a:t>
            </a:r>
          </a:p>
        </p:txBody>
      </p:sp>
      <p:sp>
        <p:nvSpPr>
          <p:cNvPr id="2" name="Footer Placeholder 1"/>
          <p:cNvSpPr>
            <a:spLocks noGrp="1"/>
          </p:cNvSpPr>
          <p:nvPr>
            <p:ph type="ftr" sz="quarter" idx="15"/>
          </p:nvPr>
        </p:nvSpPr>
        <p:spPr/>
        <p:txBody>
          <a:bodyPr/>
          <a:lstStyle>
            <a:lvl1pPr>
              <a:defRPr>
                <a:latin typeface="Segoe UI" panose="020B0502040204020203" pitchFamily="34" charset="0"/>
                <a:cs typeface="Segoe UI" panose="020B0502040204020203" pitchFamily="34" charset="0"/>
              </a:defRPr>
            </a:lvl1pPr>
          </a:lstStyle>
          <a:p>
            <a:endParaRPr lang="en-US">
              <a:solidFill>
                <a:srgbClr val="505050"/>
              </a:solidFill>
            </a:endParaRPr>
          </a:p>
        </p:txBody>
      </p:sp>
      <p:sp>
        <p:nvSpPr>
          <p:cNvPr id="3" name="Slide Number Placeholder 2"/>
          <p:cNvSpPr>
            <a:spLocks noGrp="1"/>
          </p:cNvSpPr>
          <p:nvPr>
            <p:ph type="sldNum" sz="quarter" idx="16"/>
          </p:nvPr>
        </p:nvSpPr>
        <p:spPr/>
        <p:txBody>
          <a:bodyPr/>
          <a:lstStyle>
            <a:lvl1pPr>
              <a:defRPr>
                <a:latin typeface="Segoe UI" panose="020B0502040204020203" pitchFamily="34" charset="0"/>
                <a:cs typeface="Segoe UI" panose="020B0502040204020203" pitchFamily="34" charset="0"/>
              </a:defRPr>
            </a:lvl1p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0860045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8" name="Rectangle 7"/>
          <p:cNvSpPr/>
          <p:nvPr userDrawn="1"/>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10" name="Rectangle 9"/>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7" name="Rectangle 6"/>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9" name="Text Placeholder 8"/>
          <p:cNvSpPr>
            <a:spLocks noGrp="1"/>
          </p:cNvSpPr>
          <p:nvPr>
            <p:ph type="body" sz="quarter" idx="13"/>
          </p:nvPr>
        </p:nvSpPr>
        <p:spPr>
          <a:xfrm>
            <a:off x="762000" y="2286001"/>
            <a:ext cx="7620000" cy="2286000"/>
          </a:xfrm>
          <a:prstGeom prst="rect">
            <a:avLst/>
          </a:prstGeom>
        </p:spPr>
        <p:txBody>
          <a:bodyPr lIns="380893" anchor="b">
            <a:noAutofit/>
          </a:bodyPr>
          <a:lstStyle>
            <a:lvl1pPr marL="0" indent="0">
              <a:lnSpc>
                <a:spcPct val="80000"/>
              </a:lnSpc>
              <a:buNone/>
              <a:defRPr sz="4800">
                <a:solidFill>
                  <a:schemeClr val="bg1"/>
                </a:solidFill>
                <a:latin typeface="Segoe UI" panose="020B0502040204020203" pitchFamily="34" charset="0"/>
                <a:cs typeface="Segoe UI" panose="020B0502040204020203" pitchFamily="34" charset="0"/>
              </a:defRPr>
            </a:lvl1pPr>
          </a:lstStyle>
          <a:p>
            <a:pPr lvl="0"/>
            <a:endParaRPr lang="en-US"/>
          </a:p>
        </p:txBody>
      </p:sp>
      <p:sp>
        <p:nvSpPr>
          <p:cNvPr id="11" name="Text Placeholder 10"/>
          <p:cNvSpPr>
            <a:spLocks noGrp="1"/>
          </p:cNvSpPr>
          <p:nvPr>
            <p:ph type="body" sz="quarter" idx="14"/>
          </p:nvPr>
        </p:nvSpPr>
        <p:spPr>
          <a:xfrm>
            <a:off x="762000" y="4572000"/>
            <a:ext cx="7620000" cy="762000"/>
          </a:xfrm>
          <a:prstGeom prst="rect">
            <a:avLst/>
          </a:prstGeom>
        </p:spPr>
        <p:txBody>
          <a:bodyPr lIns="380893">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endParaRPr lang="en-US"/>
          </a:p>
        </p:txBody>
      </p:sp>
      <p:sp>
        <p:nvSpPr>
          <p:cNvPr id="12" name="Rectangle 11"/>
          <p:cNvSpPr/>
          <p:nvPr/>
        </p:nvSpPr>
        <p:spPr>
          <a:xfrm>
            <a:off x="0" y="1"/>
            <a:ext cx="762000" cy="68564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15" name="TextBox 14"/>
          <p:cNvSpPr txBox="1"/>
          <p:nvPr/>
        </p:nvSpPr>
        <p:spPr>
          <a:xfrm>
            <a:off x="762001" y="1"/>
            <a:ext cx="5334000" cy="1313656"/>
          </a:xfrm>
          <a:prstGeom prst="rect">
            <a:avLst/>
          </a:prstGeom>
        </p:spPr>
        <p:txBody>
          <a:bodyPr vert="horz" wrap="square" lIns="380893" tIns="54411" rIns="108821" bIns="54411" rtlCol="0" anchor="ctr">
            <a:noAutofit/>
          </a:bodyPr>
          <a:lstStyle/>
          <a:p>
            <a:pPr defTabSz="1088105"/>
            <a:r>
              <a:rPr lang="en-US" sz="8000">
                <a:solidFill>
                  <a:srgbClr val="00188F"/>
                </a:solidFill>
                <a:ea typeface="Segoe UI" pitchFamily="34" charset="0"/>
                <a:cs typeface="Segoe UI" panose="020B0502040204020203" pitchFamily="34" charset="0"/>
              </a:rPr>
              <a:t>Demo</a:t>
            </a:r>
          </a:p>
        </p:txBody>
      </p:sp>
      <p:sp>
        <p:nvSpPr>
          <p:cNvPr id="13" name="TextBox 12"/>
          <p:cNvSpPr txBox="1"/>
          <p:nvPr userDrawn="1"/>
        </p:nvSpPr>
        <p:spPr>
          <a:xfrm>
            <a:off x="762001" y="1"/>
            <a:ext cx="5334000" cy="1313656"/>
          </a:xfrm>
          <a:prstGeom prst="rect">
            <a:avLst/>
          </a:prstGeom>
        </p:spPr>
        <p:txBody>
          <a:bodyPr vert="horz" wrap="square" lIns="380893" tIns="54411" rIns="108821" bIns="54411" rtlCol="0" anchor="ctr">
            <a:noAutofit/>
          </a:bodyPr>
          <a:lstStyle/>
          <a:p>
            <a:pPr defTabSz="1088105"/>
            <a:r>
              <a:rPr lang="en-US" sz="8000">
                <a:solidFill>
                  <a:srgbClr val="00BCF2"/>
                </a:solidFill>
                <a:ea typeface="Segoe UI" pitchFamily="34" charset="0"/>
                <a:cs typeface="Segoe UI" panose="020B0502040204020203" pitchFamily="34" charset="0"/>
              </a:rPr>
              <a:t>Demo</a:t>
            </a:r>
          </a:p>
        </p:txBody>
      </p:sp>
    </p:spTree>
    <p:extLst>
      <p:ext uri="{BB962C8B-B14F-4D97-AF65-F5344CB8AC3E}">
        <p14:creationId xmlns:p14="http://schemas.microsoft.com/office/powerpoint/2010/main" val="32034845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8" name="Rectangle 7"/>
          <p:cNvSpPr/>
          <p:nvPr userDrawn="1"/>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endParaRPr>
          </a:p>
        </p:txBody>
      </p:sp>
      <p:sp>
        <p:nvSpPr>
          <p:cNvPr id="10" name="Rectangle 9"/>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endParaRPr>
          </a:p>
        </p:txBody>
      </p:sp>
      <p:sp>
        <p:nvSpPr>
          <p:cNvPr id="7" name="Rectangle 6"/>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endParaRPr>
          </a:p>
        </p:txBody>
      </p:sp>
      <p:sp>
        <p:nvSpPr>
          <p:cNvPr id="9" name="Text Placeholder 8"/>
          <p:cNvSpPr>
            <a:spLocks noGrp="1"/>
          </p:cNvSpPr>
          <p:nvPr>
            <p:ph type="body" sz="quarter" idx="13"/>
          </p:nvPr>
        </p:nvSpPr>
        <p:spPr>
          <a:xfrm>
            <a:off x="762000" y="2286001"/>
            <a:ext cx="7620000" cy="2286000"/>
          </a:xfrm>
          <a:prstGeom prst="rect">
            <a:avLst/>
          </a:prstGeom>
        </p:spPr>
        <p:txBody>
          <a:bodyPr lIns="380893" anchor="b">
            <a:noAutofit/>
          </a:bodyPr>
          <a:lstStyle>
            <a:lvl1pPr marL="0" indent="0">
              <a:lnSpc>
                <a:spcPct val="80000"/>
              </a:lnSpc>
              <a:buNone/>
              <a:defRPr sz="4800">
                <a:solidFill>
                  <a:schemeClr val="bg1"/>
                </a:solidFill>
                <a:latin typeface="+mn-lt"/>
              </a:defRPr>
            </a:lvl1pPr>
          </a:lstStyle>
          <a:p>
            <a:pPr lvl="0"/>
            <a:endParaRPr lang="en-US"/>
          </a:p>
        </p:txBody>
      </p:sp>
      <p:sp>
        <p:nvSpPr>
          <p:cNvPr id="11" name="Text Placeholder 10"/>
          <p:cNvSpPr>
            <a:spLocks noGrp="1"/>
          </p:cNvSpPr>
          <p:nvPr>
            <p:ph type="body" sz="quarter" idx="14"/>
          </p:nvPr>
        </p:nvSpPr>
        <p:spPr>
          <a:xfrm>
            <a:off x="762000" y="4572000"/>
            <a:ext cx="7620000" cy="762000"/>
          </a:xfrm>
          <a:prstGeom prst="rect">
            <a:avLst/>
          </a:prstGeom>
        </p:spPr>
        <p:txBody>
          <a:bodyPr lIns="380893">
            <a:noAutofit/>
          </a:bodyPr>
          <a:lstStyle>
            <a:lvl1pPr marL="190428" indent="-190428">
              <a:lnSpc>
                <a:spcPct val="80000"/>
              </a:lnSpc>
              <a:buNone/>
              <a:defRPr lang="en-US" sz="2000" kern="1200" dirty="0">
                <a:solidFill>
                  <a:srgbClr val="FFFFFF"/>
                </a:solidFill>
                <a:latin typeface="+mn-lt"/>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endParaRPr lang="en-US"/>
          </a:p>
        </p:txBody>
      </p:sp>
      <p:sp>
        <p:nvSpPr>
          <p:cNvPr id="12" name="Rectangle 11"/>
          <p:cNvSpPr/>
          <p:nvPr/>
        </p:nvSpPr>
        <p:spPr>
          <a:xfrm>
            <a:off x="0" y="1"/>
            <a:ext cx="762000" cy="68564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endParaRPr>
          </a:p>
        </p:txBody>
      </p:sp>
      <p:sp>
        <p:nvSpPr>
          <p:cNvPr id="2" name="TextBox 1"/>
          <p:cNvSpPr txBox="1"/>
          <p:nvPr/>
        </p:nvSpPr>
        <p:spPr>
          <a:xfrm>
            <a:off x="762001" y="1"/>
            <a:ext cx="5334000" cy="1313656"/>
          </a:xfrm>
          <a:prstGeom prst="rect">
            <a:avLst/>
          </a:prstGeom>
        </p:spPr>
        <p:txBody>
          <a:bodyPr vert="horz" wrap="square" lIns="380893" tIns="54411" rIns="108821" bIns="54411" rtlCol="0" anchor="ctr">
            <a:noAutofit/>
          </a:bodyPr>
          <a:lstStyle/>
          <a:p>
            <a:pPr defTabSz="1088105"/>
            <a:r>
              <a:rPr lang="en-US" sz="8000">
                <a:solidFill>
                  <a:srgbClr val="00188F"/>
                </a:solidFill>
                <a:ea typeface="Segoe UI" pitchFamily="34" charset="0"/>
                <a:cs typeface="Segoe UI" pitchFamily="34" charset="0"/>
              </a:rPr>
              <a:t>Video</a:t>
            </a:r>
          </a:p>
        </p:txBody>
      </p:sp>
      <p:sp>
        <p:nvSpPr>
          <p:cNvPr id="13" name="TextBox 12"/>
          <p:cNvSpPr txBox="1"/>
          <p:nvPr userDrawn="1"/>
        </p:nvSpPr>
        <p:spPr>
          <a:xfrm>
            <a:off x="762001" y="1"/>
            <a:ext cx="5334000" cy="1313656"/>
          </a:xfrm>
          <a:prstGeom prst="rect">
            <a:avLst/>
          </a:prstGeom>
        </p:spPr>
        <p:txBody>
          <a:bodyPr vert="horz" wrap="square" lIns="380893" tIns="54411" rIns="108821" bIns="54411" rtlCol="0" anchor="ctr">
            <a:noAutofit/>
          </a:bodyPr>
          <a:lstStyle/>
          <a:p>
            <a:pPr defTabSz="1088105"/>
            <a:r>
              <a:rPr lang="en-US" sz="8000">
                <a:solidFill>
                  <a:srgbClr val="00BCF2"/>
                </a:solidFill>
                <a:ea typeface="Segoe UI" pitchFamily="34" charset="0"/>
                <a:cs typeface="Segoe UI" pitchFamily="34" charset="0"/>
              </a:rPr>
              <a:t>Video</a:t>
            </a:r>
          </a:p>
        </p:txBody>
      </p:sp>
    </p:spTree>
    <p:extLst>
      <p:ext uri="{BB962C8B-B14F-4D97-AF65-F5344CB8AC3E}">
        <p14:creationId xmlns:p14="http://schemas.microsoft.com/office/powerpoint/2010/main" val="27582138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peaker notes">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itchFamily="34" charset="0"/>
              </a:defRPr>
            </a:lvl1pPr>
          </a:lstStyle>
          <a:p>
            <a:pPr lvl="0"/>
            <a:r>
              <a:rPr lang="en-US"/>
              <a:t>Next slide topic</a:t>
            </a:r>
          </a:p>
        </p:txBody>
      </p:sp>
      <p:sp>
        <p:nvSpPr>
          <p:cNvPr id="5" name="Title 1"/>
          <p:cNvSpPr>
            <a:spLocks noGrp="1"/>
          </p:cNvSpPr>
          <p:nvPr>
            <p:ph type="title"/>
          </p:nvPr>
        </p:nvSpPr>
        <p:spPr>
          <a:xfrm>
            <a:off x="1" y="2"/>
            <a:ext cx="12192000" cy="646042"/>
          </a:xfrm>
        </p:spPr>
        <p:txBody>
          <a:bodyPr>
            <a:noAutofit/>
          </a:bodyPr>
          <a:lstStyle>
            <a:lvl1pPr>
              <a:defRPr>
                <a:solidFill>
                  <a:schemeClr val="bg1"/>
                </a:solidFill>
                <a:latin typeface="Segoe UI" panose="020B0502040204020203" pitchFamily="34" charset="0"/>
                <a:cs typeface="Segoe UI" panose="020B0502040204020203" pitchFamily="34" charset="0"/>
              </a:defRPr>
            </a:lvl1pPr>
          </a:lstStyle>
          <a:p>
            <a:endParaRPr lang="en-US"/>
          </a:p>
        </p:txBody>
      </p:sp>
      <p:sp>
        <p:nvSpPr>
          <p:cNvPr id="6" name="Text Placeholder 14"/>
          <p:cNvSpPr>
            <a:spLocks noGrp="1"/>
          </p:cNvSpPr>
          <p:nvPr>
            <p:ph idx="1" hasCustomPrompt="1"/>
          </p:nvPr>
        </p:nvSpPr>
        <p:spPr>
          <a:xfrm>
            <a:off x="762002" y="1524001"/>
            <a:ext cx="10668000" cy="4571999"/>
          </a:xfrm>
          <a:prstGeom prst="rect">
            <a:avLst/>
          </a:prstGeom>
        </p:spPr>
        <p:txBody>
          <a:bodyPr vert="horz" lIns="91440" tIns="45720" rIns="91440" bIns="45720" rtlCol="0">
            <a:normAutofit/>
          </a:bodyPr>
          <a:lstStyle>
            <a:lvl1pPr>
              <a:buClr>
                <a:schemeClr val="bg1"/>
              </a:buCl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Use this layout for speaker notes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73616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userDrawn="1"/>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10" name="Rectangle 9"/>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7" name="Rectangle 6"/>
          <p:cNvSpPr/>
          <p:nvPr/>
        </p:nvSpPr>
        <p:spPr>
          <a:xfrm>
            <a:off x="762001" y="1"/>
            <a:ext cx="11430000" cy="68580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9" name="Text Placeholder 8"/>
          <p:cNvSpPr>
            <a:spLocks noGrp="1"/>
          </p:cNvSpPr>
          <p:nvPr>
            <p:ph type="body" sz="quarter" idx="13" hasCustomPrompt="1"/>
          </p:nvPr>
        </p:nvSpPr>
        <p:spPr>
          <a:xfrm>
            <a:off x="762000" y="2286001"/>
            <a:ext cx="7620000" cy="2286000"/>
          </a:xfrm>
          <a:prstGeom prst="rect">
            <a:avLst/>
          </a:prstGeom>
        </p:spPr>
        <p:txBody>
          <a:bodyPr lIns="380893" tIns="38089" rIns="76179" bIns="38089" anchor="b">
            <a:noAutofit/>
          </a:bodyPr>
          <a:lstStyle>
            <a:lvl1pPr marL="0" indent="0">
              <a:lnSpc>
                <a:spcPct val="80000"/>
              </a:lnSpc>
              <a:buNone/>
              <a:defRPr sz="4800">
                <a:solidFill>
                  <a:schemeClr val="bg1"/>
                </a:solidFill>
                <a:latin typeface="Segoe UI" panose="020B0502040204020203" pitchFamily="34" charset="0"/>
                <a:cs typeface="Segoe UI" panose="020B0502040204020203" pitchFamily="34" charset="0"/>
              </a:defRPr>
            </a:lvl1pPr>
          </a:lstStyle>
          <a:p>
            <a:r>
              <a:rPr lang="en-US"/>
              <a:t>Click to add section title</a:t>
            </a:r>
          </a:p>
        </p:txBody>
      </p:sp>
      <p:sp>
        <p:nvSpPr>
          <p:cNvPr id="11" name="Text Placeholder 10"/>
          <p:cNvSpPr>
            <a:spLocks noGrp="1"/>
          </p:cNvSpPr>
          <p:nvPr>
            <p:ph type="body" sz="quarter" idx="14" hasCustomPrompt="1"/>
          </p:nvPr>
        </p:nvSpPr>
        <p:spPr>
          <a:xfrm>
            <a:off x="762000" y="4572000"/>
            <a:ext cx="7620000" cy="762000"/>
          </a:xfrm>
          <a:prstGeom prst="rect">
            <a:avLst/>
          </a:prstGeom>
        </p:spPr>
        <p:txBody>
          <a:bodyPr lIns="380893" tIns="38089" rIns="76179" bIns="38089">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add subtitle</a:t>
            </a:r>
          </a:p>
        </p:txBody>
      </p:sp>
    </p:spTree>
    <p:extLst>
      <p:ext uri="{BB962C8B-B14F-4D97-AF65-F5344CB8AC3E}">
        <p14:creationId xmlns:p14="http://schemas.microsoft.com/office/powerpoint/2010/main" val="39125765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10" name="Rectangle 9"/>
          <p:cNvSpPr/>
          <p:nvPr/>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7" name="Rectangle 6"/>
          <p:cNvSpPr/>
          <p:nvPr/>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8" name="Rectangle 7"/>
          <p:cNvSpPr/>
          <p:nvPr userDrawn="1"/>
        </p:nvSpPr>
        <p:spPr>
          <a:xfrm>
            <a:off x="762001" y="1"/>
            <a:ext cx="11430000" cy="6858000"/>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9" name="Text Placeholder 8"/>
          <p:cNvSpPr>
            <a:spLocks noGrp="1"/>
          </p:cNvSpPr>
          <p:nvPr>
            <p:ph type="body" sz="quarter" idx="13" hasCustomPrompt="1"/>
          </p:nvPr>
        </p:nvSpPr>
        <p:spPr>
          <a:xfrm>
            <a:off x="762000" y="2286001"/>
            <a:ext cx="7620000" cy="2286000"/>
          </a:xfrm>
          <a:prstGeom prst="rect">
            <a:avLst/>
          </a:prstGeom>
        </p:spPr>
        <p:txBody>
          <a:bodyPr lIns="380893" tIns="38089" rIns="76179" bIns="38089" anchor="b">
            <a:noAutofit/>
          </a:bodyPr>
          <a:lstStyle>
            <a:lvl1pPr marL="0" indent="0">
              <a:lnSpc>
                <a:spcPct val="80000"/>
              </a:lnSpc>
              <a:buNone/>
              <a:defRPr sz="4800">
                <a:solidFill>
                  <a:schemeClr val="bg1"/>
                </a:solidFill>
                <a:latin typeface="Segoe UI" panose="020B0502040204020203" pitchFamily="34" charset="0"/>
                <a:cs typeface="Segoe UI" panose="020B0502040204020203" pitchFamily="34" charset="0"/>
              </a:defRPr>
            </a:lvl1pPr>
          </a:lstStyle>
          <a:p>
            <a:r>
              <a:rPr lang="en-US"/>
              <a:t>Click to add section title</a:t>
            </a:r>
          </a:p>
        </p:txBody>
      </p:sp>
      <p:sp>
        <p:nvSpPr>
          <p:cNvPr id="11" name="Text Placeholder 10"/>
          <p:cNvSpPr>
            <a:spLocks noGrp="1"/>
          </p:cNvSpPr>
          <p:nvPr>
            <p:ph type="body" sz="quarter" idx="14" hasCustomPrompt="1"/>
          </p:nvPr>
        </p:nvSpPr>
        <p:spPr>
          <a:xfrm>
            <a:off x="762000" y="4572000"/>
            <a:ext cx="7620000" cy="762000"/>
          </a:xfrm>
          <a:prstGeom prst="rect">
            <a:avLst/>
          </a:prstGeom>
        </p:spPr>
        <p:txBody>
          <a:bodyPr lIns="380893" tIns="38089" rIns="76179" bIns="38089">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add subtitle</a:t>
            </a:r>
          </a:p>
        </p:txBody>
      </p:sp>
    </p:spTree>
    <p:extLst>
      <p:ext uri="{BB962C8B-B14F-4D97-AF65-F5344CB8AC3E}">
        <p14:creationId xmlns:p14="http://schemas.microsoft.com/office/powerpoint/2010/main" val="12924773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userDrawn="1"/>
        </p:nvSpPr>
        <p:spPr>
          <a:xfrm>
            <a:off x="762001" y="1"/>
            <a:ext cx="11430000" cy="6858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10" name="Rectangle 9"/>
          <p:cNvSpPr/>
          <p:nvPr/>
        </p:nvSpPr>
        <p:spPr>
          <a:xfrm>
            <a:off x="762001" y="1"/>
            <a:ext cx="11430000" cy="6858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7" name="Rectangle 6"/>
          <p:cNvSpPr/>
          <p:nvPr/>
        </p:nvSpPr>
        <p:spPr>
          <a:xfrm>
            <a:off x="762001" y="1"/>
            <a:ext cx="11430000" cy="68580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6" rIns="76171" bIns="38086" rtlCol="0" anchor="ctr">
            <a:noAutofit/>
          </a:bodyPr>
          <a:lstStyle/>
          <a:p>
            <a:pPr algn="ctr" defTabSz="1088105"/>
            <a:endParaRPr lang="en-US" sz="2200">
              <a:solidFill>
                <a:prstClr val="white"/>
              </a:solidFill>
              <a:cs typeface="Segoe UI" panose="020B0502040204020203" pitchFamily="34" charset="0"/>
            </a:endParaRPr>
          </a:p>
        </p:txBody>
      </p:sp>
      <p:sp>
        <p:nvSpPr>
          <p:cNvPr id="9" name="Text Placeholder 8"/>
          <p:cNvSpPr>
            <a:spLocks noGrp="1"/>
          </p:cNvSpPr>
          <p:nvPr>
            <p:ph type="body" sz="quarter" idx="13" hasCustomPrompt="1"/>
          </p:nvPr>
        </p:nvSpPr>
        <p:spPr>
          <a:xfrm>
            <a:off x="762000" y="2286001"/>
            <a:ext cx="7620000" cy="2286000"/>
          </a:xfrm>
          <a:prstGeom prst="rect">
            <a:avLst/>
          </a:prstGeom>
        </p:spPr>
        <p:txBody>
          <a:bodyPr lIns="380893" tIns="38089" rIns="76179" bIns="38089" anchor="b">
            <a:noAutofit/>
          </a:bodyPr>
          <a:lstStyle>
            <a:lvl1pPr marL="0" indent="0">
              <a:lnSpc>
                <a:spcPct val="80000"/>
              </a:lnSpc>
              <a:buNone/>
              <a:defRPr sz="4800">
                <a:solidFill>
                  <a:schemeClr val="bg1"/>
                </a:solidFill>
                <a:latin typeface="Segoe UI" panose="020B0502040204020203" pitchFamily="34" charset="0"/>
                <a:cs typeface="Segoe UI" panose="020B0502040204020203" pitchFamily="34" charset="0"/>
              </a:defRPr>
            </a:lvl1pPr>
          </a:lstStyle>
          <a:p>
            <a:r>
              <a:rPr lang="en-US"/>
              <a:t>Click to add section title</a:t>
            </a:r>
          </a:p>
        </p:txBody>
      </p:sp>
      <p:sp>
        <p:nvSpPr>
          <p:cNvPr id="11" name="Text Placeholder 10"/>
          <p:cNvSpPr>
            <a:spLocks noGrp="1"/>
          </p:cNvSpPr>
          <p:nvPr>
            <p:ph type="body" sz="quarter" idx="14" hasCustomPrompt="1"/>
          </p:nvPr>
        </p:nvSpPr>
        <p:spPr>
          <a:xfrm>
            <a:off x="762000" y="4572000"/>
            <a:ext cx="7620000" cy="762000"/>
          </a:xfrm>
          <a:prstGeom prst="rect">
            <a:avLst/>
          </a:prstGeom>
        </p:spPr>
        <p:txBody>
          <a:bodyPr lIns="380893" tIns="38089" rIns="76179" bIns="38089">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add subtitle</a:t>
            </a:r>
          </a:p>
        </p:txBody>
      </p:sp>
    </p:spTree>
    <p:extLst>
      <p:ext uri="{BB962C8B-B14F-4D97-AF65-F5344CB8AC3E}">
        <p14:creationId xmlns:p14="http://schemas.microsoft.com/office/powerpoint/2010/main" val="274407750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8844450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Microsoft logo 2">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3048000"/>
            <a:ext cx="2571405" cy="419108"/>
          </a:xfrm>
          <a:prstGeom prst="rect">
            <a:avLst/>
          </a:prstGeom>
        </p:spPr>
      </p:pic>
      <p:sp>
        <p:nvSpPr>
          <p:cNvPr id="8" name="Rectangle 7"/>
          <p:cNvSpPr/>
          <p:nvPr userDrawn="1"/>
        </p:nvSpPr>
        <p:spPr>
          <a:xfrm>
            <a:off x="1"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2438843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Microsoft logo 3">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14" y="3048833"/>
            <a:ext cx="2571405" cy="417442"/>
          </a:xfrm>
          <a:prstGeom prst="rect">
            <a:avLst/>
          </a:prstGeom>
        </p:spPr>
      </p:pic>
      <p:sp>
        <p:nvSpPr>
          <p:cNvPr id="4" name="Rectangle 3"/>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1" y="3048833"/>
            <a:ext cx="2571405" cy="417442"/>
          </a:xfrm>
          <a:prstGeom prst="rect">
            <a:avLst/>
          </a:prstGeom>
        </p:spPr>
      </p:pic>
      <p:sp>
        <p:nvSpPr>
          <p:cNvPr id="8" name="Rectangle 7"/>
          <p:cNvSpPr/>
          <p:nvPr userDrawn="1"/>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1180644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pPr defTabSz="914367"/>
            <a:endParaRPr lang="en-US">
              <a:solidFill>
                <a:srgbClr val="000000">
                  <a:lumMod val="50000"/>
                  <a:lumOff val="50000"/>
                </a:srgbClr>
              </a:solidFill>
            </a:endParaRPr>
          </a:p>
        </p:txBody>
      </p:sp>
      <p:sp>
        <p:nvSpPr>
          <p:cNvPr id="6" name="Slide Number Placeholder 5"/>
          <p:cNvSpPr>
            <a:spLocks noGrp="1"/>
          </p:cNvSpPr>
          <p:nvPr>
            <p:ph type="sldNum" sz="quarter" idx="12"/>
          </p:nvPr>
        </p:nvSpPr>
        <p:spPr/>
        <p:txBody>
          <a:bodyPr/>
          <a:lstStyle/>
          <a:p>
            <a:pPr defTabSz="914367"/>
            <a:fld id="{4AE27908-49F9-478E-8D3B-98AECF6F9195}" type="slidenum">
              <a:rPr lang="en-US" smtClean="0">
                <a:solidFill>
                  <a:srgbClr val="000000">
                    <a:lumMod val="50000"/>
                    <a:lumOff val="50000"/>
                  </a:srgbClr>
                </a:solidFill>
              </a:rPr>
              <a:pPr defTabSz="914367"/>
              <a:t>‹#›</a:t>
            </a:fld>
            <a:endParaRPr lang="en-US">
              <a:solidFill>
                <a:srgbClr val="000000">
                  <a:lumMod val="50000"/>
                  <a:lumOff val="50000"/>
                </a:srgbClr>
              </a:solidFill>
            </a:endParaRPr>
          </a:p>
        </p:txBody>
      </p:sp>
    </p:spTree>
    <p:extLst>
      <p:ext uri="{BB962C8B-B14F-4D97-AF65-F5344CB8AC3E}">
        <p14:creationId xmlns:p14="http://schemas.microsoft.com/office/powerpoint/2010/main" val="34492668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a:xfrm>
            <a:off x="7205133" y="6041362"/>
            <a:ext cx="911939"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solidFill>
                <a:srgbClr val="000000">
                  <a:lumMod val="50000"/>
                  <a:lumOff val="50000"/>
                </a:srgbClr>
              </a:solidFill>
            </a:endParaRPr>
          </a:p>
        </p:txBody>
      </p:sp>
      <p:sp>
        <p:nvSpPr>
          <p:cNvPr id="5" name="Slide Number Placeholder 4"/>
          <p:cNvSpPr>
            <a:spLocks noGrp="1"/>
          </p:cNvSpPr>
          <p:nvPr>
            <p:ph type="sldNum" sz="quarter" idx="12"/>
          </p:nvPr>
        </p:nvSpPr>
        <p:spPr/>
        <p:txBody>
          <a:bodyPr/>
          <a:lstStyle/>
          <a:p>
            <a:fld id="{4AE27908-49F9-478E-8D3B-98AECF6F9195}"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309143518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97716" y="262585"/>
            <a:ext cx="11151917" cy="886396"/>
          </a:xfrm>
        </p:spPr>
        <p:txBody>
          <a:bodyPr/>
          <a:lstStyle/>
          <a:p>
            <a:r>
              <a:rPr lang="en-US"/>
              <a:t>Click to edit Master title style</a:t>
            </a:r>
          </a:p>
        </p:txBody>
      </p:sp>
      <p:sp>
        <p:nvSpPr>
          <p:cNvPr id="5" name="Text Placeholder 4"/>
          <p:cNvSpPr>
            <a:spLocks noGrp="1"/>
          </p:cNvSpPr>
          <p:nvPr>
            <p:ph type="body" sz="quarter" idx="10"/>
          </p:nvPr>
        </p:nvSpPr>
        <p:spPr>
          <a:xfrm>
            <a:off x="397716" y="1216313"/>
            <a:ext cx="11151917" cy="2577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98504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5220154"/>
            <a:ext cx="11337532" cy="1325563"/>
          </a:xfrm>
        </p:spPr>
        <p:txBody>
          <a:bodyPr>
            <a:normAutofit/>
          </a:bodyPr>
          <a:lstStyle>
            <a:lvl1pPr>
              <a:defRPr sz="3600">
                <a:solidFill>
                  <a:schemeClr val="tx1">
                    <a:lumMod val="50000"/>
                    <a:lumOff val="50000"/>
                  </a:schemeClr>
                </a:solidFill>
              </a:defRPr>
            </a:lvl1pPr>
          </a:lstStyle>
          <a:p>
            <a:r>
              <a:rPr lang="en-US"/>
              <a:t>CLICK TO EDIT MASTER TITLE STYLE</a:t>
            </a:r>
          </a:p>
        </p:txBody>
      </p:sp>
    </p:spTree>
    <p:extLst>
      <p:ext uri="{BB962C8B-B14F-4D97-AF65-F5344CB8AC3E}">
        <p14:creationId xmlns:p14="http://schemas.microsoft.com/office/powerpoint/2010/main" val="38609906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tandard - Thin Border">
    <p:spTree>
      <p:nvGrpSpPr>
        <p:cNvPr id="1" name=""/>
        <p:cNvGrpSpPr/>
        <p:nvPr/>
      </p:nvGrpSpPr>
      <p:grpSpPr>
        <a:xfrm>
          <a:off x="0" y="0"/>
          <a:ext cx="0" cy="0"/>
          <a:chOff x="0" y="0"/>
          <a:chExt cx="0" cy="0"/>
        </a:xfrm>
      </p:grpSpPr>
      <p:sp>
        <p:nvSpPr>
          <p:cNvPr id="5" name="Slide Number Placeholder 2"/>
          <p:cNvSpPr>
            <a:spLocks noGrp="1"/>
          </p:cNvSpPr>
          <p:nvPr>
            <p:ph type="sldNum" sz="quarter" idx="4"/>
          </p:nvPr>
        </p:nvSpPr>
        <p:spPr>
          <a:xfrm>
            <a:off x="11695994" y="6462756"/>
            <a:ext cx="172741" cy="169726"/>
          </a:xfrm>
          <a:prstGeom prst="rect">
            <a:avLst/>
          </a:prstGeom>
        </p:spPr>
        <p:txBody>
          <a:bodyPr wrap="none" lIns="55183" tIns="27591" rIns="0" bIns="27591">
            <a:spAutoFit/>
          </a:bodyPr>
          <a:lstStyle>
            <a:lvl1pPr>
              <a:defRPr lang="en-US" sz="741" smtClean="0">
                <a:solidFill>
                  <a:srgbClr val="0F0E21"/>
                </a:solidFill>
                <a:effectLst>
                  <a:outerShdw blurRad="50800" dist="38100" dir="2700000">
                    <a:srgbClr val="000000">
                      <a:alpha val="50000"/>
                    </a:srgbClr>
                  </a:outerShdw>
                </a:effectLst>
                <a:latin typeface="Segoe Light"/>
                <a:cs typeface="Segoe Light"/>
              </a:defRPr>
            </a:lvl1pPr>
          </a:lstStyle>
          <a:p>
            <a:pPr defTabSz="914261">
              <a:spcBef>
                <a:spcPct val="0"/>
              </a:spcBef>
            </a:pPr>
            <a:fld id="{8F016C75-9E1A-489E-B0B6-EC141E93D47D}" type="slidenum">
              <a:rPr lang="en-US" smtClean="0"/>
              <a:pPr defTabSz="914261">
                <a:spcBef>
                  <a:spcPct val="0"/>
                </a:spcBef>
              </a:pPr>
              <a:t>‹#›</a:t>
            </a:fld>
            <a:endParaRPr lang="en-US"/>
          </a:p>
        </p:txBody>
      </p:sp>
      <p:sp>
        <p:nvSpPr>
          <p:cNvPr id="6" name="Text Placeholder 8"/>
          <p:cNvSpPr>
            <a:spLocks noGrp="1"/>
          </p:cNvSpPr>
          <p:nvPr>
            <p:ph type="body" sz="quarter" idx="13" hasCustomPrompt="1"/>
          </p:nvPr>
        </p:nvSpPr>
        <p:spPr>
          <a:xfrm>
            <a:off x="406462" y="162316"/>
            <a:ext cx="948212" cy="209737"/>
          </a:xfrm>
          <a:prstGeom prst="rect">
            <a:avLst/>
          </a:prstGeom>
        </p:spPr>
        <p:txBody>
          <a:bodyPr wrap="none" lIns="55183" tIns="27591" rIns="55183" bIns="27591">
            <a:spAutoFit/>
          </a:bodyPr>
          <a:lstStyle>
            <a:lvl1pPr marL="0" indent="0">
              <a:buNone/>
              <a:defRPr lang="en-US" sz="1112" dirty="0" smtClean="0">
                <a:solidFill>
                  <a:srgbClr val="0F0E21"/>
                </a:solidFill>
                <a:effectLst>
                  <a:outerShdw blurRad="50800" dist="38100" dir="2700000">
                    <a:srgbClr val="000000">
                      <a:alpha val="50000"/>
                    </a:srgbClr>
                  </a:outerShdw>
                </a:effectLst>
                <a:latin typeface="Segoe Light"/>
                <a:cs typeface="Segoe Light"/>
              </a:defRPr>
            </a:lvl1pPr>
          </a:lstStyle>
          <a:p>
            <a:pPr marL="0" lvl="0" algn="r" defTabSz="480568">
              <a:spcBef>
                <a:spcPct val="0"/>
              </a:spcBef>
            </a:pPr>
            <a:r>
              <a:rPr lang="en-US"/>
              <a:t>SLIDE TITLE</a:t>
            </a:r>
          </a:p>
        </p:txBody>
      </p:sp>
      <p:sp>
        <p:nvSpPr>
          <p:cNvPr id="7" name="Text Placeholder 8"/>
          <p:cNvSpPr>
            <a:spLocks noGrp="1"/>
          </p:cNvSpPr>
          <p:nvPr>
            <p:ph type="body" sz="quarter" idx="14" hasCustomPrompt="1"/>
          </p:nvPr>
        </p:nvSpPr>
        <p:spPr>
          <a:xfrm>
            <a:off x="10372322" y="162316"/>
            <a:ext cx="1573382" cy="209737"/>
          </a:xfrm>
          <a:prstGeom prst="rect">
            <a:avLst/>
          </a:prstGeom>
        </p:spPr>
        <p:txBody>
          <a:bodyPr wrap="none" lIns="55183" tIns="27591" rIns="55183" bIns="27591">
            <a:spAutoFit/>
          </a:bodyPr>
          <a:lstStyle>
            <a:lvl1pPr marL="0" indent="0">
              <a:buNone/>
              <a:defRPr lang="en-US" sz="1112" dirty="0" smtClean="0">
                <a:solidFill>
                  <a:srgbClr val="0F0E21"/>
                </a:solidFill>
                <a:effectLst>
                  <a:outerShdw blurRad="50800" dist="38100" dir="2700000">
                    <a:srgbClr val="000000">
                      <a:alpha val="50000"/>
                    </a:srgbClr>
                  </a:outerShdw>
                </a:effectLst>
                <a:latin typeface="Segoe Light"/>
                <a:cs typeface="Segoe Light"/>
              </a:defRPr>
            </a:lvl1pPr>
          </a:lstStyle>
          <a:p>
            <a:pPr marL="0" lvl="0" algn="r" defTabSz="480568">
              <a:spcBef>
                <a:spcPct val="0"/>
              </a:spcBef>
            </a:pPr>
            <a:r>
              <a:rPr lang="en-US"/>
              <a:t>First Name, Last Name</a:t>
            </a:r>
          </a:p>
        </p:txBody>
      </p:sp>
      <p:sp>
        <p:nvSpPr>
          <p:cNvPr id="10" name="Text Placeholder 8"/>
          <p:cNvSpPr>
            <a:spLocks noGrp="1"/>
          </p:cNvSpPr>
          <p:nvPr>
            <p:ph type="body" sz="quarter" idx="15" hasCustomPrompt="1"/>
          </p:nvPr>
        </p:nvSpPr>
        <p:spPr>
          <a:xfrm>
            <a:off x="2193607" y="6489638"/>
            <a:ext cx="484944" cy="158313"/>
          </a:xfrm>
          <a:prstGeom prst="rect">
            <a:avLst/>
          </a:prstGeom>
        </p:spPr>
        <p:txBody>
          <a:bodyPr wrap="none" lIns="55183" tIns="27591" rIns="55183" bIns="27591">
            <a:spAutoFit/>
          </a:bodyPr>
          <a:lstStyle>
            <a:lvl1pPr marL="0" indent="0">
              <a:buNone/>
              <a:defRPr lang="en-US" sz="741" dirty="0" smtClean="0">
                <a:solidFill>
                  <a:srgbClr val="0F0E21"/>
                </a:solidFill>
                <a:effectLst>
                  <a:outerShdw blurRad="50800" dist="38100" dir="2700000">
                    <a:srgbClr val="000000">
                      <a:alpha val="50000"/>
                    </a:srgbClr>
                  </a:outerShdw>
                </a:effectLst>
                <a:latin typeface="Segoe Light"/>
                <a:cs typeface="Segoe Light"/>
              </a:defRPr>
            </a:lvl1pPr>
          </a:lstStyle>
          <a:p>
            <a:pPr marL="0" lvl="0" algn="r" defTabSz="480568">
              <a:spcBef>
                <a:spcPct val="0"/>
              </a:spcBef>
            </a:pPr>
            <a:r>
              <a:rPr lang="en-US"/>
              <a:t>[xx </a:t>
            </a:r>
            <a:r>
              <a:rPr lang="en-US" err="1"/>
              <a:t>mins</a:t>
            </a:r>
            <a:r>
              <a:rPr lang="en-US"/>
              <a:t>]</a:t>
            </a:r>
          </a:p>
        </p:txBody>
      </p:sp>
    </p:spTree>
    <p:extLst>
      <p:ext uri="{BB962C8B-B14F-4D97-AF65-F5344CB8AC3E}">
        <p14:creationId xmlns:p14="http://schemas.microsoft.com/office/powerpoint/2010/main" val="13325990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custDataLst>
              <p:tags r:id="rId2"/>
            </p:custDataLst>
          </p:nvPr>
        </p:nvSpPr>
        <p:spPr>
          <a:xfrm>
            <a:off x="0" y="192024"/>
            <a:ext cx="12192000" cy="646042"/>
          </a:xfrm>
        </p:spPr>
        <p:txBody>
          <a:bodyPr>
            <a:noAutofit/>
          </a:bodyPr>
          <a:lstStyle>
            <a:lvl1pPr>
              <a:defRPr/>
            </a:lvl1pPr>
          </a:lstStyle>
          <a:p>
            <a:endParaRPr lang="en-US"/>
          </a:p>
        </p:txBody>
      </p:sp>
      <p:sp>
        <p:nvSpPr>
          <p:cNvPr id="4" name="Footer Placeholder 3"/>
          <p:cNvSpPr>
            <a:spLocks noGrp="1"/>
          </p:cNvSpPr>
          <p:nvPr>
            <p:ph type="ftr" sz="quarter" idx="11"/>
            <p:custDataLst>
              <p:tags r:id="rId3"/>
            </p:custDataLst>
          </p:nvPr>
        </p:nvSpPr>
        <p:spPr/>
        <p:txBody>
          <a:bodyPr/>
          <a:lstStyle/>
          <a:p>
            <a:endParaRPr lang="en-US">
              <a:solidFill>
                <a:srgbClr val="505050"/>
              </a:solidFill>
            </a:endParaRPr>
          </a:p>
        </p:txBody>
      </p:sp>
      <p:sp>
        <p:nvSpPr>
          <p:cNvPr id="6" name="Text Placeholder 5"/>
          <p:cNvSpPr>
            <a:spLocks noGrp="1"/>
          </p:cNvSpPr>
          <p:nvPr>
            <p:ph type="body" sz="quarter" idx="13" hasCustomPrompt="1"/>
            <p:custDataLst>
              <p:tags r:id="rId4"/>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43" indent="0">
              <a:buNone/>
              <a:defRPr/>
            </a:lvl2pPr>
            <a:lvl3pPr marL="588411" indent="0">
              <a:buNone/>
              <a:defRPr/>
            </a:lvl3pPr>
            <a:lvl4pPr marL="870053" indent="0">
              <a:buNone/>
              <a:defRPr/>
            </a:lvl4pPr>
            <a:lvl5pPr marL="1105417" indent="0">
              <a:buNone/>
              <a:defRPr/>
            </a:lvl5pPr>
          </a:lstStyle>
          <a:p>
            <a:pPr lvl="0"/>
            <a:r>
              <a:rPr lang="en-US"/>
              <a:t>Click to add subtitle</a:t>
            </a:r>
          </a:p>
        </p:txBody>
      </p:sp>
    </p:spTree>
    <p:extLst>
      <p:ext uri="{BB962C8B-B14F-4D97-AF65-F5344CB8AC3E}">
        <p14:creationId xmlns:p14="http://schemas.microsoft.com/office/powerpoint/2010/main" val="219145318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custDataLst>
              <p:tags r:id="rId2"/>
            </p:custDataLst>
          </p:nvPr>
        </p:nvSpPr>
        <p:spPr>
          <a:xfrm>
            <a:off x="0" y="192024"/>
            <a:ext cx="12192000" cy="646042"/>
          </a:xfrm>
        </p:spPr>
        <p:txBody>
          <a:bodyPr>
            <a:noAutofit/>
          </a:bodyPr>
          <a:lstStyle>
            <a:lvl1pPr>
              <a:defRPr/>
            </a:lvl1pPr>
          </a:lstStyle>
          <a:p>
            <a:endParaRPr lang="en-US"/>
          </a:p>
        </p:txBody>
      </p:sp>
      <p:sp>
        <p:nvSpPr>
          <p:cNvPr id="4" name="Footer Placeholder 3"/>
          <p:cNvSpPr>
            <a:spLocks noGrp="1"/>
          </p:cNvSpPr>
          <p:nvPr>
            <p:ph type="ftr" sz="quarter" idx="11"/>
            <p:custDataLst>
              <p:tags r:id="rId3"/>
            </p:custDataLst>
          </p:nvPr>
        </p:nvSpPr>
        <p:spPr/>
        <p:txBody>
          <a:bodyPr/>
          <a:lstStyle/>
          <a:p>
            <a:endParaRPr lang="en-US">
              <a:solidFill>
                <a:srgbClr val="505050"/>
              </a:solidFill>
            </a:endParaRPr>
          </a:p>
        </p:txBody>
      </p:sp>
      <p:sp>
        <p:nvSpPr>
          <p:cNvPr id="5" name="Slide Number Placeholder 4"/>
          <p:cNvSpPr>
            <a:spLocks noGrp="1"/>
          </p:cNvSpPr>
          <p:nvPr>
            <p:ph type="sldNum" sz="quarter" idx="12"/>
            <p:custDataLst>
              <p:tags r:id="rId4"/>
            </p:custDataLst>
          </p:nvPr>
        </p:nvSpPr>
        <p:spPr>
          <a:xfrm>
            <a:off x="11430007" y="6478599"/>
            <a:ext cx="761999"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custDataLst>
              <p:tags r:id="rId5"/>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43" indent="0">
              <a:buNone/>
              <a:defRPr/>
            </a:lvl2pPr>
            <a:lvl3pPr marL="588411" indent="0">
              <a:buNone/>
              <a:defRPr/>
            </a:lvl3pPr>
            <a:lvl4pPr marL="870053" indent="0">
              <a:buNone/>
              <a:defRPr/>
            </a:lvl4pPr>
            <a:lvl5pPr marL="1105417" indent="0">
              <a:buNone/>
              <a:defRPr/>
            </a:lvl5pPr>
          </a:lstStyle>
          <a:p>
            <a:pPr lvl="0"/>
            <a:r>
              <a:rPr lang="en-US"/>
              <a:t>Click to add subtitle</a:t>
            </a:r>
          </a:p>
        </p:txBody>
      </p:sp>
    </p:spTree>
    <p:extLst>
      <p:ext uri="{BB962C8B-B14F-4D97-AF65-F5344CB8AC3E}">
        <p14:creationId xmlns:p14="http://schemas.microsoft.com/office/powerpoint/2010/main" val="59926765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pPr defTabSz="914367"/>
            <a:endParaRPr lang="en-US">
              <a:solidFill>
                <a:srgbClr val="000000">
                  <a:lumMod val="50000"/>
                  <a:lumOff val="50000"/>
                </a:srgbClr>
              </a:solidFill>
            </a:endParaRPr>
          </a:p>
        </p:txBody>
      </p:sp>
      <p:sp>
        <p:nvSpPr>
          <p:cNvPr id="7" name="Slide Number Placeholder 6"/>
          <p:cNvSpPr>
            <a:spLocks noGrp="1"/>
          </p:cNvSpPr>
          <p:nvPr>
            <p:ph type="sldNum" sz="quarter" idx="12"/>
          </p:nvPr>
        </p:nvSpPr>
        <p:spPr/>
        <p:txBody>
          <a:bodyPr/>
          <a:lstStyle/>
          <a:p>
            <a:pPr defTabSz="914367"/>
            <a:fld id="{4AE27908-49F9-478E-8D3B-98AECF6F9195}" type="slidenum">
              <a:rPr lang="en-US" smtClean="0">
                <a:solidFill>
                  <a:srgbClr val="000000">
                    <a:lumMod val="50000"/>
                    <a:lumOff val="50000"/>
                  </a:srgbClr>
                </a:solidFill>
              </a:rPr>
              <a:pPr defTabSz="914367"/>
              <a:t>‹#›</a:t>
            </a:fld>
            <a:endParaRPr lang="en-US">
              <a:solidFill>
                <a:srgbClr val="000000">
                  <a:lumMod val="50000"/>
                  <a:lumOff val="50000"/>
                </a:srgbClr>
              </a:solidFill>
            </a:endParaRPr>
          </a:p>
        </p:txBody>
      </p:sp>
    </p:spTree>
    <p:extLst>
      <p:ext uri="{BB962C8B-B14F-4D97-AF65-F5344CB8AC3E}">
        <p14:creationId xmlns:p14="http://schemas.microsoft.com/office/powerpoint/2010/main" val="40556719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63pt Title Only">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lang="en-US" smtClean="0"/>
              <a:pPr/>
              <a:t>‹#›</a:t>
            </a:fld>
            <a:endParaRPr lang="en-US"/>
          </a:p>
        </p:txBody>
      </p:sp>
      <p:sp>
        <p:nvSpPr>
          <p:cNvPr id="2" name="Title 1"/>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85320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18323290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7" y="6297942"/>
            <a:ext cx="1703189" cy="408657"/>
          </a:xfrm>
          <a:prstGeom prst="rect">
            <a:avLst/>
          </a:prstGeom>
        </p:spPr>
      </p:pic>
      <p:sp>
        <p:nvSpPr>
          <p:cNvPr id="11" name="Slide Number Placeholder 5"/>
          <p:cNvSpPr txBox="1">
            <a:spLocks/>
          </p:cNvSpPr>
          <p:nvPr/>
        </p:nvSpPr>
        <p:spPr>
          <a:xfrm>
            <a:off x="11531480" y="7225045"/>
            <a:ext cx="430130" cy="228169"/>
          </a:xfrm>
          <a:prstGeom prst="rect">
            <a:avLst/>
          </a:prstGeom>
        </p:spPr>
        <p:txBody>
          <a:bodyPr lIns="89622" tIns="44809" rIns="89622" bIns="4480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4"/>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75891219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18348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5" y="436417"/>
            <a:ext cx="11401220" cy="553998"/>
          </a:xfrm>
        </p:spPr>
        <p:txBody>
          <a:bodyPr/>
          <a:lstStyle>
            <a:lvl1pPr algn="l" defTabSz="914259"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196" y="6458928"/>
            <a:ext cx="398711" cy="365125"/>
          </a:xfrm>
          <a:prstGeom prst="rect">
            <a:avLst/>
          </a:prstGeom>
        </p:spPr>
        <p:txBody>
          <a:bodyPr lIns="76179" tIns="38089" rIns="76179" bIns="38089"/>
          <a:lstStyle/>
          <a:p>
            <a:fld id="{B60359E2-F1E6-40F3-81C3-5A646FA87138}" type="slidenum">
              <a:rPr lang="en-US" smtClean="0"/>
              <a:pPr/>
              <a:t>‹#›</a:t>
            </a:fld>
            <a:endParaRPr lang="en-US"/>
          </a:p>
        </p:txBody>
      </p:sp>
    </p:spTree>
    <p:extLst>
      <p:ext uri="{BB962C8B-B14F-4D97-AF65-F5344CB8AC3E}">
        <p14:creationId xmlns:p14="http://schemas.microsoft.com/office/powerpoint/2010/main" val="6290388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Rectangle 3"/>
          <p:cNvSpPr/>
          <p:nvPr userDrawn="1"/>
        </p:nvSpPr>
        <p:spPr bwMode="auto">
          <a:xfrm>
            <a:off x="0" y="4838219"/>
            <a:ext cx="12195176" cy="20197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sz="1800"/>
          </a:p>
        </p:txBody>
      </p:sp>
      <p:pic>
        <p:nvPicPr>
          <p:cNvPr id="5" name="Picture 2" descr="\\seattlefs\Projects\51374_CloudOS_ProgramManagement_Q3\PPT Template Update\MS Guidelines &amp; Logos\Logos\WinAzure_rgb_Wht_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66794" y="5532480"/>
            <a:ext cx="3445161" cy="78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4479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4838219"/>
            <a:ext cx="12195176" cy="20197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sz="1800"/>
          </a:p>
        </p:txBody>
      </p:sp>
      <p:sp>
        <p:nvSpPr>
          <p:cNvPr id="2" name="TextBox 1"/>
          <p:cNvSpPr txBox="1"/>
          <p:nvPr userDrawn="1"/>
        </p:nvSpPr>
        <p:spPr>
          <a:xfrm>
            <a:off x="114258" y="5596813"/>
            <a:ext cx="4460867" cy="1200329"/>
          </a:xfrm>
          <a:prstGeom prst="rect">
            <a:avLst/>
          </a:prstGeom>
          <a:noFill/>
        </p:spPr>
        <p:txBody>
          <a:bodyPr wrap="square" rtlCol="0">
            <a:spAutoFit/>
          </a:bodyPr>
          <a:lstStyle/>
          <a:p>
            <a:r>
              <a:rPr lang="en-US" sz="3600">
                <a:solidFill>
                  <a:schemeClr val="bg1"/>
                </a:solidFill>
                <a:latin typeface="Segoe UI Light" panose="020B0502040204020203" pitchFamily="34" charset="0"/>
                <a:ea typeface="Segoe UI" panose="020B0502040204020203" pitchFamily="34" charset="0"/>
                <a:cs typeface="Segoe UI" panose="020B0502040204020203" pitchFamily="34" charset="0"/>
              </a:rPr>
              <a:t>Transform the </a:t>
            </a:r>
          </a:p>
          <a:p>
            <a:r>
              <a:rPr lang="en-US" sz="3600">
                <a:solidFill>
                  <a:schemeClr val="bg1"/>
                </a:solidFill>
                <a:latin typeface="Segoe UI Light" panose="020B0502040204020203" pitchFamily="34" charset="0"/>
                <a:ea typeface="Segoe UI" panose="020B0502040204020203" pitchFamily="34" charset="0"/>
                <a:cs typeface="Segoe UI" panose="020B0502040204020203" pitchFamily="34" charset="0"/>
              </a:rPr>
              <a:t>data center</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4838219"/>
            <a:ext cx="2152135" cy="791443"/>
          </a:xfrm>
          <a:prstGeom prst="rect">
            <a:avLst/>
          </a:prstGeom>
        </p:spPr>
      </p:pic>
    </p:spTree>
    <p:extLst>
      <p:ext uri="{BB962C8B-B14F-4D97-AF65-F5344CB8AC3E}">
        <p14:creationId xmlns:p14="http://schemas.microsoft.com/office/powerpoint/2010/main" val="153728123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tx1"/>
                </a:solidFill>
              </a:defRPr>
            </a:lvl1pPr>
          </a:lstStyle>
          <a:p>
            <a:r>
              <a:rPr>
                <a:solidFill>
                  <a:srgbClr val="000000"/>
                </a:solidFill>
              </a:rPr>
              <a:t>Microsoft Confidential</a:t>
            </a:r>
          </a:p>
        </p:txBody>
      </p:sp>
      <p:sp>
        <p:nvSpPr>
          <p:cNvPr id="3" name="Slide Number Placeholder 2"/>
          <p:cNvSpPr>
            <a:spLocks noGrp="1"/>
          </p:cNvSpPr>
          <p:nvPr>
            <p:ph type="sldNum" sz="quarter" idx="11"/>
          </p:nvPr>
        </p:nvSpPr>
        <p:spPr/>
        <p:txBody>
          <a:bodyPr/>
          <a:lstStyle>
            <a:lvl1pPr>
              <a:defRPr>
                <a:solidFill>
                  <a:schemeClr val="tx1"/>
                </a:solidFill>
              </a:defRPr>
            </a:lvl1pPr>
          </a:lstStyle>
          <a:p>
            <a:fld id="{27258FFF-F925-446B-8502-81C933981705}" type="slidenum">
              <a:rPr smtClean="0">
                <a:solidFill>
                  <a:srgbClr val="000000"/>
                </a:solidFill>
              </a:rPr>
              <a:pPr/>
              <a:t>‹#›</a:t>
            </a:fld>
            <a:endParaRPr>
              <a:solidFill>
                <a:srgbClr val="000000"/>
              </a:solidFill>
            </a:endParaRPr>
          </a:p>
        </p:txBody>
      </p:sp>
    </p:spTree>
    <p:extLst>
      <p:ext uri="{BB962C8B-B14F-4D97-AF65-F5344CB8AC3E}">
        <p14:creationId xmlns:p14="http://schemas.microsoft.com/office/powerpoint/2010/main" val="1338243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9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3383957701"/>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ivider 5">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978694" y="2532457"/>
            <a:ext cx="10237787" cy="1178221"/>
          </a:xfrm>
          <a:prstGeom prst="rect">
            <a:avLst/>
          </a:prstGeom>
        </p:spPr>
        <p:txBody>
          <a:bodyPr anchor="ctr" anchorCtr="0"/>
          <a:lstStyle>
            <a:lvl1pPr>
              <a:defRPr sz="7198" spc="-150" baseline="0">
                <a:gradFill>
                  <a:gsLst>
                    <a:gs pos="0">
                      <a:srgbClr val="FFFFFF"/>
                    </a:gs>
                    <a:gs pos="100000">
                      <a:srgbClr val="FFFFFF"/>
                    </a:gs>
                  </a:gsLst>
                  <a:lin ang="5400000" scaled="0"/>
                </a:gradFill>
              </a:defRPr>
            </a:lvl1pPr>
          </a:lstStyle>
          <a:p>
            <a:r>
              <a:rPr lang="en-US"/>
              <a:t>Click to edit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3973" y="6441174"/>
            <a:ext cx="838747" cy="179122"/>
          </a:xfrm>
          <a:prstGeom prst="rect">
            <a:avLst/>
          </a:prstGeom>
        </p:spPr>
      </p:pic>
    </p:spTree>
    <p:extLst>
      <p:ext uri="{BB962C8B-B14F-4D97-AF65-F5344CB8AC3E}">
        <p14:creationId xmlns:p14="http://schemas.microsoft.com/office/powerpoint/2010/main" val="231690529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tx2"/>
                </a:solidFill>
              </a:defRPr>
            </a:lvl1pPr>
          </a:lstStyle>
          <a:p>
            <a:r>
              <a:rPr>
                <a:solidFill>
                  <a:srgbClr val="505050"/>
                </a:solidFill>
              </a:rPr>
              <a:t>Microsoft Confidential</a:t>
            </a:r>
          </a:p>
        </p:txBody>
      </p:sp>
      <p:sp>
        <p:nvSpPr>
          <p:cNvPr id="4" name="Slide Number Placeholder 3"/>
          <p:cNvSpPr>
            <a:spLocks noGrp="1"/>
          </p:cNvSpPr>
          <p:nvPr>
            <p:ph type="sldNum" sz="quarter" idx="11"/>
          </p:nvPr>
        </p:nvSpPr>
        <p:spPr>
          <a:xfrm>
            <a:off x="11367167" y="6437243"/>
            <a:ext cx="555596" cy="134483"/>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41" y="361911"/>
            <a:ext cx="10757097" cy="1004684"/>
          </a:xfrm>
          <a:prstGeom prst="rect">
            <a:avLst/>
          </a:prstGeom>
        </p:spPr>
        <p:txBody>
          <a:bodyPr lIns="146304" tIns="91440" rIns="146304" bIns="91440">
            <a:noAutofit/>
          </a:bodyPr>
          <a:lstStyle>
            <a:lvl1pPr marL="0" indent="0">
              <a:lnSpc>
                <a:spcPct val="90000"/>
              </a:lnSpc>
              <a:spcBef>
                <a:spcPts val="1176"/>
              </a:spcBef>
              <a:spcAft>
                <a:spcPts val="2353"/>
              </a:spcAft>
              <a:buFontTx/>
              <a:buNone/>
              <a:defRPr lang="en-US" sz="4800" b="0" i="0" kern="1200" spc="0" baseline="0" dirty="0" smtClean="0">
                <a:solidFill>
                  <a:schemeClr val="tx2"/>
                </a:solidFill>
                <a:latin typeface="+mj-lt"/>
                <a:ea typeface="+mn-ea"/>
                <a:cs typeface="+mn-cs"/>
              </a:defRPr>
            </a:lvl1pPr>
          </a:lstStyle>
          <a:p>
            <a:pPr marL="0" marR="0" lvl="0" indent="0" algn="l" defTabSz="914437" rtl="0" eaLnBrk="1" fontAlgn="auto" latinLnBrk="0" hangingPunct="1">
              <a:lnSpc>
                <a:spcPct val="90000"/>
              </a:lnSpc>
              <a:spcBef>
                <a:spcPts val="1176"/>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544170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4" name="Rectangle 3"/>
          <p:cNvSpPr/>
          <p:nvPr userDrawn="1"/>
        </p:nvSpPr>
        <p:spPr bwMode="auto">
          <a:xfrm>
            <a:off x="0" y="4838219"/>
            <a:ext cx="12195176" cy="20197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sz="1800">
              <a:solidFill>
                <a:prstClr val="white"/>
              </a:solidFill>
            </a:endParaRPr>
          </a:p>
        </p:txBody>
      </p:sp>
    </p:spTree>
    <p:extLst>
      <p:ext uri="{BB962C8B-B14F-4D97-AF65-F5344CB8AC3E}">
        <p14:creationId xmlns:p14="http://schemas.microsoft.com/office/powerpoint/2010/main" val="994759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Slide Photo 2 peopl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60754" y="2055"/>
            <a:ext cx="9753368" cy="6858000"/>
          </a:xfrm>
          <a:prstGeom prst="rect">
            <a:avLst/>
          </a:prstGeom>
        </p:spPr>
      </p:pic>
      <p:sp>
        <p:nvSpPr>
          <p:cNvPr id="5" name="Rectangle 4"/>
          <p:cNvSpPr/>
          <p:nvPr userDrawn="1"/>
        </p:nvSpPr>
        <p:spPr bwMode="auto">
          <a:xfrm>
            <a:off x="0" y="-5392"/>
            <a:ext cx="2967040" cy="6863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1" y="1020734"/>
            <a:ext cx="5229143" cy="2856542"/>
          </a:xfrm>
          <a:prstGeom prst="rect">
            <a:avLst/>
          </a:prstGeom>
          <a:solidFill>
            <a:srgbClr val="62BA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6" tIns="143412" rIns="179266" bIns="143412" numCol="1" spcCol="0" rtlCol="0" fromWordArt="0" anchor="t" anchorCtr="0" forceAA="0" compatLnSpc="1">
            <a:prstTxWarp prst="textNoShape">
              <a:avLst/>
            </a:prstTxWarp>
            <a:noAutofit/>
          </a:bodyPr>
          <a:lstStyle/>
          <a:p>
            <a:pPr algn="ctr" defTabSz="914005"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020733"/>
            <a:ext cx="5230703" cy="2062069"/>
          </a:xfrm>
          <a:noFill/>
        </p:spPr>
        <p:txBody>
          <a:bodyPr vert="horz" wrap="square" lIns="146288" tIns="91430" rIns="146288" bIns="91430" rtlCol="0" anchor="t" anchorCtr="0">
            <a:noAutofit/>
          </a:bodyPr>
          <a:lstStyle>
            <a:lvl1pPr>
              <a:defRPr lang="en-US" sz="5784"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42" y="3082801"/>
            <a:ext cx="5229143" cy="794474"/>
          </a:xfrm>
          <a:prstGeom prst="rect">
            <a:avLst/>
          </a:prstGeom>
        </p:spPr>
        <p:txBody>
          <a:bodyPr tIns="109716" bIns="109716">
            <a:noAutofit/>
          </a:bodyPr>
          <a:lstStyle>
            <a:lvl1pPr marL="0" indent="0">
              <a:spcBef>
                <a:spcPts val="0"/>
              </a:spcBef>
              <a:buNone/>
              <a:defRPr sz="2353">
                <a:gradFill>
                  <a:gsLst>
                    <a:gs pos="1250">
                      <a:srgbClr val="FFFFFF"/>
                    </a:gs>
                    <a:gs pos="99000">
                      <a:srgbClr val="FFFFFF"/>
                    </a:gs>
                  </a:gsLst>
                  <a:lin ang="5400000" scaled="0"/>
                </a:gradFill>
              </a:defRPr>
            </a:lvl1pPr>
          </a:lstStyle>
          <a:p>
            <a:r>
              <a:rPr lang="en-US"/>
              <a:t>Presenter name</a:t>
            </a:r>
          </a:p>
          <a:p>
            <a:r>
              <a:rPr lang="en-US"/>
              <a:t>Presenter role</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87307" y="470884"/>
            <a:ext cx="1522404" cy="326167"/>
          </a:xfrm>
          <a:prstGeom prst="rect">
            <a:avLst/>
          </a:prstGeom>
        </p:spPr>
      </p:pic>
    </p:spTree>
    <p:extLst>
      <p:ext uri="{BB962C8B-B14F-4D97-AF65-F5344CB8AC3E}">
        <p14:creationId xmlns:p14="http://schemas.microsoft.com/office/powerpoint/2010/main" val="353121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1" y="1593"/>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91" y="1593"/>
                        <a:ext cx="1587" cy="1587"/>
                      </a:xfrm>
                      <a:prstGeom prst="rect">
                        <a:avLst/>
                      </a:prstGeom>
                    </p:spPr>
                  </p:pic>
                </p:oleObj>
              </mc:Fallback>
            </mc:AlternateContent>
          </a:graphicData>
        </a:graphic>
      </p:graphicFrame>
      <p:sp>
        <p:nvSpPr>
          <p:cNvPr id="2" name="Title 1"/>
          <p:cNvSpPr>
            <a:spLocks noGrp="1"/>
          </p:cNvSpPr>
          <p:nvPr>
            <p:ph type="title"/>
            <p:custDataLst>
              <p:tags r:id="rId2"/>
            </p:custDataLst>
          </p:nvPr>
        </p:nvSpPr>
        <p:spPr>
          <a:xfrm>
            <a:off x="2" y="192026"/>
            <a:ext cx="12192000" cy="646042"/>
          </a:xfrm>
        </p:spPr>
        <p:txBody>
          <a:bodyPr>
            <a:noAutofit/>
          </a:bodyPr>
          <a:lstStyle>
            <a:lvl1pPr>
              <a:defRPr/>
            </a:lvl1pPr>
          </a:lstStyle>
          <a:p>
            <a:endParaRPr lang="en-US"/>
          </a:p>
        </p:txBody>
      </p:sp>
      <p:sp>
        <p:nvSpPr>
          <p:cNvPr id="6" name="Text Placeholder 5"/>
          <p:cNvSpPr>
            <a:spLocks noGrp="1"/>
          </p:cNvSpPr>
          <p:nvPr>
            <p:ph type="body" sz="quarter" idx="13" hasCustomPrompt="1"/>
            <p:custDataLst>
              <p:tags r:id="rId3"/>
            </p:custDataLst>
          </p:nvPr>
        </p:nvSpPr>
        <p:spPr>
          <a:xfrm>
            <a:off x="2" y="832105"/>
            <a:ext cx="12192000" cy="373063"/>
          </a:xfrm>
          <a:prstGeom prst="rect">
            <a:avLst/>
          </a:prstGeom>
        </p:spPr>
        <p:txBody>
          <a:bodyPr lIns="380851" tIns="53319" rIns="53319" bIns="53319">
            <a:noAutofit/>
          </a:bodyPr>
          <a:lstStyle>
            <a:lvl1pPr marL="0" indent="0">
              <a:buNone/>
              <a:defRPr sz="2798">
                <a:latin typeface="Segoe UI Light" pitchFamily="34" charset="0"/>
              </a:defRPr>
            </a:lvl1pPr>
            <a:lvl2pPr marL="281394" indent="0">
              <a:buNone/>
              <a:defRPr/>
            </a:lvl2pPr>
            <a:lvl3pPr marL="587889" indent="0">
              <a:buNone/>
              <a:defRPr/>
            </a:lvl3pPr>
            <a:lvl4pPr marL="869280" indent="0">
              <a:buNone/>
              <a:defRPr/>
            </a:lvl4pPr>
            <a:lvl5pPr marL="1104435" indent="0">
              <a:buNone/>
              <a:defRPr/>
            </a:lvl5pPr>
          </a:lstStyle>
          <a:p>
            <a:pPr lvl="0"/>
            <a:r>
              <a:rPr lang="en-US"/>
              <a:t>Click to add subtitle</a:t>
            </a:r>
          </a:p>
        </p:txBody>
      </p:sp>
    </p:spTree>
    <p:extLst>
      <p:ext uri="{BB962C8B-B14F-4D97-AF65-F5344CB8AC3E}">
        <p14:creationId xmlns:p14="http://schemas.microsoft.com/office/powerpoint/2010/main" val="413413356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2799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086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33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050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4940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5949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028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308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584285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4380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2680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92634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4527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32612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31405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61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13081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20406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8420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236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132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224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0939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81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660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387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08407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7047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6DD26D6-99F6-4086-952D-6A4A284F456F}"/>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6DD26D6-99F6-4086-952D-6A4A284F456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2024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2" b="0" i="0">
                <a:solidFill>
                  <a:srgbClr val="353535"/>
                </a:solidFill>
                <a:latin typeface="SegoeUI-Light"/>
                <a:cs typeface="SegoeUI-Light"/>
              </a:defRPr>
            </a:lvl1pPr>
          </a:lstStyle>
          <a:p>
            <a:endParaRPr/>
          </a:p>
        </p:txBody>
      </p:sp>
      <p:sp>
        <p:nvSpPr>
          <p:cNvPr id="3" name="Holder 3"/>
          <p:cNvSpPr>
            <a:spLocks noGrp="1"/>
          </p:cNvSpPr>
          <p:nvPr>
            <p:ph sz="half" idx="2"/>
          </p:nvPr>
        </p:nvSpPr>
        <p:spPr>
          <a:xfrm>
            <a:off x="609601"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76985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able">
    <p:bg>
      <p:bgPr>
        <a:solidFill>
          <a:srgbClr val="F2F2F2"/>
        </a:solidFill>
        <a:effectLst/>
      </p:bgPr>
    </p:bg>
    <p:spTree>
      <p:nvGrpSpPr>
        <p:cNvPr id="1" name=""/>
        <p:cNvGrpSpPr/>
        <p:nvPr/>
      </p:nvGrpSpPr>
      <p:grpSpPr>
        <a:xfrm>
          <a:off x="0" y="0"/>
          <a:ext cx="0" cy="0"/>
          <a:chOff x="0" y="0"/>
          <a:chExt cx="0" cy="0"/>
        </a:xfrm>
      </p:grpSpPr>
      <p:sp>
        <p:nvSpPr>
          <p:cNvPr id="7" name="Rounded Rectangle">
            <a:extLst>
              <a:ext uri="{FF2B5EF4-FFF2-40B4-BE49-F238E27FC236}">
                <a16:creationId xmlns:a16="http://schemas.microsoft.com/office/drawing/2014/main" id="{BD29B6AF-B73B-2445-962E-1905855E8109}"/>
              </a:ext>
            </a:extLst>
          </p:cNvPr>
          <p:cNvSpPr/>
          <p:nvPr userDrawn="1"/>
        </p:nvSpPr>
        <p:spPr>
          <a:xfrm>
            <a:off x="571500" y="681925"/>
            <a:ext cx="11049000" cy="5553775"/>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3" name="Picture 2">
            <a:extLst>
              <a:ext uri="{FF2B5EF4-FFF2-40B4-BE49-F238E27FC236}">
                <a16:creationId xmlns:a16="http://schemas.microsoft.com/office/drawing/2014/main" id="{0CDC4A1A-6F8E-A54D-A3D6-D932C4DDE864}"/>
              </a:ext>
            </a:extLst>
          </p:cNvPr>
          <p:cNvPicPr>
            <a:picLocks noChangeAspect="1"/>
          </p:cNvPicPr>
          <p:nvPr userDrawn="1"/>
        </p:nvPicPr>
        <p:blipFill>
          <a:blip r:embed="rId2"/>
          <a:stretch>
            <a:fillRect/>
          </a:stretch>
        </p:blipFill>
        <p:spPr>
          <a:xfrm>
            <a:off x="2468" y="0"/>
            <a:ext cx="12187066" cy="6858000"/>
          </a:xfrm>
          <a:prstGeom prst="rect">
            <a:avLst/>
          </a:prstGeom>
        </p:spPr>
      </p:pic>
      <p:sp>
        <p:nvSpPr>
          <p:cNvPr id="8" name="Table Placeholder 5">
            <a:extLst>
              <a:ext uri="{FF2B5EF4-FFF2-40B4-BE49-F238E27FC236}">
                <a16:creationId xmlns:a16="http://schemas.microsoft.com/office/drawing/2014/main" id="{63D0BA64-791C-4F45-90AE-3E1123A31818}"/>
              </a:ext>
            </a:extLst>
          </p:cNvPr>
          <p:cNvSpPr>
            <a:spLocks noGrp="1"/>
          </p:cNvSpPr>
          <p:nvPr>
            <p:ph type="tbl" sz="quarter" idx="10"/>
          </p:nvPr>
        </p:nvSpPr>
        <p:spPr>
          <a:xfrm>
            <a:off x="1300164" y="1750688"/>
            <a:ext cx="9617578" cy="276999"/>
          </a:xfrm>
          <a:prstGeom prst="rect">
            <a:avLst/>
          </a:prstGeom>
        </p:spPr>
        <p:txBody>
          <a:bodyPr/>
          <a:lstStyle>
            <a:lvl1pPr marL="0" indent="0" algn="ctr">
              <a:buNone/>
              <a:defRPr sz="1800">
                <a:solidFill>
                  <a:srgbClr val="2F2F2F"/>
                </a:solidFill>
                <a:latin typeface="+mn-lt"/>
                <a:cs typeface="Segoe UI" panose="020B0502040204020203" pitchFamily="34" charset="0"/>
              </a:defRPr>
            </a:lvl1pPr>
          </a:lstStyle>
          <a:p>
            <a:r>
              <a:rPr lang="en-US"/>
              <a:t>Click icon to add table</a:t>
            </a:r>
          </a:p>
        </p:txBody>
      </p:sp>
      <p:sp>
        <p:nvSpPr>
          <p:cNvPr id="9" name="Title 1">
            <a:extLst>
              <a:ext uri="{FF2B5EF4-FFF2-40B4-BE49-F238E27FC236}">
                <a16:creationId xmlns:a16="http://schemas.microsoft.com/office/drawing/2014/main" id="{DBC5C568-FBA5-8746-9ACB-6AFBE34A8E56}"/>
              </a:ext>
            </a:extLst>
          </p:cNvPr>
          <p:cNvSpPr>
            <a:spLocks noGrp="1"/>
          </p:cNvSpPr>
          <p:nvPr>
            <p:ph type="title" hasCustomPrompt="1"/>
          </p:nvPr>
        </p:nvSpPr>
        <p:spPr>
          <a:xfrm>
            <a:off x="3997038" y="841346"/>
            <a:ext cx="4194752" cy="430887"/>
          </a:xfrm>
          <a:prstGeom prst="rect">
            <a:avLst/>
          </a:prstGeom>
        </p:spPr>
        <p:txBody>
          <a:bodyPr wrap="square" lIns="0" tIns="0" rIns="0" bIns="0">
            <a:spAutoFit/>
          </a:bodyPr>
          <a:lstStyle>
            <a:lvl1pPr marL="4571" algn="ctr">
              <a:lnSpc>
                <a:spcPct val="100000"/>
              </a:lnSpc>
              <a:defRPr sz="2800" b="0" i="0" cap="none" baseline="0">
                <a:solidFill>
                  <a:srgbClr val="2F2F2F"/>
                </a:solidFill>
                <a:latin typeface="+mj-lt"/>
                <a:cs typeface="Segoe UI Semibold" panose="020B0502040204020203" pitchFamily="34" charset="0"/>
              </a:defRPr>
            </a:lvl1pPr>
          </a:lstStyle>
          <a:p>
            <a:r>
              <a:rPr lang="en-US"/>
              <a:t>Section title, 28pt </a:t>
            </a:r>
          </a:p>
        </p:txBody>
      </p:sp>
    </p:spTree>
    <p:extLst>
      <p:ext uri="{BB962C8B-B14F-4D97-AF65-F5344CB8AC3E}">
        <p14:creationId xmlns:p14="http://schemas.microsoft.com/office/powerpoint/2010/main" val="237759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Inner_context_2">
    <p:spTree>
      <p:nvGrpSpPr>
        <p:cNvPr id="1" name=""/>
        <p:cNvGrpSpPr/>
        <p:nvPr/>
      </p:nvGrpSpPr>
      <p:grpSpPr>
        <a:xfrm>
          <a:off x="0" y="0"/>
          <a:ext cx="0" cy="0"/>
          <a:chOff x="0" y="0"/>
          <a:chExt cx="0" cy="0"/>
        </a:xfrm>
      </p:grpSpPr>
      <p:sp>
        <p:nvSpPr>
          <p:cNvPr id="19" name="Content Placeholder 2"/>
          <p:cNvSpPr>
            <a:spLocks noGrp="1"/>
          </p:cNvSpPr>
          <p:nvPr>
            <p:ph idx="12"/>
          </p:nvPr>
        </p:nvSpPr>
        <p:spPr>
          <a:xfrm>
            <a:off x="465480" y="767789"/>
            <a:ext cx="11237046" cy="663276"/>
          </a:xfrm>
        </p:spPr>
        <p:txBody>
          <a:bodyPr anchor="t">
            <a:normAutofit/>
          </a:bodyPr>
          <a:lstStyle>
            <a:lvl1pPr marL="0" indent="0" algn="l">
              <a:buFont typeface="Wingdings" charset="2"/>
              <a:buNone/>
              <a:defRPr sz="1709" b="1"/>
            </a:lvl1pPr>
            <a:lvl2pPr marL="799853" indent="-349142" algn="l">
              <a:lnSpc>
                <a:spcPct val="120000"/>
              </a:lnSpc>
              <a:buFont typeface="+mj-lt"/>
              <a:buAutoNum type="arabicPeriod"/>
              <a:defRPr sz="1804"/>
            </a:lvl2pPr>
            <a:lvl3pPr marL="1256911" indent="-342794" algn="l">
              <a:lnSpc>
                <a:spcPct val="120000"/>
              </a:lnSpc>
              <a:buFont typeface="+mj-lt"/>
              <a:buAutoNum type="arabicParenR"/>
              <a:defRPr sz="1424"/>
            </a:lvl3pPr>
            <a:lvl4pPr marL="1828235" indent="-457059" algn="l">
              <a:lnSpc>
                <a:spcPct val="120000"/>
              </a:lnSpc>
              <a:buFont typeface="+mj-ea"/>
              <a:buAutoNum type="circleNumDbPlain"/>
              <a:defRPr sz="1235"/>
            </a:lvl4pPr>
            <a:lvl5pPr marL="2285293" indent="-457059" algn="l">
              <a:lnSpc>
                <a:spcPct val="120000"/>
              </a:lnSpc>
              <a:buFont typeface="+mj-ea"/>
              <a:buAutoNum type="circleNumDbPlain" startAt="5"/>
              <a:defRPr sz="949"/>
            </a:lvl5pPr>
          </a:lstStyle>
          <a:p>
            <a:pPr lvl="0"/>
            <a:r>
              <a:rPr lang="en-US" altLang="ko-KR"/>
              <a:t>Click to edit Master text styles</a:t>
            </a:r>
          </a:p>
        </p:txBody>
      </p:sp>
      <p:cxnSp>
        <p:nvCxnSpPr>
          <p:cNvPr id="11" name="Straight Connector 40"/>
          <p:cNvCxnSpPr/>
          <p:nvPr userDrawn="1"/>
        </p:nvCxnSpPr>
        <p:spPr>
          <a:xfrm>
            <a:off x="447950" y="710257"/>
            <a:ext cx="11280000" cy="0"/>
          </a:xfrm>
          <a:prstGeom prst="line">
            <a:avLst/>
          </a:prstGeom>
          <a:ln w="41910" cmpd="sng">
            <a:solidFill>
              <a:srgbClr val="219DCB"/>
            </a:solidFill>
          </a:ln>
          <a:effectLst/>
        </p:spPr>
        <p:style>
          <a:lnRef idx="2">
            <a:schemeClr val="accent1"/>
          </a:lnRef>
          <a:fillRef idx="0">
            <a:schemeClr val="accent1"/>
          </a:fillRef>
          <a:effectRef idx="1">
            <a:schemeClr val="accent1"/>
          </a:effectRef>
          <a:fontRef idx="minor">
            <a:schemeClr val="tx1"/>
          </a:fontRef>
        </p:style>
      </p:cxnSp>
      <p:sp>
        <p:nvSpPr>
          <p:cNvPr id="12" name="Title 16"/>
          <p:cNvSpPr>
            <a:spLocks noGrp="1"/>
          </p:cNvSpPr>
          <p:nvPr>
            <p:ph type="title"/>
          </p:nvPr>
        </p:nvSpPr>
        <p:spPr>
          <a:xfrm>
            <a:off x="474885" y="221429"/>
            <a:ext cx="10057711" cy="490537"/>
          </a:xfrm>
        </p:spPr>
        <p:txBody>
          <a:bodyPr>
            <a:normAutofit/>
          </a:bodyPr>
          <a:lstStyle>
            <a:lvl1pPr algn="l">
              <a:defRPr sz="2279" b="1">
                <a:latin typeface="+mj-ea"/>
                <a:ea typeface="+mj-ea"/>
              </a:defRPr>
            </a:lvl1pPr>
          </a:lstStyle>
          <a:p>
            <a:endParaRPr lang="en-US"/>
          </a:p>
        </p:txBody>
      </p:sp>
      <p:sp>
        <p:nvSpPr>
          <p:cNvPr id="13" name="슬라이드 번호 개체 틀 4"/>
          <p:cNvSpPr txBox="1">
            <a:spLocks/>
          </p:cNvSpPr>
          <p:nvPr userDrawn="1"/>
        </p:nvSpPr>
        <p:spPr>
          <a:xfrm>
            <a:off x="10540884" y="329055"/>
            <a:ext cx="869942" cy="331933"/>
          </a:xfrm>
          <a:prstGeom prst="rect">
            <a:avLst/>
          </a:prstGeom>
        </p:spPr>
        <p:txBody>
          <a:bodyPr vert="horz" lIns="91417" tIns="45709" rIns="91417" bIns="45709" rtlCol="0" anchor="ctr"/>
          <a:lstStyle>
            <a:defPPr>
              <a:defRPr lang="ko-KR"/>
            </a:defPPr>
            <a:lvl1pPr marL="0" algn="r" defTabSz="914400" rtl="0" eaLnBrk="1" latinLnBrk="1" hangingPunct="1">
              <a:defRPr sz="18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7950B1A7-64CC-4DFC-8085-F5E57C64A5B2}" type="slidenum">
              <a:rPr lang="ko-KR" altLang="en-US" sz="1804" b="1" smtClean="0">
                <a:solidFill>
                  <a:srgbClr val="FFFFFF">
                    <a:lumMod val="50000"/>
                  </a:srgbClr>
                </a:solidFill>
                <a:latin typeface="맑은 고딕" panose="020B0503020000020004" pitchFamily="50" charset="-127"/>
              </a:rPr>
              <a:pPr/>
              <a:t>‹#›</a:t>
            </a:fld>
            <a:endParaRPr lang="ko-KR" altLang="en-US" sz="1804" b="1">
              <a:solidFill>
                <a:srgbClr val="FFFFFF">
                  <a:lumMod val="50000"/>
                </a:srgbClr>
              </a:solidFill>
              <a:latin typeface="맑은 고딕" panose="020B0503020000020004" pitchFamily="50" charset="-127"/>
            </a:endParaRPr>
          </a:p>
        </p:txBody>
      </p:sp>
      <p:sp>
        <p:nvSpPr>
          <p:cNvPr id="14" name="TextBox 13"/>
          <p:cNvSpPr txBox="1"/>
          <p:nvPr userDrawn="1"/>
        </p:nvSpPr>
        <p:spPr>
          <a:xfrm>
            <a:off x="11254195" y="317003"/>
            <a:ext cx="545581" cy="365286"/>
          </a:xfrm>
          <a:prstGeom prst="rect">
            <a:avLst/>
          </a:prstGeom>
          <a:noFill/>
        </p:spPr>
        <p:txBody>
          <a:bodyPr wrap="none" lIns="86796" tIns="43399" rIns="86796" bIns="43399" rtlCol="0">
            <a:spAutoFit/>
          </a:bodyPr>
          <a:lstStyle/>
          <a:p>
            <a:pPr latinLnBrk="1"/>
            <a:r>
              <a:rPr lang="en-US" altLang="ko-KR" sz="1804" b="1">
                <a:solidFill>
                  <a:srgbClr val="FFFFFF">
                    <a:lumMod val="50000"/>
                  </a:srgbClr>
                </a:solidFill>
                <a:latin typeface="맑은 고딕" panose="020B0503020000020004" pitchFamily="50" charset="-127"/>
              </a:rPr>
              <a:t>/13</a:t>
            </a:r>
            <a:endParaRPr lang="ko-KR" altLang="en-US" sz="1804" b="1">
              <a:solidFill>
                <a:srgbClr val="FFFFFF">
                  <a:lumMod val="50000"/>
                </a:srgbClr>
              </a:solidFill>
              <a:latin typeface="맑은 고딕" panose="020B0503020000020004" pitchFamily="50" charset="-127"/>
            </a:endParaRPr>
          </a:p>
        </p:txBody>
      </p:sp>
    </p:spTree>
    <p:extLst>
      <p:ext uri="{BB962C8B-B14F-4D97-AF65-F5344CB8AC3E}">
        <p14:creationId xmlns:p14="http://schemas.microsoft.com/office/powerpoint/2010/main" val="178309805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hank You 2">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20904456-B682-48B5-B56A-9BF55D690B4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192000" cy="6864259"/>
          </a:xfrm>
          <a:prstGeom prst="rect">
            <a:avLst/>
          </a:prstGeom>
        </p:spPr>
      </p:pic>
      <p:grpSp>
        <p:nvGrpSpPr>
          <p:cNvPr id="47" name="Group 46">
            <a:extLst>
              <a:ext uri="{FF2B5EF4-FFF2-40B4-BE49-F238E27FC236}">
                <a16:creationId xmlns:a16="http://schemas.microsoft.com/office/drawing/2014/main" id="{786BC408-6A3B-4FF7-A8A5-BFAE13FCB6C4}"/>
              </a:ext>
            </a:extLst>
          </p:cNvPr>
          <p:cNvGrpSpPr/>
          <p:nvPr/>
        </p:nvGrpSpPr>
        <p:grpSpPr>
          <a:xfrm>
            <a:off x="0" y="0"/>
            <a:ext cx="12192000" cy="6858000"/>
            <a:chOff x="0" y="0"/>
            <a:chExt cx="12436475" cy="6994525"/>
          </a:xfrm>
        </p:grpSpPr>
        <p:pic>
          <p:nvPicPr>
            <p:cNvPr id="49" name="Picture 48">
              <a:extLst>
                <a:ext uri="{FF2B5EF4-FFF2-40B4-BE49-F238E27FC236}">
                  <a16:creationId xmlns:a16="http://schemas.microsoft.com/office/drawing/2014/main" id="{28CBAF29-85B0-48E5-95C4-C85DD4969F65}"/>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5659212" y="0"/>
              <a:ext cx="6777263" cy="6994525"/>
            </a:xfrm>
            <a:prstGeom prst="rect">
              <a:avLst/>
            </a:prstGeom>
          </p:spPr>
        </p:pic>
        <p:pic>
          <p:nvPicPr>
            <p:cNvPr id="50" name="Picture 49">
              <a:extLst>
                <a:ext uri="{FF2B5EF4-FFF2-40B4-BE49-F238E27FC236}">
                  <a16:creationId xmlns:a16="http://schemas.microsoft.com/office/drawing/2014/main" id="{DC0AB07D-25BA-47A9-AD79-69288CE380CA}"/>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5682702" cy="6994525"/>
            </a:xfrm>
            <a:prstGeom prst="rect">
              <a:avLst/>
            </a:prstGeom>
          </p:spPr>
        </p:pic>
      </p:grpSp>
      <p:sp>
        <p:nvSpPr>
          <p:cNvPr id="51" name="Rectangle 50">
            <a:extLst>
              <a:ext uri="{FF2B5EF4-FFF2-40B4-BE49-F238E27FC236}">
                <a16:creationId xmlns:a16="http://schemas.microsoft.com/office/drawing/2014/main" id="{736AB2EC-C589-4764-BCB4-C995EFD186D4}"/>
              </a:ext>
            </a:extLst>
          </p:cNvPr>
          <p:cNvSpPr/>
          <p:nvPr/>
        </p:nvSpPr>
        <p:spPr bwMode="auto">
          <a:xfrm>
            <a:off x="0" y="0"/>
            <a:ext cx="9905806" cy="6864258"/>
          </a:xfrm>
          <a:prstGeom prst="rect">
            <a:avLst/>
          </a:prstGeom>
          <a:gradFill flip="none" rotWithShape="1">
            <a:gsLst>
              <a:gs pos="0">
                <a:schemeClr val="bg1">
                  <a:alpha val="80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FC910FE-ECC0-477C-8EB3-E4E7A8B11835}"/>
              </a:ext>
            </a:extLst>
          </p:cNvPr>
          <p:cNvGrpSpPr/>
          <p:nvPr/>
        </p:nvGrpSpPr>
        <p:grpSpPr>
          <a:xfrm>
            <a:off x="4261371" y="216357"/>
            <a:ext cx="7803530" cy="6568648"/>
            <a:chOff x="7854943" y="523302"/>
            <a:chExt cx="8222190" cy="6920075"/>
          </a:xfrm>
        </p:grpSpPr>
        <p:grpSp>
          <p:nvGrpSpPr>
            <p:cNvPr id="53" name="Group 52">
              <a:extLst>
                <a:ext uri="{FF2B5EF4-FFF2-40B4-BE49-F238E27FC236}">
                  <a16:creationId xmlns:a16="http://schemas.microsoft.com/office/drawing/2014/main" id="{5F9FAA7D-43B6-432B-87AE-FA89A40BFD1C}"/>
                </a:ext>
              </a:extLst>
            </p:cNvPr>
            <p:cNvGrpSpPr/>
            <p:nvPr/>
          </p:nvGrpSpPr>
          <p:grpSpPr>
            <a:xfrm>
              <a:off x="11062227" y="523302"/>
              <a:ext cx="5014906" cy="5729131"/>
              <a:chOff x="11062227" y="523302"/>
              <a:chExt cx="5014906" cy="5729131"/>
            </a:xfrm>
          </p:grpSpPr>
          <p:grpSp>
            <p:nvGrpSpPr>
              <p:cNvPr id="114" name="Group 113">
                <a:extLst>
                  <a:ext uri="{FF2B5EF4-FFF2-40B4-BE49-F238E27FC236}">
                    <a16:creationId xmlns:a16="http://schemas.microsoft.com/office/drawing/2014/main" id="{14AC6BA9-D66B-44F0-859A-AE1C11541BCC}"/>
                  </a:ext>
                </a:extLst>
              </p:cNvPr>
              <p:cNvGrpSpPr/>
              <p:nvPr/>
            </p:nvGrpSpPr>
            <p:grpSpPr>
              <a:xfrm>
                <a:off x="14143037" y="2125662"/>
                <a:ext cx="1219200" cy="1219200"/>
                <a:chOff x="14143037" y="2125662"/>
                <a:chExt cx="1219200" cy="1219200"/>
              </a:xfrm>
            </p:grpSpPr>
            <p:sp>
              <p:nvSpPr>
                <p:cNvPr id="124" name="Oval 123">
                  <a:extLst>
                    <a:ext uri="{FF2B5EF4-FFF2-40B4-BE49-F238E27FC236}">
                      <a16:creationId xmlns:a16="http://schemas.microsoft.com/office/drawing/2014/main" id="{F697B57B-3682-499E-A918-5CA0EB229167}"/>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15">
                  <a:extLst>
                    <a:ext uri="{FF2B5EF4-FFF2-40B4-BE49-F238E27FC236}">
                      <a16:creationId xmlns:a16="http://schemas.microsoft.com/office/drawing/2014/main" id="{FEB55B36-1961-4FF4-9246-80652C5EA98E}"/>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5" name="Group 114">
                <a:extLst>
                  <a:ext uri="{FF2B5EF4-FFF2-40B4-BE49-F238E27FC236}">
                    <a16:creationId xmlns:a16="http://schemas.microsoft.com/office/drawing/2014/main" id="{AB36DADD-3E5C-4BBB-9F0A-38BE9F90720D}"/>
                  </a:ext>
                </a:extLst>
              </p:cNvPr>
              <p:cNvGrpSpPr/>
              <p:nvPr/>
            </p:nvGrpSpPr>
            <p:grpSpPr>
              <a:xfrm>
                <a:off x="15362237" y="5537537"/>
                <a:ext cx="714896" cy="714896"/>
                <a:chOff x="14395189" y="818837"/>
                <a:chExt cx="714896" cy="714896"/>
              </a:xfrm>
            </p:grpSpPr>
            <p:sp>
              <p:nvSpPr>
                <p:cNvPr id="122" name="Oval 121">
                  <a:extLst>
                    <a:ext uri="{FF2B5EF4-FFF2-40B4-BE49-F238E27FC236}">
                      <a16:creationId xmlns:a16="http://schemas.microsoft.com/office/drawing/2014/main" id="{AE586434-C3E2-424F-B902-2AB2A3CBC9F4}"/>
                    </a:ext>
                  </a:extLst>
                </p:cNvPr>
                <p:cNvSpPr/>
                <p:nvPr/>
              </p:nvSpPr>
              <p:spPr bwMode="auto">
                <a:xfrm>
                  <a:off x="14395189" y="818837"/>
                  <a:ext cx="714896" cy="714896"/>
                </a:xfrm>
                <a:prstGeom prst="ellipse">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14">
                  <a:extLst>
                    <a:ext uri="{FF2B5EF4-FFF2-40B4-BE49-F238E27FC236}">
                      <a16:creationId xmlns:a16="http://schemas.microsoft.com/office/drawing/2014/main" id="{AC257317-D9DD-414C-B214-4D5D7D1514D8}"/>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6" name="Group 115">
                <a:extLst>
                  <a:ext uri="{FF2B5EF4-FFF2-40B4-BE49-F238E27FC236}">
                    <a16:creationId xmlns:a16="http://schemas.microsoft.com/office/drawing/2014/main" id="{88045AF5-F38C-4F29-953C-FEC6B8C42D47}"/>
                  </a:ext>
                </a:extLst>
              </p:cNvPr>
              <p:cNvGrpSpPr/>
              <p:nvPr/>
            </p:nvGrpSpPr>
            <p:grpSpPr>
              <a:xfrm>
                <a:off x="11062227" y="523302"/>
                <a:ext cx="689548" cy="689548"/>
                <a:chOff x="14143037" y="2125662"/>
                <a:chExt cx="1219200" cy="1219200"/>
              </a:xfrm>
            </p:grpSpPr>
            <p:sp>
              <p:nvSpPr>
                <p:cNvPr id="120" name="Oval 119">
                  <a:extLst>
                    <a:ext uri="{FF2B5EF4-FFF2-40B4-BE49-F238E27FC236}">
                      <a16:creationId xmlns:a16="http://schemas.microsoft.com/office/drawing/2014/main" id="{38EEFC94-5815-4938-B5B8-C7A8340B2FCB}"/>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15">
                  <a:extLst>
                    <a:ext uri="{FF2B5EF4-FFF2-40B4-BE49-F238E27FC236}">
                      <a16:creationId xmlns:a16="http://schemas.microsoft.com/office/drawing/2014/main" id="{56FDB518-5375-4969-BA3F-E8B6A84F0585}"/>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7" name="Group 116">
                <a:extLst>
                  <a:ext uri="{FF2B5EF4-FFF2-40B4-BE49-F238E27FC236}">
                    <a16:creationId xmlns:a16="http://schemas.microsoft.com/office/drawing/2014/main" id="{1163FF46-35B6-4A04-AC32-0E0BCD4BA2BF}"/>
                  </a:ext>
                </a:extLst>
              </p:cNvPr>
              <p:cNvGrpSpPr/>
              <p:nvPr/>
            </p:nvGrpSpPr>
            <p:grpSpPr>
              <a:xfrm>
                <a:off x="12859693" y="3797736"/>
                <a:ext cx="967048" cy="967048"/>
                <a:chOff x="14395189" y="818837"/>
                <a:chExt cx="714896" cy="714896"/>
              </a:xfrm>
            </p:grpSpPr>
            <p:sp>
              <p:nvSpPr>
                <p:cNvPr id="118" name="Oval 117">
                  <a:extLst>
                    <a:ext uri="{FF2B5EF4-FFF2-40B4-BE49-F238E27FC236}">
                      <a16:creationId xmlns:a16="http://schemas.microsoft.com/office/drawing/2014/main" id="{C30BCECF-0551-4006-96D8-519BB3EF7EA5}"/>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214">
                  <a:extLst>
                    <a:ext uri="{FF2B5EF4-FFF2-40B4-BE49-F238E27FC236}">
                      <a16:creationId xmlns:a16="http://schemas.microsoft.com/office/drawing/2014/main" id="{B7E466FC-D3FC-4EB9-9C7E-5770FA9CEDB7}"/>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54" name="Group 53">
              <a:extLst>
                <a:ext uri="{FF2B5EF4-FFF2-40B4-BE49-F238E27FC236}">
                  <a16:creationId xmlns:a16="http://schemas.microsoft.com/office/drawing/2014/main" id="{0943C755-10EB-4DBD-A130-31D65F3D59A1}"/>
                </a:ext>
              </a:extLst>
            </p:cNvPr>
            <p:cNvGrpSpPr/>
            <p:nvPr/>
          </p:nvGrpSpPr>
          <p:grpSpPr>
            <a:xfrm>
              <a:off x="7854943" y="3631697"/>
              <a:ext cx="3216796" cy="3811680"/>
              <a:chOff x="5402548" y="785353"/>
              <a:chExt cx="3216796" cy="3811680"/>
            </a:xfrm>
          </p:grpSpPr>
          <p:grpSp>
            <p:nvGrpSpPr>
              <p:cNvPr id="65" name="Group 64">
                <a:extLst>
                  <a:ext uri="{FF2B5EF4-FFF2-40B4-BE49-F238E27FC236}">
                    <a16:creationId xmlns:a16="http://schemas.microsoft.com/office/drawing/2014/main" id="{B7A5C211-6ED8-4134-B8C0-E1E1DB031422}"/>
                  </a:ext>
                </a:extLst>
              </p:cNvPr>
              <p:cNvGrpSpPr/>
              <p:nvPr/>
            </p:nvGrpSpPr>
            <p:grpSpPr>
              <a:xfrm>
                <a:off x="7724566" y="2287873"/>
                <a:ext cx="894778" cy="894778"/>
                <a:chOff x="14143037" y="2125662"/>
                <a:chExt cx="1219200" cy="1219200"/>
              </a:xfrm>
            </p:grpSpPr>
            <p:sp>
              <p:nvSpPr>
                <p:cNvPr id="75" name="Oval 74">
                  <a:extLst>
                    <a:ext uri="{FF2B5EF4-FFF2-40B4-BE49-F238E27FC236}">
                      <a16:creationId xmlns:a16="http://schemas.microsoft.com/office/drawing/2014/main" id="{5F813EA8-2F27-47D3-A6C8-C96E8ADC6F5E}"/>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215">
                  <a:extLst>
                    <a:ext uri="{FF2B5EF4-FFF2-40B4-BE49-F238E27FC236}">
                      <a16:creationId xmlns:a16="http://schemas.microsoft.com/office/drawing/2014/main" id="{AFDCBD75-009C-4777-9DB0-140172F93B41}"/>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6" name="Group 65">
                <a:extLst>
                  <a:ext uri="{FF2B5EF4-FFF2-40B4-BE49-F238E27FC236}">
                    <a16:creationId xmlns:a16="http://schemas.microsoft.com/office/drawing/2014/main" id="{77D2BC0A-D44D-4000-B22D-DB62459706C2}"/>
                  </a:ext>
                </a:extLst>
              </p:cNvPr>
              <p:cNvGrpSpPr/>
              <p:nvPr/>
            </p:nvGrpSpPr>
            <p:grpSpPr>
              <a:xfrm>
                <a:off x="7256351" y="3882137"/>
                <a:ext cx="714896" cy="714896"/>
                <a:chOff x="14395189" y="818837"/>
                <a:chExt cx="714896" cy="714896"/>
              </a:xfrm>
            </p:grpSpPr>
            <p:sp>
              <p:nvSpPr>
                <p:cNvPr id="73" name="Oval 72">
                  <a:extLst>
                    <a:ext uri="{FF2B5EF4-FFF2-40B4-BE49-F238E27FC236}">
                      <a16:creationId xmlns:a16="http://schemas.microsoft.com/office/drawing/2014/main" id="{D0D182D1-B0F8-4394-AE41-3E0302C572A3}"/>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214">
                  <a:extLst>
                    <a:ext uri="{FF2B5EF4-FFF2-40B4-BE49-F238E27FC236}">
                      <a16:creationId xmlns:a16="http://schemas.microsoft.com/office/drawing/2014/main" id="{55B22EF5-0137-40FB-8614-9F56D8E3723E}"/>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7" name="Group 66">
                <a:extLst>
                  <a:ext uri="{FF2B5EF4-FFF2-40B4-BE49-F238E27FC236}">
                    <a16:creationId xmlns:a16="http://schemas.microsoft.com/office/drawing/2014/main" id="{A49A3DE6-1F7E-4E63-8DBA-D9CA1DD4BE7F}"/>
                  </a:ext>
                </a:extLst>
              </p:cNvPr>
              <p:cNvGrpSpPr/>
              <p:nvPr/>
            </p:nvGrpSpPr>
            <p:grpSpPr>
              <a:xfrm>
                <a:off x="7755741" y="785353"/>
                <a:ext cx="689548" cy="689548"/>
                <a:chOff x="14143037" y="2125662"/>
                <a:chExt cx="1219200" cy="1219200"/>
              </a:xfrm>
            </p:grpSpPr>
            <p:sp>
              <p:nvSpPr>
                <p:cNvPr id="71" name="Oval 70">
                  <a:extLst>
                    <a:ext uri="{FF2B5EF4-FFF2-40B4-BE49-F238E27FC236}">
                      <a16:creationId xmlns:a16="http://schemas.microsoft.com/office/drawing/2014/main" id="{38EF763E-9B42-404E-A15E-F730735EF80C}"/>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215">
                  <a:extLst>
                    <a:ext uri="{FF2B5EF4-FFF2-40B4-BE49-F238E27FC236}">
                      <a16:creationId xmlns:a16="http://schemas.microsoft.com/office/drawing/2014/main" id="{28DB8667-ECB1-4FCB-8498-71262991CCE4}"/>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8" name="Group 67">
                <a:extLst>
                  <a:ext uri="{FF2B5EF4-FFF2-40B4-BE49-F238E27FC236}">
                    <a16:creationId xmlns:a16="http://schemas.microsoft.com/office/drawing/2014/main" id="{DA895429-0706-4841-A4AB-D0F80FA20ED9}"/>
                  </a:ext>
                </a:extLst>
              </p:cNvPr>
              <p:cNvGrpSpPr/>
              <p:nvPr/>
            </p:nvGrpSpPr>
            <p:grpSpPr>
              <a:xfrm>
                <a:off x="5402548" y="2747507"/>
                <a:ext cx="967048" cy="967048"/>
                <a:chOff x="14395189" y="818837"/>
                <a:chExt cx="714896" cy="714896"/>
              </a:xfrm>
            </p:grpSpPr>
            <p:sp>
              <p:nvSpPr>
                <p:cNvPr id="69" name="Oval 68">
                  <a:extLst>
                    <a:ext uri="{FF2B5EF4-FFF2-40B4-BE49-F238E27FC236}">
                      <a16:creationId xmlns:a16="http://schemas.microsoft.com/office/drawing/2014/main" id="{1ED054BB-C45B-416A-9EAE-A7A75B34A525}"/>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214">
                  <a:extLst>
                    <a:ext uri="{FF2B5EF4-FFF2-40B4-BE49-F238E27FC236}">
                      <a16:creationId xmlns:a16="http://schemas.microsoft.com/office/drawing/2014/main" id="{4248EF12-6A57-4D82-B5A6-C11AFB152D7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55" name="Group 54">
              <a:extLst>
                <a:ext uri="{FF2B5EF4-FFF2-40B4-BE49-F238E27FC236}">
                  <a16:creationId xmlns:a16="http://schemas.microsoft.com/office/drawing/2014/main" id="{42D6BAC8-7CBD-4C3E-AB56-BA53BDA5F793}"/>
                </a:ext>
              </a:extLst>
            </p:cNvPr>
            <p:cNvGrpSpPr/>
            <p:nvPr/>
          </p:nvGrpSpPr>
          <p:grpSpPr>
            <a:xfrm>
              <a:off x="11629801" y="5464512"/>
              <a:ext cx="1705246" cy="1682036"/>
              <a:chOff x="11062227" y="523302"/>
              <a:chExt cx="4300010" cy="4241482"/>
            </a:xfrm>
          </p:grpSpPr>
          <p:grpSp>
            <p:nvGrpSpPr>
              <p:cNvPr id="56" name="Group 55">
                <a:extLst>
                  <a:ext uri="{FF2B5EF4-FFF2-40B4-BE49-F238E27FC236}">
                    <a16:creationId xmlns:a16="http://schemas.microsoft.com/office/drawing/2014/main" id="{0CCAC621-3F6A-4899-ADD8-60AF8DDF17AE}"/>
                  </a:ext>
                </a:extLst>
              </p:cNvPr>
              <p:cNvGrpSpPr/>
              <p:nvPr/>
            </p:nvGrpSpPr>
            <p:grpSpPr>
              <a:xfrm>
                <a:off x="14143037" y="2125662"/>
                <a:ext cx="1219200" cy="1219200"/>
                <a:chOff x="14143037" y="2125662"/>
                <a:chExt cx="1219200" cy="1219200"/>
              </a:xfrm>
            </p:grpSpPr>
            <p:sp>
              <p:nvSpPr>
                <p:cNvPr id="63" name="Oval 62">
                  <a:extLst>
                    <a:ext uri="{FF2B5EF4-FFF2-40B4-BE49-F238E27FC236}">
                      <a16:creationId xmlns:a16="http://schemas.microsoft.com/office/drawing/2014/main" id="{82FEF029-E02A-4E87-80AE-57576F36AB4A}"/>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215">
                  <a:extLst>
                    <a:ext uri="{FF2B5EF4-FFF2-40B4-BE49-F238E27FC236}">
                      <a16:creationId xmlns:a16="http://schemas.microsoft.com/office/drawing/2014/main" id="{EF49CDEE-A859-49BE-8605-A1CBFF1B5807}"/>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57" name="Group 56">
                <a:extLst>
                  <a:ext uri="{FF2B5EF4-FFF2-40B4-BE49-F238E27FC236}">
                    <a16:creationId xmlns:a16="http://schemas.microsoft.com/office/drawing/2014/main" id="{3C68EB4C-28D4-4C2C-92CF-752D4FAB0288}"/>
                  </a:ext>
                </a:extLst>
              </p:cNvPr>
              <p:cNvGrpSpPr/>
              <p:nvPr/>
            </p:nvGrpSpPr>
            <p:grpSpPr>
              <a:xfrm>
                <a:off x="11062227" y="523302"/>
                <a:ext cx="689548" cy="689548"/>
                <a:chOff x="14143037" y="2125662"/>
                <a:chExt cx="1219200" cy="1219200"/>
              </a:xfrm>
            </p:grpSpPr>
            <p:sp>
              <p:nvSpPr>
                <p:cNvPr id="61" name="Oval 60">
                  <a:extLst>
                    <a:ext uri="{FF2B5EF4-FFF2-40B4-BE49-F238E27FC236}">
                      <a16:creationId xmlns:a16="http://schemas.microsoft.com/office/drawing/2014/main" id="{980889D0-BDD7-46D6-927A-12EB52E9D270}"/>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15">
                  <a:extLst>
                    <a:ext uri="{FF2B5EF4-FFF2-40B4-BE49-F238E27FC236}">
                      <a16:creationId xmlns:a16="http://schemas.microsoft.com/office/drawing/2014/main" id="{114E3227-F17A-4759-91A5-470B8D885C37}"/>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58" name="Group 57">
                <a:extLst>
                  <a:ext uri="{FF2B5EF4-FFF2-40B4-BE49-F238E27FC236}">
                    <a16:creationId xmlns:a16="http://schemas.microsoft.com/office/drawing/2014/main" id="{736AF2D5-674A-46E8-80FD-E7A4C3658EBF}"/>
                  </a:ext>
                </a:extLst>
              </p:cNvPr>
              <p:cNvGrpSpPr/>
              <p:nvPr/>
            </p:nvGrpSpPr>
            <p:grpSpPr>
              <a:xfrm>
                <a:off x="12859693" y="3797736"/>
                <a:ext cx="967048" cy="967048"/>
                <a:chOff x="14395189" y="818837"/>
                <a:chExt cx="714896" cy="714896"/>
              </a:xfrm>
            </p:grpSpPr>
            <p:sp>
              <p:nvSpPr>
                <p:cNvPr id="59" name="Oval 58">
                  <a:extLst>
                    <a:ext uri="{FF2B5EF4-FFF2-40B4-BE49-F238E27FC236}">
                      <a16:creationId xmlns:a16="http://schemas.microsoft.com/office/drawing/2014/main" id="{F201BD70-C5AD-43D4-8410-8E0800BAB1A1}"/>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214">
                  <a:extLst>
                    <a:ext uri="{FF2B5EF4-FFF2-40B4-BE49-F238E27FC236}">
                      <a16:creationId xmlns:a16="http://schemas.microsoft.com/office/drawing/2014/main" id="{546668EF-0B5E-4E7F-9624-4550BE08570B}"/>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pic>
        <p:nvPicPr>
          <p:cNvPr id="24" name="Picture 23">
            <a:extLst>
              <a:ext uri="{FF2B5EF4-FFF2-40B4-BE49-F238E27FC236}">
                <a16:creationId xmlns:a16="http://schemas.microsoft.com/office/drawing/2014/main" id="{69562CD3-1FC9-48DE-8B35-7AFDA8D42B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invGray">
          <a:xfrm>
            <a:off x="433339" y="407120"/>
            <a:ext cx="1270554" cy="272209"/>
          </a:xfrm>
          <a:prstGeom prst="rect">
            <a:avLst/>
          </a:prstGeom>
        </p:spPr>
      </p:pic>
      <p:sp>
        <p:nvSpPr>
          <p:cNvPr id="11" name="Rectangle 10">
            <a:extLst>
              <a:ext uri="{FF2B5EF4-FFF2-40B4-BE49-F238E27FC236}">
                <a16:creationId xmlns:a16="http://schemas.microsoft.com/office/drawing/2014/main" id="{5840FCDF-545E-49D7-B310-14FCF12F1C66}"/>
              </a:ext>
            </a:extLst>
          </p:cNvPr>
          <p:cNvSpPr/>
          <p:nvPr/>
        </p:nvSpPr>
        <p:spPr bwMode="auto">
          <a:xfrm>
            <a:off x="-1" y="2233598"/>
            <a:ext cx="12192001" cy="2390805"/>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9"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C5D17CAB-C414-4A2E-AFD8-CB9116234C35}"/>
              </a:ext>
            </a:extLst>
          </p:cNvPr>
          <p:cNvSpPr txBox="1"/>
          <p:nvPr/>
        </p:nvSpPr>
        <p:spPr>
          <a:xfrm>
            <a:off x="1" y="2632330"/>
            <a:ext cx="12191999" cy="1593027"/>
          </a:xfrm>
          <a:prstGeom prst="rect">
            <a:avLst/>
          </a:prstGeom>
          <a:noFill/>
        </p:spPr>
        <p:txBody>
          <a:bodyPr wrap="square" lIns="179285" tIns="143428" rIns="179285" bIns="143428" rtlCol="0">
            <a:spAutoFit/>
          </a:bodyPr>
          <a:lstStyle/>
          <a:p>
            <a:pPr algn="ctr">
              <a:lnSpc>
                <a:spcPct val="90000"/>
              </a:lnSpc>
              <a:spcAft>
                <a:spcPts val="588"/>
              </a:spcAft>
            </a:pPr>
            <a:r>
              <a:rPr lang="en-US" sz="9411">
                <a:solidFill>
                  <a:schemeClr val="tx1">
                    <a:lumMod val="75000"/>
                  </a:schemeClr>
                </a:solidFill>
                <a:latin typeface="+mj-lt"/>
              </a:rPr>
              <a:t>Thank You</a:t>
            </a:r>
          </a:p>
        </p:txBody>
      </p:sp>
    </p:spTree>
    <p:extLst>
      <p:ext uri="{BB962C8B-B14F-4D97-AF65-F5344CB8AC3E}">
        <p14:creationId xmlns:p14="http://schemas.microsoft.com/office/powerpoint/2010/main" val="1263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7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a:t>
            </a:r>
            <a:r>
              <a:rPr lang="en-US" sz="533" err="1">
                <a:solidFill>
                  <a:schemeClr val="bg1">
                    <a:alpha val="50000"/>
                  </a:schemeClr>
                </a:solidFill>
                <a:latin typeface="Arial" panose="020B0604020202020204" pitchFamily="34" charset="0"/>
                <a:cs typeface="Arial" panose="020B0604020202020204" pitchFamily="34" charset="0"/>
              </a:rPr>
              <a:t>Zscaler</a:t>
            </a:r>
            <a:r>
              <a:rPr lang="en-US" sz="533">
                <a:solidFill>
                  <a:schemeClr val="bg1">
                    <a:alpha val="50000"/>
                  </a:schemeClr>
                </a:solidFill>
                <a:latin typeface="Arial" panose="020B0604020202020204" pitchFamily="34" charset="0"/>
                <a:cs typeface="Arial" panose="020B0604020202020204" pitchFamily="34" charset="0"/>
              </a:rPr>
              <a:t>, Inc. All rights reserved. ZSCALER CONFIDENTIAL INFORMATION </a:t>
            </a:r>
          </a:p>
        </p:txBody>
      </p:sp>
      <p:sp>
        <p:nvSpPr>
          <p:cNvPr id="10" name="Title 1">
            <a:extLst>
              <a:ext uri="{FF2B5EF4-FFF2-40B4-BE49-F238E27FC236}">
                <a16:creationId xmlns:a16="http://schemas.microsoft.com/office/drawing/2014/main" id="{38C71652-F050-FA47-AED1-40EBB6563335}"/>
              </a:ext>
            </a:extLst>
          </p:cNvPr>
          <p:cNvSpPr>
            <a:spLocks noGrp="1"/>
          </p:cNvSpPr>
          <p:nvPr>
            <p:ph type="title"/>
          </p:nvPr>
        </p:nvSpPr>
        <p:spPr>
          <a:xfrm>
            <a:off x="292608" y="1"/>
            <a:ext cx="11606784" cy="553998"/>
          </a:xfrm>
        </p:spPr>
        <p:txBody>
          <a:bodyPr/>
          <a:lstStyle>
            <a:lvl1pPr>
              <a:defRPr>
                <a:solidFill>
                  <a:schemeClr val="accent1">
                    <a:lumMod val="40000"/>
                    <a:lumOff val="60000"/>
                  </a:schemeClr>
                </a:solidFill>
              </a:defRPr>
            </a:lvl1pPr>
          </a:lstStyle>
          <a:p>
            <a:r>
              <a:rPr lang="en-US"/>
              <a:t>Click to edit Master title style</a:t>
            </a:r>
          </a:p>
        </p:txBody>
      </p:sp>
      <p:sp>
        <p:nvSpPr>
          <p:cNvPr id="11" name="Content Placeholder 18">
            <a:extLst>
              <a:ext uri="{FF2B5EF4-FFF2-40B4-BE49-F238E27FC236}">
                <a16:creationId xmlns:a16="http://schemas.microsoft.com/office/drawing/2014/main" id="{920573EB-FBE0-6A45-A432-C39513330F0C}"/>
              </a:ext>
            </a:extLst>
          </p:cNvPr>
          <p:cNvSpPr>
            <a:spLocks noGrp="1"/>
          </p:cNvSpPr>
          <p:nvPr>
            <p:ph sz="quarter" idx="11" hasCustomPrompt="1"/>
          </p:nvPr>
        </p:nvSpPr>
        <p:spPr>
          <a:xfrm>
            <a:off x="292608" y="621792"/>
            <a:ext cx="11606784" cy="329184"/>
          </a:xfrm>
        </p:spPr>
        <p:txBody>
          <a:bodyPr lIns="109728" tIns="0" rIns="91440" bIns="0"/>
          <a:lstStyle>
            <a:lvl1pPr marL="0" indent="0">
              <a:buNone/>
              <a:defRPr sz="2133">
                <a:solidFill>
                  <a:schemeClr val="bg1"/>
                </a:solidFill>
              </a:defRPr>
            </a:lvl1pPr>
          </a:lstStyle>
          <a:p>
            <a:pPr lvl="0"/>
            <a:r>
              <a:rPr lang="en-US"/>
              <a:t>Click to edit subtitle</a:t>
            </a:r>
          </a:p>
        </p:txBody>
      </p:sp>
      <p:grpSp>
        <p:nvGrpSpPr>
          <p:cNvPr id="12" name="Group 11">
            <a:extLst>
              <a:ext uri="{FF2B5EF4-FFF2-40B4-BE49-F238E27FC236}">
                <a16:creationId xmlns:a16="http://schemas.microsoft.com/office/drawing/2014/main" id="{CCDAED11-3B37-5F44-AEA8-BB147617BA95}"/>
              </a:ext>
            </a:extLst>
          </p:cNvPr>
          <p:cNvGrpSpPr>
            <a:grpSpLocks noChangeAspect="1"/>
          </p:cNvGrpSpPr>
          <p:nvPr userDrawn="1"/>
        </p:nvGrpSpPr>
        <p:grpSpPr>
          <a:xfrm>
            <a:off x="448733" y="1097280"/>
            <a:ext cx="1280160" cy="35568"/>
            <a:chOff x="4550759" y="4178160"/>
            <a:chExt cx="4289400" cy="119160"/>
          </a:xfrm>
        </p:grpSpPr>
        <p:sp>
          <p:nvSpPr>
            <p:cNvPr id="14" name="Freeform 13">
              <a:extLst>
                <a:ext uri="{FF2B5EF4-FFF2-40B4-BE49-F238E27FC236}">
                  <a16:creationId xmlns:a16="http://schemas.microsoft.com/office/drawing/2014/main" id="{3204C760-4A79-3846-A5AC-FB90106B132A}"/>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5" name="Freeform 14">
              <a:extLst>
                <a:ext uri="{FF2B5EF4-FFF2-40B4-BE49-F238E27FC236}">
                  <a16:creationId xmlns:a16="http://schemas.microsoft.com/office/drawing/2014/main" id="{3D809BC6-1339-EA49-8B06-C761BE8DAFA6}"/>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3ECBB96C-4112-6644-9A51-F1B22E804BB6}"/>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3" name="Text Placeholder 2">
            <a:extLst>
              <a:ext uri="{FF2B5EF4-FFF2-40B4-BE49-F238E27FC236}">
                <a16:creationId xmlns:a16="http://schemas.microsoft.com/office/drawing/2014/main" id="{3B78C5C8-51FA-EF49-9D47-DC0EE443F6EE}"/>
              </a:ext>
            </a:extLst>
          </p:cNvPr>
          <p:cNvSpPr>
            <a:spLocks noGrp="1"/>
          </p:cNvSpPr>
          <p:nvPr>
            <p:ph type="body" sz="quarter" idx="12"/>
          </p:nvPr>
        </p:nvSpPr>
        <p:spPr>
          <a:xfrm>
            <a:off x="432262" y="1446955"/>
            <a:ext cx="5411489" cy="1292726"/>
          </a:xfrm>
        </p:spPr>
        <p:txBody>
          <a:bodyPr/>
          <a:lstStyle>
            <a:lvl1pPr>
              <a:defRPr sz="1600">
                <a:solidFill>
                  <a:schemeClr val="bg1"/>
                </a:solidFill>
              </a:defRPr>
            </a:lvl1pPr>
            <a:lvl2pPr>
              <a:defRPr sz="1467">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9A47316A-AFC6-8746-8CA9-11B18B1E9BFE}"/>
              </a:ext>
            </a:extLst>
          </p:cNvPr>
          <p:cNvGrpSpPr/>
          <p:nvPr userDrawn="1"/>
        </p:nvGrpSpPr>
        <p:grpSpPr>
          <a:xfrm>
            <a:off x="8970866" y="6161553"/>
            <a:ext cx="3286693" cy="844267"/>
            <a:chOff x="6728149" y="4621165"/>
            <a:chExt cx="2465020" cy="633200"/>
          </a:xfrm>
        </p:grpSpPr>
        <p:sp>
          <p:nvSpPr>
            <p:cNvPr id="18" name="Freeform 17">
              <a:extLst>
                <a:ext uri="{FF2B5EF4-FFF2-40B4-BE49-F238E27FC236}">
                  <a16:creationId xmlns:a16="http://schemas.microsoft.com/office/drawing/2014/main" id="{614DA3F9-EB66-7849-B35B-726BEA2C4B52}"/>
                </a:ext>
              </a:extLst>
            </p:cNvPr>
            <p:cNvSpPr>
              <a:spLocks noChangeAspect="1"/>
            </p:cNvSpPr>
            <p:nvPr userDrawn="1"/>
          </p:nvSpPr>
          <p:spPr>
            <a:xfrm>
              <a:off x="6728149" y="4861688"/>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9" name="Parallelogram 18">
              <a:extLst>
                <a:ext uri="{FF2B5EF4-FFF2-40B4-BE49-F238E27FC236}">
                  <a16:creationId xmlns:a16="http://schemas.microsoft.com/office/drawing/2014/main" id="{032D2467-2816-784F-BECB-977F21C09C9D}"/>
                </a:ext>
              </a:extLst>
            </p:cNvPr>
            <p:cNvSpPr/>
            <p:nvPr userDrawn="1"/>
          </p:nvSpPr>
          <p:spPr>
            <a:xfrm>
              <a:off x="7717857" y="4816791"/>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19" descr="A picture containing drawing&#10;&#10;Description automatically generated">
              <a:extLst>
                <a:ext uri="{FF2B5EF4-FFF2-40B4-BE49-F238E27FC236}">
                  <a16:creationId xmlns:a16="http://schemas.microsoft.com/office/drawing/2014/main" id="{A377C960-A407-4D4B-8D42-CC34DB9E1C0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788168" y="4621165"/>
              <a:ext cx="1405001" cy="630936"/>
            </a:xfrm>
            <a:prstGeom prst="rect">
              <a:avLst/>
            </a:prstGeom>
          </p:spPr>
        </p:pic>
      </p:grpSp>
    </p:spTree>
    <p:extLst>
      <p:ext uri="{BB962C8B-B14F-4D97-AF65-F5344CB8AC3E}">
        <p14:creationId xmlns:p14="http://schemas.microsoft.com/office/powerpoint/2010/main" val="209816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019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EB32-00C3-2549-9291-79F3131C6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R"/>
          </a:p>
        </p:txBody>
      </p:sp>
      <p:sp>
        <p:nvSpPr>
          <p:cNvPr id="3" name="Subtitle 2">
            <a:extLst>
              <a:ext uri="{FF2B5EF4-FFF2-40B4-BE49-F238E27FC236}">
                <a16:creationId xmlns:a16="http://schemas.microsoft.com/office/drawing/2014/main" id="{01F174DA-4553-F042-A06F-4B7EEC855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R"/>
          </a:p>
        </p:txBody>
      </p:sp>
      <p:sp>
        <p:nvSpPr>
          <p:cNvPr id="4" name="Date Placeholder 3">
            <a:extLst>
              <a:ext uri="{FF2B5EF4-FFF2-40B4-BE49-F238E27FC236}">
                <a16:creationId xmlns:a16="http://schemas.microsoft.com/office/drawing/2014/main" id="{92CE99E0-390A-7240-A964-2E0829AB6D29}"/>
              </a:ext>
            </a:extLst>
          </p:cNvPr>
          <p:cNvSpPr>
            <a:spLocks noGrp="1"/>
          </p:cNvSpPr>
          <p:nvPr>
            <p:ph type="dt" sz="half" idx="10"/>
          </p:nvPr>
        </p:nvSpPr>
        <p:spPr/>
        <p:txBody>
          <a:bodyPr/>
          <a:lstStyle/>
          <a:p>
            <a:fld id="{D4F6098B-8EC6-7643-A293-3CEFE8B19F9B}" type="datetimeFigureOut">
              <a:rPr lang="en-AR" smtClean="0"/>
              <a:t>10/12/2023</a:t>
            </a:fld>
            <a:endParaRPr lang="en-AR"/>
          </a:p>
        </p:txBody>
      </p:sp>
      <p:sp>
        <p:nvSpPr>
          <p:cNvPr id="5" name="Footer Placeholder 4">
            <a:extLst>
              <a:ext uri="{FF2B5EF4-FFF2-40B4-BE49-F238E27FC236}">
                <a16:creationId xmlns:a16="http://schemas.microsoft.com/office/drawing/2014/main" id="{25836BBF-B768-5747-A3A2-8861F41BAA96}"/>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D5CE5E8-465F-3440-9975-4600861333FD}"/>
              </a:ext>
            </a:extLst>
          </p:cNvPr>
          <p:cNvSpPr>
            <a:spLocks noGrp="1"/>
          </p:cNvSpPr>
          <p:nvPr>
            <p:ph type="sldNum" sz="quarter" idx="12"/>
          </p:nvPr>
        </p:nvSpPr>
        <p:spPr/>
        <p:txBody>
          <a:bodyPr/>
          <a:lstStyle/>
          <a:p>
            <a:fld id="{025119B0-D499-034D-9DE4-EC1149C0C88D}" type="slidenum">
              <a:rPr lang="en-AR" smtClean="0"/>
              <a:t>‹#›</a:t>
            </a:fld>
            <a:endParaRPr lang="en-AR"/>
          </a:p>
        </p:txBody>
      </p:sp>
    </p:spTree>
    <p:extLst>
      <p:ext uri="{BB962C8B-B14F-4D97-AF65-F5344CB8AC3E}">
        <p14:creationId xmlns:p14="http://schemas.microsoft.com/office/powerpoint/2010/main" val="330208469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alk-in ">
    <p:bg>
      <p:bgPr>
        <a:solidFill>
          <a:srgbClr val="00205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56360193-1C51-449B-9027-22C0DFFD234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grpSp>
        <p:nvGrpSpPr>
          <p:cNvPr id="5" name="Group 4">
            <a:extLst>
              <a:ext uri="{FF2B5EF4-FFF2-40B4-BE49-F238E27FC236}">
                <a16:creationId xmlns:a16="http://schemas.microsoft.com/office/drawing/2014/main" id="{4C18C83F-D286-4C29-9773-4D7716D63788}"/>
              </a:ext>
            </a:extLst>
          </p:cNvPr>
          <p:cNvGrpSpPr/>
          <p:nvPr userDrawn="1"/>
        </p:nvGrpSpPr>
        <p:grpSpPr>
          <a:xfrm>
            <a:off x="247194" y="2748028"/>
            <a:ext cx="7936076" cy="1506229"/>
            <a:chOff x="247193" y="2650604"/>
            <a:chExt cx="7936076" cy="1506229"/>
          </a:xfrm>
        </p:grpSpPr>
        <p:pic>
          <p:nvPicPr>
            <p:cNvPr id="6" name="Picture 5">
              <a:extLst>
                <a:ext uri="{FF2B5EF4-FFF2-40B4-BE49-F238E27FC236}">
                  <a16:creationId xmlns:a16="http://schemas.microsoft.com/office/drawing/2014/main" id="{9E203DA8-83AC-407D-AF76-6C92B53C3E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60688" y="2650604"/>
              <a:ext cx="7722581" cy="778918"/>
            </a:xfrm>
            <a:prstGeom prst="rect">
              <a:avLst/>
            </a:prstGeom>
          </p:spPr>
        </p:pic>
        <p:grpSp>
          <p:nvGrpSpPr>
            <p:cNvPr id="9" name="Group 8">
              <a:extLst>
                <a:ext uri="{FF2B5EF4-FFF2-40B4-BE49-F238E27FC236}">
                  <a16:creationId xmlns:a16="http://schemas.microsoft.com/office/drawing/2014/main" id="{9B42C7B3-AA01-479A-A11B-6E4BB68E7DBA}"/>
                </a:ext>
              </a:extLst>
            </p:cNvPr>
            <p:cNvGrpSpPr/>
            <p:nvPr userDrawn="1"/>
          </p:nvGrpSpPr>
          <p:grpSpPr>
            <a:xfrm>
              <a:off x="247193" y="3465810"/>
              <a:ext cx="5526193" cy="691023"/>
              <a:chOff x="247193" y="3497262"/>
              <a:chExt cx="5526193" cy="691023"/>
            </a:xfrm>
          </p:grpSpPr>
          <p:sp>
            <p:nvSpPr>
              <p:cNvPr id="10" name="TextBox 9">
                <a:extLst>
                  <a:ext uri="{FF2B5EF4-FFF2-40B4-BE49-F238E27FC236}">
                    <a16:creationId xmlns:a16="http://schemas.microsoft.com/office/drawing/2014/main" id="{EDE50E98-6525-4103-9C41-89B53FC65D65}"/>
                  </a:ext>
                </a:extLst>
              </p:cNvPr>
              <p:cNvSpPr txBox="1"/>
              <p:nvPr userDrawn="1"/>
            </p:nvSpPr>
            <p:spPr>
              <a:xfrm>
                <a:off x="247193" y="3497262"/>
                <a:ext cx="5526193" cy="691023"/>
              </a:xfrm>
              <a:prstGeom prst="rect">
                <a:avLst/>
              </a:prstGeom>
              <a:noFill/>
            </p:spPr>
            <p:txBody>
              <a:bodyPr wrap="none" lIns="182880" tIns="146304" rIns="182880" bIns="146304" rtlCol="0">
                <a:spAutoFit/>
              </a:bodyPr>
              <a:lstStyle/>
              <a:p>
                <a:pPr>
                  <a:lnSpc>
                    <a:spcPct val="90000"/>
                  </a:lnSpc>
                  <a:spcAft>
                    <a:spcPts val="600"/>
                  </a:spcAft>
                </a:pPr>
                <a:r>
                  <a:rPr lang="en-US" sz="2800" kern="1200">
                    <a:gradFill>
                      <a:gsLst>
                        <a:gs pos="18352">
                          <a:schemeClr val="bg1"/>
                        </a:gs>
                        <a:gs pos="100000">
                          <a:schemeClr val="bg1"/>
                        </a:gs>
                      </a:gsLst>
                      <a:lin ang="5400000" scaled="0"/>
                    </a:gradFill>
                    <a:latin typeface="+mn-lt"/>
                    <a:ea typeface="+mn-ea"/>
                    <a:cs typeface="+mn-cs"/>
                  </a:rPr>
                  <a:t>May 2–4, 2018     Bellevue Hyatt</a:t>
                </a:r>
              </a:p>
            </p:txBody>
          </p:sp>
          <p:cxnSp>
            <p:nvCxnSpPr>
              <p:cNvPr id="11" name="Straight Connector 10">
                <a:extLst>
                  <a:ext uri="{FF2B5EF4-FFF2-40B4-BE49-F238E27FC236}">
                    <a16:creationId xmlns:a16="http://schemas.microsoft.com/office/drawing/2014/main" id="{5EC51136-244E-4CB1-9C92-BA52A243525B}"/>
                  </a:ext>
                </a:extLst>
              </p:cNvPr>
              <p:cNvCxnSpPr>
                <a:cxnSpLocks/>
              </p:cNvCxnSpPr>
              <p:nvPr userDrawn="1"/>
            </p:nvCxnSpPr>
            <p:spPr>
              <a:xfrm>
                <a:off x="2946073" y="3592150"/>
                <a:ext cx="0" cy="45720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8925994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9098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1455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43631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41003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399065"/>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7722460"/>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899593"/>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4774976"/>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8459338"/>
      </p:ext>
    </p:extLst>
  </p:cSld>
  <p:clrMapOvr>
    <a:masterClrMapping/>
  </p:clrMapOvr>
  <p:transition>
    <p:fade/>
  </p:transition>
  <p:extLst>
    <p:ext uri="{DCECCB84-F9BA-43D5-87BE-67443E8EF086}">
      <p15:sldGuideLst xmlns:p15="http://schemas.microsoft.com/office/powerpoint/2012/main">
        <p15:guide id="2" pos="3293">
          <p15:clr>
            <a:srgbClr val="FBAE40"/>
          </p15:clr>
        </p15:guide>
        <p15:guide id="6" orient="horz" pos="886">
          <p15:clr>
            <a:srgbClr val="5ACBF0"/>
          </p15:clr>
        </p15:guide>
        <p15:guide id="7" orient="horz" pos="1251">
          <p15:clr>
            <a:srgbClr val="5ACBF0"/>
          </p15:clr>
        </p15:guide>
        <p15:guide id="8" orient="horz" pos="2183">
          <p15:clr>
            <a:srgbClr val="5ACBF0"/>
          </p15:clr>
        </p15:guide>
        <p15:guide id="9" pos="293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514323"/>
      </p:ext>
    </p:extLst>
  </p:cSld>
  <p:clrMapOvr>
    <a:masterClrMapping/>
  </p:clrMapOvr>
  <p:transition>
    <p:fade/>
  </p:transition>
  <p:extLst>
    <p:ext uri="{DCECCB84-F9BA-43D5-87BE-67443E8EF086}">
      <p15:sldGuideLst xmlns:p15="http://schemas.microsoft.com/office/powerpoint/2012/main">
        <p15:guide id="2" pos="3293">
          <p15:clr>
            <a:srgbClr val="FBAE40"/>
          </p15:clr>
        </p15:guide>
        <p15:guide id="5" orient="horz" pos="2118">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96091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21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7878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83916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0">
          <p15:clr>
            <a:srgbClr val="5ACBF0"/>
          </p15:clr>
        </p15:guide>
        <p15:guide id="3" orient="horz" pos="1877">
          <p15:clr>
            <a:srgbClr val="5ACBF0"/>
          </p15:clr>
        </p15:guide>
        <p15:guide id="4" orient="horz" pos="245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6136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72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67945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with grid ">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4886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with grid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407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23228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40021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511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33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286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52BDC34-C7D1-45E8-8F07-DB2E9FD7891B}"/>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1187035"/>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C2F8D03F-1B2E-4817-AC41-5479E7BEE3E2}"/>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370980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E4E18FA2-324C-4325-86B3-3D95B76644F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8171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4">
          <p15:clr>
            <a:srgbClr val="5ACBF0"/>
          </p15:clr>
        </p15:guide>
        <p15:guide id="3" orient="horz" pos="1873">
          <p15:clr>
            <a:srgbClr val="5ACBF0"/>
          </p15:clr>
        </p15:guide>
        <p15:guide id="4" orient="horz" pos="245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6" y="1154114"/>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45294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603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32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CB7A-1811-4075-9BD8-56FB85DF2E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1D261A5-DCF3-4F08-9025-2AF9DF146C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9B162B-F2B1-4DF3-9FC3-EF72942F4333}"/>
              </a:ext>
            </a:extLst>
          </p:cNvPr>
          <p:cNvSpPr>
            <a:spLocks noGrp="1"/>
          </p:cNvSpPr>
          <p:nvPr>
            <p:ph type="dt" sz="half" idx="10"/>
          </p:nvPr>
        </p:nvSpPr>
        <p:spPr/>
        <p:txBody>
          <a:bodyPr/>
          <a:lstStyle/>
          <a:p>
            <a:fld id="{6E108321-87FB-480D-866C-E025901DA601}" type="datetimeFigureOut">
              <a:rPr lang="en-GB" smtClean="0"/>
              <a:t>12/10/2023</a:t>
            </a:fld>
            <a:endParaRPr lang="en-GB"/>
          </a:p>
        </p:txBody>
      </p:sp>
      <p:sp>
        <p:nvSpPr>
          <p:cNvPr id="5" name="Footer Placeholder 4">
            <a:extLst>
              <a:ext uri="{FF2B5EF4-FFF2-40B4-BE49-F238E27FC236}">
                <a16:creationId xmlns:a16="http://schemas.microsoft.com/office/drawing/2014/main" id="{5D445D69-3553-4947-8D27-F551D00A7B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680B75-40FA-4E62-A56D-FFB03CB5D8AE}"/>
              </a:ext>
            </a:extLst>
          </p:cNvPr>
          <p:cNvSpPr>
            <a:spLocks noGrp="1"/>
          </p:cNvSpPr>
          <p:nvPr>
            <p:ph type="sldNum" sz="quarter" idx="12"/>
          </p:nvPr>
        </p:nvSpPr>
        <p:spPr/>
        <p:txBody>
          <a:bodyPr/>
          <a:lstStyle/>
          <a:p>
            <a:fld id="{7A5B827B-80D6-47BD-A37C-4A4F32046A7F}" type="slidenum">
              <a:rPr lang="en-GB" smtClean="0"/>
              <a:t>‹#›</a:t>
            </a:fld>
            <a:endParaRPr lang="en-GB"/>
          </a:p>
        </p:txBody>
      </p:sp>
    </p:spTree>
    <p:extLst>
      <p:ext uri="{BB962C8B-B14F-4D97-AF65-F5344CB8AC3E}">
        <p14:creationId xmlns:p14="http://schemas.microsoft.com/office/powerpoint/2010/main" val="142726733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2"/>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261241201"/>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57587748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13397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9859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11665"/>
            <a:ext cx="11015474" cy="307777"/>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99058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2" y="457199"/>
            <a:ext cx="5507737" cy="78075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336236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1067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3203748"/>
            <a:ext cx="3375025" cy="1825115"/>
          </a:xfrm>
        </p:spPr>
        <p:txBody>
          <a:bodyPr/>
          <a:lstStyle>
            <a:lvl1pPr marL="0" indent="0" algn="ctr">
              <a:spcBef>
                <a:spcPts val="0"/>
              </a:spcBef>
              <a:spcAft>
                <a:spcPts val="1800"/>
              </a:spcAft>
              <a:buNone/>
              <a:defRPr sz="2400">
                <a:solidFill>
                  <a:schemeClr val="accent2"/>
                </a:solidFill>
                <a:latin typeface="+mj-lt"/>
              </a:defRPr>
            </a:lvl1pPr>
            <a:lvl2pPr marL="0" indent="0" algn="ctr">
              <a:spcBef>
                <a:spcPts val="0"/>
              </a:spcBef>
              <a:spcAft>
                <a:spcPts val="600"/>
              </a:spcAft>
              <a:buNone/>
              <a:defRPr/>
            </a:lvl2pPr>
            <a:lvl3pPr marL="0" indent="0" algn="ctr">
              <a:spcBef>
                <a:spcPts val="0"/>
              </a:spcBef>
              <a:spcAft>
                <a:spcPts val="600"/>
              </a:spcAft>
              <a:buNone/>
              <a:defRPr/>
            </a:lvl3pPr>
            <a:lvl4pPr marL="0" indent="0" algn="ctr">
              <a:spcBef>
                <a:spcPts val="0"/>
              </a:spcBef>
              <a:spcAft>
                <a:spcPts val="600"/>
              </a:spcAft>
              <a:buNone/>
              <a:defRPr/>
            </a:lvl4pPr>
            <a:lvl5pPr marL="0" indent="0" algn="ctr">
              <a:spcBef>
                <a:spcPts val="0"/>
              </a:spcBef>
              <a:spcAft>
                <a:spcPts val="6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058488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2280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640566"/>
            <a:ext cx="3375025" cy="2046714"/>
          </a:xfrm>
        </p:spPr>
        <p:txBody>
          <a:bodyPr/>
          <a:lstStyle>
            <a:lvl1pPr marL="0" indent="0" algn="l">
              <a:spcBef>
                <a:spcPts val="0"/>
              </a:spcBef>
              <a:spcAft>
                <a:spcPts val="1800"/>
              </a:spcAft>
              <a:buNone/>
              <a:defRPr sz="2400">
                <a:solidFill>
                  <a:schemeClr val="accent2"/>
                </a:solidFill>
                <a:latin typeface="+mj-lt"/>
              </a:defRPr>
            </a:lvl1pPr>
            <a:lvl2pPr marL="0" indent="0" algn="l">
              <a:spcBef>
                <a:spcPts val="0"/>
              </a:spcBef>
              <a:spcAft>
                <a:spcPts val="1200"/>
              </a:spcAft>
              <a:buNone/>
              <a:defRPr/>
            </a:lvl2pPr>
            <a:lvl3pPr marL="0" indent="0" algn="l">
              <a:spcBef>
                <a:spcPts val="0"/>
              </a:spcBef>
              <a:spcAft>
                <a:spcPts val="1200"/>
              </a:spcAft>
              <a:buNone/>
              <a:defRPr/>
            </a:lvl3pPr>
            <a:lvl4pPr marL="0" indent="0" algn="l">
              <a:spcBef>
                <a:spcPts val="0"/>
              </a:spcBef>
              <a:spcAft>
                <a:spcPts val="1200"/>
              </a:spcAft>
              <a:buNone/>
              <a:defRPr/>
            </a:lvl4pPr>
            <a:lvl5pPr marL="0" indent="0" algn="l">
              <a:spcBef>
                <a:spcPts val="0"/>
              </a:spcBef>
              <a:spcAft>
                <a:spcPts val="1200"/>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5937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596519"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425776"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255033" y="2017713"/>
            <a:ext cx="3375025" cy="1862048"/>
          </a:xfrm>
        </p:spPr>
        <p:txBody>
          <a:bodyPr/>
          <a:lstStyle>
            <a:lvl1pPr marL="0" indent="0" algn="l">
              <a:spcBef>
                <a:spcPts val="0"/>
              </a:spcBef>
              <a:spcAft>
                <a:spcPts val="1800"/>
              </a:spcAft>
              <a:buNone/>
              <a:defRPr sz="2000">
                <a:solidFill>
                  <a:schemeClr val="accent2"/>
                </a:solidFill>
                <a:latin typeface="+mj-lt"/>
              </a:defRPr>
            </a:lvl1pPr>
            <a:lvl2pPr marL="0" indent="0" algn="l">
              <a:spcBef>
                <a:spcPts val="0"/>
              </a:spcBef>
              <a:spcAft>
                <a:spcPts val="1200"/>
              </a:spcAft>
              <a:buNone/>
              <a:defRPr sz="1800"/>
            </a:lvl2pPr>
            <a:lvl3pPr marL="0" indent="0" algn="l">
              <a:spcBef>
                <a:spcPts val="0"/>
              </a:spcBef>
              <a:spcAft>
                <a:spcPts val="1200"/>
              </a:spcAft>
              <a:buNone/>
              <a:defRPr sz="1400"/>
            </a:lvl3pPr>
            <a:lvl4pPr marL="0" indent="0" algn="l">
              <a:spcBef>
                <a:spcPts val="0"/>
              </a:spcBef>
              <a:spcAft>
                <a:spcPts val="1200"/>
              </a:spcAft>
              <a:buNone/>
              <a:defRPr sz="1200"/>
            </a:lvl4pPr>
            <a:lvl5pPr marL="0" indent="0" algn="l">
              <a:spcBef>
                <a:spcPts val="0"/>
              </a:spcBef>
              <a:spcAft>
                <a:spcPts val="1200"/>
              </a:spcAft>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81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8527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359733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4200" y="2017713"/>
            <a:ext cx="4936774" cy="430887"/>
          </a:xfrm>
        </p:spPr>
        <p:txBody>
          <a:bodyPr/>
          <a:lstStyle>
            <a:lvl1pPr marL="0" indent="0">
              <a:spcBef>
                <a:spcPts val="1800"/>
              </a:spcBef>
              <a:spcAft>
                <a:spcPts val="0"/>
              </a:spcAft>
              <a:buNone/>
              <a:defRPr sz="2800">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7001746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6195309" cy="553998"/>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6046998" cy="1778949"/>
          </a:xfrm>
        </p:spPr>
        <p:txBody>
          <a:bodyPr/>
          <a:lstStyle>
            <a:lvl1pPr marL="0" indent="0">
              <a:spcBef>
                <a:spcPts val="1800"/>
              </a:spcBef>
              <a:spcAft>
                <a:spcPts val="0"/>
              </a:spcAft>
              <a:buNone/>
              <a:defRPr sz="2400">
                <a:solidFill>
                  <a:schemeClr val="accent2"/>
                </a:solidFill>
              </a:defRPr>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6193596" cy="307777"/>
          </a:xfrm>
        </p:spPr>
        <p:txBody>
          <a:bodyPr/>
          <a:lstStyle>
            <a:lvl1pPr marL="0" indent="0" algn="l">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0169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60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3916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426432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585" y="3179701"/>
            <a:ext cx="7710728" cy="498598"/>
          </a:xfrm>
          <a:noFill/>
        </p:spPr>
        <p:txBody>
          <a:bodyPr wrap="square"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15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3111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6264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4821565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512239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4321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371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96791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25984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760480"/>
      </p:ext>
    </p:extLst>
  </p:cSld>
  <p:clrMapOvr>
    <a:masterClrMapping/>
  </p:clrMapOvr>
  <p:transition>
    <p:fade/>
  </p:transition>
  <p:hf hdr="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6303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696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026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97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442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55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55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458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313947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79157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0587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0519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703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56590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07688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4925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5244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39937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825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813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92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1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0400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16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6746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367382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13022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26E4-7826-48B4-9F3B-56FD4050B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C71D6A-677A-4B26-B319-1C66CBC0BD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FF14F-B336-4C93-B4D0-3A5CAF598343}"/>
              </a:ext>
            </a:extLst>
          </p:cNvPr>
          <p:cNvSpPr>
            <a:spLocks noGrp="1"/>
          </p:cNvSpPr>
          <p:nvPr>
            <p:ph type="dt" sz="half" idx="10"/>
          </p:nvPr>
        </p:nvSpPr>
        <p:spPr/>
        <p:txBody>
          <a:bodyPr/>
          <a:lstStyle/>
          <a:p>
            <a:fld id="{021C1103-7F4F-439A-9BF3-A9D204AE4CC1}" type="datetimeFigureOut">
              <a:rPr lang="en-US" smtClean="0"/>
              <a:t>10/12/2023</a:t>
            </a:fld>
            <a:endParaRPr lang="en-US"/>
          </a:p>
        </p:txBody>
      </p:sp>
      <p:sp>
        <p:nvSpPr>
          <p:cNvPr id="5" name="Footer Placeholder 4">
            <a:extLst>
              <a:ext uri="{FF2B5EF4-FFF2-40B4-BE49-F238E27FC236}">
                <a16:creationId xmlns:a16="http://schemas.microsoft.com/office/drawing/2014/main" id="{F182017D-5C83-4EF2-AFC9-D762C5ED8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CF6DE-C77C-4C08-BE14-53A08EC2F6AC}"/>
              </a:ext>
            </a:extLst>
          </p:cNvPr>
          <p:cNvSpPr>
            <a:spLocks noGrp="1"/>
          </p:cNvSpPr>
          <p:nvPr>
            <p:ph type="sldNum" sz="quarter" idx="12"/>
          </p:nvPr>
        </p:nvSpPr>
        <p:spPr/>
        <p:txBody>
          <a:bodyPr/>
          <a:lstStyle/>
          <a:p>
            <a:fld id="{8BB0D9DF-4359-47EF-B967-F65B807683C8}" type="slidenum">
              <a:rPr lang="en-US" smtClean="0"/>
              <a:t>‹#›</a:t>
            </a:fld>
            <a:endParaRPr lang="en-US"/>
          </a:p>
        </p:txBody>
      </p:sp>
    </p:spTree>
    <p:extLst>
      <p:ext uri="{BB962C8B-B14F-4D97-AF65-F5344CB8AC3E}">
        <p14:creationId xmlns:p14="http://schemas.microsoft.com/office/powerpoint/2010/main" val="233731314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3640443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1312388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4436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882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061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500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13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1877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49449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262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712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8253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140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624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34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6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463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248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685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45711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81365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4951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03820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329150596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6" name="Picture 15" descr="A picture containing drawing, food&#10;&#10;Description automatically generated">
            <a:extLst>
              <a:ext uri="{FF2B5EF4-FFF2-40B4-BE49-F238E27FC236}">
                <a16:creationId xmlns:a16="http://schemas.microsoft.com/office/drawing/2014/main" id="{BDFBB1C4-28AF-43D3-9127-F6D4E97F7A0B}"/>
              </a:ext>
            </a:extLst>
          </p:cNvPr>
          <p:cNvPicPr>
            <a:picLocks noChangeAspect="1"/>
          </p:cNvPicPr>
          <p:nvPr userDrawn="1"/>
        </p:nvPicPr>
        <p:blipFill>
          <a:blip r:embed="rId2"/>
          <a:stretch>
            <a:fillRect/>
          </a:stretch>
        </p:blipFill>
        <p:spPr>
          <a:xfrm>
            <a:off x="10585939" y="6191375"/>
            <a:ext cx="1066800" cy="234623"/>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DDA3BE08-653F-49D4-9A72-E916771B3F4E}"/>
              </a:ext>
            </a:extLst>
          </p:cNvPr>
          <p:cNvPicPr>
            <a:picLocks noChangeAspect="1"/>
          </p:cNvPicPr>
          <p:nvPr userDrawn="1"/>
        </p:nvPicPr>
        <p:blipFill>
          <a:blip r:embed="rId3">
            <a:extLst>
              <a:ext uri="{837473B0-CC2E-450A-ABE3-18F120FF3D39}">
                <a1611:picAttrSrcUrl xmlns:a1611="http://schemas.microsoft.com/office/drawing/2016/11/main" r:id="rId4"/>
              </a:ext>
            </a:extLst>
          </a:blip>
          <a:stretch>
            <a:fillRect/>
          </a:stretch>
        </p:blipFill>
        <p:spPr>
          <a:xfrm>
            <a:off x="438150" y="465552"/>
            <a:ext cx="1320311" cy="374089"/>
          </a:xfrm>
          <a:prstGeom prst="rect">
            <a:avLst/>
          </a:prstGeom>
        </p:spPr>
      </p:pic>
    </p:spTree>
    <p:extLst>
      <p:ext uri="{BB962C8B-B14F-4D97-AF65-F5344CB8AC3E}">
        <p14:creationId xmlns:p14="http://schemas.microsoft.com/office/powerpoint/2010/main" val="988049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77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736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276999"/>
          </a:xfrm>
        </p:spPr>
        <p:txBody>
          <a:bodyPr/>
          <a:lstStyle>
            <a:lvl1pPr marL="228512" indent="-228512">
              <a:buClr>
                <a:schemeClr val="accent1"/>
              </a:buClr>
              <a:buFont typeface="Wingdings" panose="05000000000000000000" pitchFamily="2" charset="2"/>
              <a:buChar char="ü"/>
              <a:defRPr sz="1800"/>
            </a:lvl1pPr>
          </a:lstStyle>
          <a:p>
            <a:pPr lvl="0"/>
            <a:r>
              <a:rPr lang="en-US"/>
              <a:t>Edit Master text styles</a:t>
            </a:r>
          </a:p>
        </p:txBody>
      </p:sp>
    </p:spTree>
    <p:extLst>
      <p:ext uri="{BB962C8B-B14F-4D97-AF65-F5344CB8AC3E}">
        <p14:creationId xmlns:p14="http://schemas.microsoft.com/office/powerpoint/2010/main" val="918683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856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566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4746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63936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271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20658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66999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0" name="Picture 9">
            <a:extLst>
              <a:ext uri="{FF2B5EF4-FFF2-40B4-BE49-F238E27FC236}">
                <a16:creationId xmlns:a16="http://schemas.microsoft.com/office/drawing/2014/main" id="{6F19430E-32F5-4BCF-892B-8B38AF93E664}"/>
              </a:ext>
            </a:extLst>
          </p:cNvPr>
          <p:cNvPicPr>
            <a:picLocks noChangeAspect="1"/>
          </p:cNvPicPr>
          <p:nvPr userDrawn="1"/>
        </p:nvPicPr>
        <p:blipFill>
          <a:blip r:embed="rId3"/>
          <a:stretch>
            <a:fillRect/>
          </a:stretch>
        </p:blipFill>
        <p:spPr>
          <a:xfrm>
            <a:off x="3871356" y="6446544"/>
            <a:ext cx="1318160" cy="289905"/>
          </a:xfrm>
          <a:prstGeom prst="rect">
            <a:avLst/>
          </a:prstGeom>
        </p:spPr>
      </p:pic>
    </p:spTree>
    <p:extLst>
      <p:ext uri="{BB962C8B-B14F-4D97-AF65-F5344CB8AC3E}">
        <p14:creationId xmlns:p14="http://schemas.microsoft.com/office/powerpoint/2010/main" val="967338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8013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1115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385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0077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466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487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2726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3001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descr="A picture containing drawing&#10;&#10;Description automatically generated">
            <a:extLst>
              <a:ext uri="{FF2B5EF4-FFF2-40B4-BE49-F238E27FC236}">
                <a16:creationId xmlns:a16="http://schemas.microsoft.com/office/drawing/2014/main" id="{0E3477DC-2367-4FE0-B6D3-5C4D5DA92446}"/>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438150" y="465552"/>
            <a:ext cx="1320311" cy="374089"/>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A3A476E4-21DD-411F-85EC-386DBBB17CA9}"/>
              </a:ext>
            </a:extLst>
          </p:cNvPr>
          <p:cNvPicPr>
            <a:picLocks noChangeAspect="1"/>
          </p:cNvPicPr>
          <p:nvPr userDrawn="1"/>
        </p:nvPicPr>
        <p:blipFill>
          <a:blip r:embed="rId4"/>
          <a:stretch>
            <a:fillRect/>
          </a:stretch>
        </p:blipFill>
        <p:spPr>
          <a:xfrm>
            <a:off x="10445262" y="540852"/>
            <a:ext cx="1066800" cy="234623"/>
          </a:xfrm>
          <a:prstGeom prst="rect">
            <a:avLst/>
          </a:prstGeom>
        </p:spPr>
      </p:pic>
    </p:spTree>
    <p:extLst>
      <p:ext uri="{BB962C8B-B14F-4D97-AF65-F5344CB8AC3E}">
        <p14:creationId xmlns:p14="http://schemas.microsoft.com/office/powerpoint/2010/main" val="351516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39119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052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4">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Demo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08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6"/>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29014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34A86E1B-9149-48D9-8F2E-4A71FDB20E3E}"/>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pic>
        <p:nvPicPr>
          <p:cNvPr id="10" name="MS logo gray - EMF" descr="Microsoft logo, gray text version">
            <a:extLst>
              <a:ext uri="{FF2B5EF4-FFF2-40B4-BE49-F238E27FC236}">
                <a16:creationId xmlns:a16="http://schemas.microsoft.com/office/drawing/2014/main" id="{FDE8501E-F760-4730-9E25-B8E054AE26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837027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42761442"/>
      </p:ext>
    </p:extLst>
  </p:cSld>
  <p:clrMapOvr>
    <a:masterClrMapping/>
  </p:clrMapOvr>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98"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7"/>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91" y="589607"/>
            <a:ext cx="3200400" cy="307804"/>
          </a:xfrm>
        </p:spPr>
        <p:txBody>
          <a:bodyPr lIns="0" tIns="0" rIns="0" bIns="0"/>
          <a:lstStyle>
            <a:lvl1pPr marL="0" indent="0" algn="r">
              <a:buNone/>
              <a:defRPr sz="1999">
                <a:latin typeface="+mn-lt"/>
              </a:defRPr>
            </a:lvl1pPr>
            <a:lvl2pPr marL="342564" indent="0">
              <a:buNone/>
              <a:defRPr sz="1999"/>
            </a:lvl2pPr>
            <a:lvl3pPr marL="570940" indent="0">
              <a:buNone/>
              <a:defRPr sz="1999"/>
            </a:lvl3pPr>
            <a:lvl4pPr marL="799315" indent="0">
              <a:buNone/>
              <a:defRPr sz="1999"/>
            </a:lvl4pPr>
            <a:lvl5pPr marL="1027691" indent="0">
              <a:buNone/>
              <a:defRPr sz="1999"/>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91"/>
            <a:ext cx="1366245" cy="292608"/>
          </a:xfrm>
          <a:prstGeom prst="rect">
            <a:avLst/>
          </a:prstGeom>
        </p:spPr>
      </p:pic>
    </p:spTree>
    <p:extLst>
      <p:ext uri="{BB962C8B-B14F-4D97-AF65-F5344CB8AC3E}">
        <p14:creationId xmlns:p14="http://schemas.microsoft.com/office/powerpoint/2010/main" val="3488302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8176">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435823"/>
            <a:ext cx="11306469" cy="666336"/>
          </a:xfrm>
        </p:spPr>
        <p:txBody>
          <a:bodyPr vert="horz" wrap="square" lIns="0" tIns="164592" rIns="0" bIns="0" rtlCol="0" anchor="t">
            <a:noAutofit/>
          </a:bodyPr>
          <a:lstStyle>
            <a:lvl1pPr>
              <a:defRPr lang="en-US" sz="323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5" y="1161160"/>
            <a:ext cx="7278947" cy="5696841"/>
          </a:xfrm>
          <a:prstGeom prst="rect">
            <a:avLst/>
          </a:prstGeom>
        </p:spPr>
      </p:pic>
    </p:spTree>
    <p:extLst>
      <p:ext uri="{BB962C8B-B14F-4D97-AF65-F5344CB8AC3E}">
        <p14:creationId xmlns:p14="http://schemas.microsoft.com/office/powerpoint/2010/main" val="167708320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403137"/>
          </a:xfrm>
        </p:spPr>
        <p:txBody>
          <a:bodyPr wrap="square" lIns="0" tIns="0" rIns="0" bIns="0">
            <a:spAutoFit/>
          </a:bodyPr>
          <a:lstStyle>
            <a:lvl1pPr>
              <a:lnSpc>
                <a:spcPts val="3135"/>
              </a:lnSpc>
              <a:defRPr sz="2743">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2"/>
            <a:ext cx="7454644" cy="923330"/>
          </a:xfrm>
        </p:spPr>
        <p:txBody>
          <a:bodyPr wrap="square" lIns="0" tIns="0" rIns="0" bIns="0">
            <a:spAutoFit/>
          </a:bodyPr>
          <a:lstStyle>
            <a:lvl1pPr marL="0" indent="0">
              <a:lnSpc>
                <a:spcPts val="2352"/>
              </a:lnSpc>
              <a:buNone/>
              <a:defRPr sz="1960" b="0" i="0">
                <a:solidFill>
                  <a:schemeClr val="tx1"/>
                </a:solidFill>
                <a:latin typeface="+mn-lt"/>
              </a:defRPr>
            </a:lvl1pPr>
            <a:lvl2pPr marL="223963" indent="0">
              <a:buNone/>
              <a:defRPr/>
            </a:lvl2pPr>
            <a:lvl3pPr marL="447926" indent="0">
              <a:buNone/>
              <a:defRPr/>
            </a:lvl3pPr>
            <a:lvl4pPr marL="671889" indent="0">
              <a:buNone/>
              <a:defRPr/>
            </a:lvl4pPr>
            <a:lvl5pPr marL="89585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3"/>
            <a:ext cx="3618381" cy="2714461"/>
          </a:xfrm>
        </p:spPr>
        <p:txBody>
          <a:bodyPr lIns="0" tIns="0" rIns="0" bIns="0"/>
          <a:lstStyle>
            <a:lvl1pPr marL="0" indent="0">
              <a:lnSpc>
                <a:spcPts val="1764"/>
              </a:lnSpc>
              <a:spcBef>
                <a:spcPts val="881"/>
              </a:spcBef>
              <a:buNone/>
              <a:defRPr sz="1371" b="1">
                <a:solidFill>
                  <a:schemeClr val="accent1"/>
                </a:solidFill>
                <a:latin typeface="+mn-lt"/>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2" y="3160787"/>
            <a:ext cx="3597528" cy="2714461"/>
          </a:xfrm>
        </p:spPr>
        <p:txBody>
          <a:bodyPr lIns="0" tIns="0" rIns="0" bIns="0"/>
          <a:lstStyle>
            <a:lvl1pPr marL="0" marR="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1" kern="1200" spc="0" baseline="0" dirty="0">
                <a:solidFill>
                  <a:schemeClr val="accent1"/>
                </a:solidFill>
                <a:latin typeface="+mn-lt"/>
                <a:ea typeface="+mn-ea"/>
                <a:cs typeface="+mn-cs"/>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marL="0" marR="0" lvl="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9" y="3151393"/>
            <a:ext cx="3622117" cy="2714461"/>
          </a:xfrm>
        </p:spPr>
        <p:txBody>
          <a:bodyPr lIns="0" tIns="0" rIns="0" bIns="0"/>
          <a:lstStyle>
            <a:lvl1pPr marL="0" indent="0">
              <a:lnSpc>
                <a:spcPts val="1764"/>
              </a:lnSpc>
              <a:spcBef>
                <a:spcPts val="881"/>
              </a:spcBef>
              <a:buNone/>
              <a:defRPr lang="en-US" sz="1371" b="1" kern="1200" spc="0" baseline="0" dirty="0">
                <a:solidFill>
                  <a:schemeClr val="accent1"/>
                </a:solidFill>
                <a:latin typeface="+mn-lt"/>
                <a:ea typeface="+mn-ea"/>
                <a:cs typeface="+mn-cs"/>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marL="0" marR="0" lvl="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06671516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478136EF-F22C-4473-AAB0-51C4E426931F}"/>
              </a:ext>
            </a:extLst>
          </p:cNvPr>
          <p:cNvSpPr>
            <a:spLocks noGrp="1"/>
          </p:cNvSpPr>
          <p:nvPr>
            <p:ph sz="quarter" idx="10"/>
          </p:nvPr>
        </p:nvSpPr>
        <p:spPr>
          <a:xfrm>
            <a:off x="588963" y="1371601"/>
            <a:ext cx="11017250" cy="430887"/>
          </a:xfrm>
        </p:spPr>
        <p:txBody>
          <a:bodyPr/>
          <a:lstStyle/>
          <a:p>
            <a:pPr lvl="0"/>
            <a:endParaRPr lang="en-US"/>
          </a:p>
        </p:txBody>
      </p:sp>
    </p:spTree>
    <p:extLst>
      <p:ext uri="{BB962C8B-B14F-4D97-AF65-F5344CB8AC3E}">
        <p14:creationId xmlns:p14="http://schemas.microsoft.com/office/powerpoint/2010/main" val="3142458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3"/>
            <a:ext cx="11404600" cy="5013068"/>
          </a:xfrm>
        </p:spPr>
        <p:txBody>
          <a:bodyPr>
            <a:normAutofit/>
          </a:bodyPr>
          <a:lstStyle>
            <a:lvl1pPr marL="0" indent="0">
              <a:buNone/>
              <a:defRPr sz="2399"/>
            </a:lvl1pPr>
            <a:lvl2pPr marL="515433" indent="-228376">
              <a:defRPr sz="1999"/>
            </a:lvl2pPr>
            <a:lvl3pPr marL="972185" indent="-228376">
              <a:defRPr sz="1799"/>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pPr/>
              <a:t>‹#›</a:t>
            </a:fld>
            <a:endParaRPr lang="en-US"/>
          </a:p>
        </p:txBody>
      </p:sp>
    </p:spTree>
    <p:extLst>
      <p:ext uri="{BB962C8B-B14F-4D97-AF65-F5344CB8AC3E}">
        <p14:creationId xmlns:p14="http://schemas.microsoft.com/office/powerpoint/2010/main" val="297595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3"/>
            <a:ext cx="11018519" cy="430887"/>
          </a:xfrm>
        </p:spPr>
        <p:txBody>
          <a:bodyPr/>
          <a:lstStyle>
            <a:lvl1pPr>
              <a:defRPr sz="2799">
                <a:solidFill>
                  <a:srgbClr val="000000"/>
                </a:solidFill>
              </a:defRPr>
            </a:lvl1pPr>
          </a:lstStyle>
          <a:p>
            <a:r>
              <a:rPr lang="en-US"/>
              <a:t>Click to edit Master title style</a:t>
            </a:r>
          </a:p>
        </p:txBody>
      </p:sp>
    </p:spTree>
    <p:extLst>
      <p:ext uri="{BB962C8B-B14F-4D97-AF65-F5344CB8AC3E}">
        <p14:creationId xmlns:p14="http://schemas.microsoft.com/office/powerpoint/2010/main" val="412086663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994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75651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2"/>
                </a:solidFill>
              </a:defRPr>
            </a:lvl1pPr>
          </a:lstStyle>
          <a:p>
            <a:r>
              <a:rPr lang="en-US"/>
              <a:t>Subheading Segoe UI </a:t>
            </a:r>
            <a:r>
              <a:rPr lang="en-US" err="1"/>
              <a:t>Semibold</a:t>
            </a:r>
            <a:r>
              <a:rPr lang="en-US"/>
              <a:t> 20 </a:t>
            </a:r>
            <a:r>
              <a:rPr lang="en-US" err="1"/>
              <a:t>pt</a:t>
            </a:r>
            <a:endParaRPr lang="en-US"/>
          </a:p>
        </p:txBody>
      </p:sp>
    </p:spTree>
    <p:extLst>
      <p:ext uri="{BB962C8B-B14F-4D97-AF65-F5344CB8AC3E}">
        <p14:creationId xmlns:p14="http://schemas.microsoft.com/office/powerpoint/2010/main" val="173949541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3"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9"/>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5"/>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07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7107650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image" Target="../media/image1.emf"/><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theme" Target="../theme/theme2.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8" Type="http://schemas.openxmlformats.org/officeDocument/2006/relationships/slideLayout" Target="../slideLayouts/slideLayout136.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image" Target="../media/image1.emf"/><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theme" Target="../theme/theme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8" Type="http://schemas.openxmlformats.org/officeDocument/2006/relationships/slideLayout" Target="../slideLayouts/slideLayout179.xml"/><Relationship Id="rId3" Type="http://schemas.openxmlformats.org/officeDocument/2006/relationships/slideLayout" Target="../slideLayouts/slideLayout1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theme" Target="../theme/theme4.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image" Target="../media/image47.emf"/><Relationship Id="rId8" Type="http://schemas.openxmlformats.org/officeDocument/2006/relationships/slideLayout" Target="../slideLayouts/slideLayout2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theme" Target="../theme/theme5.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theme" Target="../theme/theme6.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image" Target="../media/image1.emf"/><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theme" Target="../theme/theme8.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34" Type="http://schemas.openxmlformats.org/officeDocument/2006/relationships/slideLayout" Target="../slideLayouts/slideLayout352.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29" Type="http://schemas.openxmlformats.org/officeDocument/2006/relationships/slideLayout" Target="../slideLayouts/slideLayout347.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theme" Target="../theme/theme9.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31" Type="http://schemas.openxmlformats.org/officeDocument/2006/relationships/slideLayout" Target="../slideLayouts/slideLayout349.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8" Type="http://schemas.openxmlformats.org/officeDocument/2006/relationships/slideLayout" Target="../slideLayouts/slideLayout326.xml"/><Relationship Id="rId3" Type="http://schemas.openxmlformats.org/officeDocument/2006/relationships/slideLayout" Target="../slideLayouts/slideLayout3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600" r:id="rId114"/>
    <p:sldLayoutId id="2147485602" r:id="rId115"/>
    <p:sldLayoutId id="2147485605" r:id="rId116"/>
    <p:sldLayoutId id="2147485606" r:id="rId117"/>
    <p:sldLayoutId id="2147485607" r:id="rId118"/>
    <p:sldLayoutId id="2147485608" r:id="rId119"/>
    <p:sldLayoutId id="2147485612" r:id="rId120"/>
    <p:sldLayoutId id="2147485613" r:id="rId121"/>
    <p:sldLayoutId id="2147485614" r:id="rId122"/>
    <p:sldLayoutId id="2147485615" r:id="rId123"/>
    <p:sldLayoutId id="2147485616" r:id="rId124"/>
    <p:sldLayoutId id="2147485617" r:id="rId125"/>
    <p:sldLayoutId id="2147485618" r:id="rId126"/>
    <p:sldLayoutId id="2147485619" r:id="rId127"/>
    <p:sldLayoutId id="2147485620" r:id="rId1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80893" tIns="152357" rIns="53325" bIns="53325" rtlCol="0" anchor="ctr">
            <a:normAutofit/>
          </a:bodyPr>
          <a:lstStyle/>
          <a:p>
            <a:endParaRPr lang="en-US"/>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a:solidFill>
                <a:srgbClr val="505050"/>
              </a:solidFill>
            </a:endParaRPr>
          </a:p>
        </p:txBody>
      </p:sp>
      <p:sp>
        <p:nvSpPr>
          <p:cNvPr id="15" name="Text Placeholder 14"/>
          <p:cNvSpPr>
            <a:spLocks noGrp="1"/>
          </p:cNvSpPr>
          <p:nvPr>
            <p:ph type="body" idx="1"/>
          </p:nvPr>
        </p:nvSpPr>
        <p:spPr>
          <a:xfrm>
            <a:off x="762002" y="1524001"/>
            <a:ext cx="10668000" cy="4571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a:solidFill>
                <a:srgbClr val="505050"/>
              </a:solidFill>
            </a:endParaRPr>
          </a:p>
        </p:txBody>
      </p:sp>
    </p:spTree>
    <p:extLst>
      <p:ext uri="{BB962C8B-B14F-4D97-AF65-F5344CB8AC3E}">
        <p14:creationId xmlns:p14="http://schemas.microsoft.com/office/powerpoint/2010/main" val="1248464298"/>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 id="2147485417" r:id="rId19"/>
    <p:sldLayoutId id="2147485418" r:id="rId20"/>
    <p:sldLayoutId id="2147485419" r:id="rId21"/>
    <p:sldLayoutId id="2147485420" r:id="rId22"/>
    <p:sldLayoutId id="2147485422" r:id="rId23"/>
    <p:sldLayoutId id="2147485423" r:id="rId24"/>
    <p:sldLayoutId id="2147485425" r:id="rId25"/>
    <p:sldLayoutId id="2147485426" r:id="rId26"/>
    <p:sldLayoutId id="2147485427" r:id="rId27"/>
    <p:sldLayoutId id="2147485428" r:id="rId28"/>
    <p:sldLayoutId id="2147485429" r:id="rId29"/>
    <p:sldLayoutId id="2147485430" r:id="rId30"/>
    <p:sldLayoutId id="2147485431" r:id="rId31"/>
    <p:sldLayoutId id="2147485432" r:id="rId32"/>
    <p:sldLayoutId id="2147485433" r:id="rId33"/>
    <p:sldLayoutId id="2147485434" r:id="rId34"/>
    <p:sldLayoutId id="2147485436" r:id="rId35"/>
    <p:sldLayoutId id="2147485437" r:id="rId36"/>
    <p:sldLayoutId id="2147485438" r:id="rId37"/>
    <p:sldLayoutId id="2147485439" r:id="rId38"/>
    <p:sldLayoutId id="2147485440" r:id="rId39"/>
    <p:sldLayoutId id="2147485441" r:id="rId40"/>
    <p:sldLayoutId id="2147485442" r:id="rId41"/>
    <p:sldLayoutId id="2147485443" r:id="rId42"/>
    <p:sldLayoutId id="2147485444" r:id="rId43"/>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chemeClr val="tx1"/>
        </a:buClr>
        <a:buSzPct val="100000"/>
        <a:buFont typeface="Wingdings" pitchFamily="2" charset="2"/>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37911824"/>
      </p:ext>
    </p:extLst>
  </p:cSld>
  <p:clrMap bg1="dk1" tx1="lt1" bg2="dk2" tx2="lt2" accent1="accent1" accent2="accent2" accent3="accent3" accent4="accent4" accent5="accent5" accent6="accent6" hlink="hlink" folHlink="folHlink"/>
  <p:sldLayoutIdLst>
    <p:sldLayoutId id="2147485446" r:id="rId1"/>
    <p:sldLayoutId id="2147485447" r:id="rId2"/>
    <p:sldLayoutId id="2147485448" r:id="rId3"/>
    <p:sldLayoutId id="2147485449" r:id="rId4"/>
    <p:sldLayoutId id="2147485450" r:id="rId5"/>
    <p:sldLayoutId id="2147485451" r:id="rId6"/>
    <p:sldLayoutId id="2147485452" r:id="rId7"/>
    <p:sldLayoutId id="2147485453" r:id="rId8"/>
    <p:sldLayoutId id="2147485454" r:id="rId9"/>
    <p:sldLayoutId id="2147485455" r:id="rId10"/>
    <p:sldLayoutId id="2147485456" r:id="rId11"/>
    <p:sldLayoutId id="2147485457" r:id="rId12"/>
    <p:sldLayoutId id="2147485458" r:id="rId13"/>
    <p:sldLayoutId id="2147485459" r:id="rId14"/>
    <p:sldLayoutId id="2147485460" r:id="rId15"/>
    <p:sldLayoutId id="2147485461" r:id="rId16"/>
    <p:sldLayoutId id="2147485462" r:id="rId17"/>
    <p:sldLayoutId id="2147485463" r:id="rId18"/>
    <p:sldLayoutId id="2147485464" r:id="rId19"/>
    <p:sldLayoutId id="2147485465" r:id="rId20"/>
    <p:sldLayoutId id="2147485466" r:id="rId21"/>
    <p:sldLayoutId id="2147485467" r:id="rId22"/>
    <p:sldLayoutId id="2147485468" r:id="rId23"/>
    <p:sldLayoutId id="2147485469" r:id="rId24"/>
    <p:sldLayoutId id="2147485470" r:id="rId25"/>
    <p:sldLayoutId id="2147485471" r:id="rId26"/>
    <p:sldLayoutId id="2147485472" r:id="rId27"/>
    <p:sldLayoutId id="2147485473" r:id="rId28"/>
    <p:sldLayoutId id="2147485474" r:id="rId29"/>
    <p:sldLayoutId id="2147485475" r:id="rId30"/>
    <p:sldLayoutId id="2147485476" r:id="rId31"/>
    <p:sldLayoutId id="2147485477" r:id="rId32"/>
    <p:sldLayoutId id="2147485478" r:id="rId33"/>
    <p:sldLayoutId id="2147485479" r:id="rId34"/>
    <p:sldLayoutId id="2147485480" r:id="rId35"/>
    <p:sldLayoutId id="2147485481"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1166429"/>
      </p:ext>
    </p:extLst>
  </p:cSld>
  <p:clrMap bg1="lt1" tx1="dk1" bg2="lt2" tx2="dk2" accent1="accent1" accent2="accent2" accent3="accent3" accent4="accent4" accent5="accent5" accent6="accent6" hlink="hlink" folHlink="folHlink"/>
  <p:sldLayoutIdLst>
    <p:sldLayoutId id="2147485483" r:id="rId1"/>
    <p:sldLayoutId id="2147485484" r:id="rId2"/>
    <p:sldLayoutId id="2147485485" r:id="rId3"/>
    <p:sldLayoutId id="2147485486" r:id="rId4"/>
    <p:sldLayoutId id="2147485487" r:id="rId5"/>
    <p:sldLayoutId id="2147485488" r:id="rId6"/>
    <p:sldLayoutId id="2147485489" r:id="rId7"/>
    <p:sldLayoutId id="2147485490" r:id="rId8"/>
    <p:sldLayoutId id="2147485491" r:id="rId9"/>
    <p:sldLayoutId id="2147485492" r:id="rId10"/>
    <p:sldLayoutId id="2147485493" r:id="rId11"/>
    <p:sldLayoutId id="2147485494" r:id="rId12"/>
    <p:sldLayoutId id="2147485495" r:id="rId13"/>
    <p:sldLayoutId id="2147485496" r:id="rId14"/>
    <p:sldLayoutId id="2147485497" r:id="rId15"/>
    <p:sldLayoutId id="2147485498" r:id="rId16"/>
    <p:sldLayoutId id="2147485499" r:id="rId17"/>
    <p:sldLayoutId id="2147485500" r:id="rId18"/>
    <p:sldLayoutId id="2147485501" r:id="rId19"/>
    <p:sldLayoutId id="2147485502" r:id="rId20"/>
    <p:sldLayoutId id="2147485503" r:id="rId21"/>
    <p:sldLayoutId id="2147485504" r:id="rId22"/>
    <p:sldLayoutId id="2147485505" r:id="rId23"/>
    <p:sldLayoutId id="2147485506" r:id="rId24"/>
    <p:sldLayoutId id="2147485507" r:id="rId25"/>
    <p:sldLayoutId id="2147485508" r:id="rId26"/>
    <p:sldLayoutId id="2147485509" r:id="rId27"/>
    <p:sldLayoutId id="2147485510" r:id="rId28"/>
    <p:sldLayoutId id="2147485511" r:id="rId29"/>
    <p:sldLayoutId id="2147485512" r:id="rId30"/>
    <p:sldLayoutId id="2147485513" r:id="rId31"/>
    <p:sldLayoutId id="2147485514" r:id="rId32"/>
    <p:sldLayoutId id="2147485515" r:id="rId33"/>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2406667"/>
      </p:ext>
    </p:extLst>
  </p:cSld>
  <p:clrMap bg1="dk1" tx1="lt1" bg2="dk2" tx2="lt2" accent1="accent1" accent2="accent2" accent3="accent3" accent4="accent4" accent5="accent5" accent6="accent6" hlink="hlink" folHlink="folHlink"/>
  <p:sldLayoutIdLst>
    <p:sldLayoutId id="2147485517" r:id="rId1"/>
    <p:sldLayoutId id="2147485518" r:id="rId2"/>
    <p:sldLayoutId id="2147485519" r:id="rId3"/>
    <p:sldLayoutId id="2147485520" r:id="rId4"/>
    <p:sldLayoutId id="2147485521" r:id="rId5"/>
    <p:sldLayoutId id="2147485522" r:id="rId6"/>
    <p:sldLayoutId id="2147485523" r:id="rId7"/>
    <p:sldLayoutId id="2147485524" r:id="rId8"/>
    <p:sldLayoutId id="2147485525" r:id="rId9"/>
    <p:sldLayoutId id="2147485526"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39" r:id="rId23"/>
    <p:sldLayoutId id="2147485540" r:id="rId24"/>
    <p:sldLayoutId id="214748554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9913862"/>
      </p:ext>
    </p:extLst>
  </p:cSld>
  <p:clrMap bg1="dk1" tx1="lt1" bg2="dk2" tx2="lt2" accent1="accent1" accent2="accent2" accent3="accent3" accent4="accent4" accent5="accent5" accent6="accent6" hlink="hlink" folHlink="folHlink"/>
  <p:sldLayoutIdLst>
    <p:sldLayoutId id="2147485543" r:id="rId1"/>
    <p:sldLayoutId id="2147485544" r:id="rId2"/>
    <p:sldLayoutId id="2147485545" r:id="rId3"/>
    <p:sldLayoutId id="2147485546" r:id="rId4"/>
    <p:sldLayoutId id="2147485547" r:id="rId5"/>
    <p:sldLayoutId id="2147485548" r:id="rId6"/>
    <p:sldLayoutId id="2147485549" r:id="rId7"/>
    <p:sldLayoutId id="2147485550" r:id="rId8"/>
    <p:sldLayoutId id="2147485551" r:id="rId9"/>
    <p:sldLayoutId id="2147485552" r:id="rId10"/>
    <p:sldLayoutId id="2147485553" r:id="rId11"/>
    <p:sldLayoutId id="2147485554" r:id="rId12"/>
    <p:sldLayoutId id="2147485555" r:id="rId13"/>
    <p:sldLayoutId id="2147485556" r:id="rId14"/>
    <p:sldLayoutId id="2147485557" r:id="rId15"/>
    <p:sldLayoutId id="2147485558" r:id="rId16"/>
    <p:sldLayoutId id="2147485559" r:id="rId17"/>
    <p:sldLayoutId id="2147485560" r:id="rId18"/>
    <p:sldLayoutId id="2147485561" r:id="rId19"/>
    <p:sldLayoutId id="2147485562" r:id="rId20"/>
    <p:sldLayoutId id="2147485563" r:id="rId21"/>
    <p:sldLayoutId id="2147485564" r:id="rId22"/>
    <p:sldLayoutId id="2147485565" r:id="rId23"/>
    <p:sldLayoutId id="2147485566" r:id="rId24"/>
    <p:sldLayoutId id="2147485567" r:id="rId25"/>
    <p:sldLayoutId id="2147485568" r:id="rId26"/>
    <p:sldLayoutId id="2147485569" r:id="rId27"/>
    <p:sldLayoutId id="214748557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196370274"/>
      </p:ext>
    </p:extLst>
  </p:cSld>
  <p:clrMap bg1="lt1" tx1="dk1" bg2="lt2" tx2="dk2" accent1="accent1" accent2="accent2" accent3="accent3" accent4="accent4" accent5="accent5" accent6="accent6" hlink="hlink" folHlink="folHlink"/>
  <p:sldLayoutIdLst>
    <p:sldLayoutId id="2147485574" r:id="rId1"/>
  </p:sldLayoutIdLst>
  <p:hf hd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666316489"/>
      </p:ext>
    </p:extLst>
  </p:cSld>
  <p:clrMap bg1="dk1" tx1="lt1" bg2="dk2" tx2="lt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 id="2147485587" r:id="rId12"/>
    <p:sldLayoutId id="2147485588" r:id="rId13"/>
    <p:sldLayoutId id="2147485589" r:id="rId14"/>
    <p:sldLayoutId id="2147485590" r:id="rId15"/>
    <p:sldLayoutId id="2147485591" r:id="rId16"/>
    <p:sldLayoutId id="2147485592" r:id="rId17"/>
    <p:sldLayoutId id="2147485593" r:id="rId18"/>
    <p:sldLayoutId id="2147485594" r:id="rId19"/>
    <p:sldLayoutId id="2147485595" r:id="rId20"/>
    <p:sldLayoutId id="2147485596" r:id="rId21"/>
    <p:sldLayoutId id="2147485597" r:id="rId22"/>
    <p:sldLayoutId id="2147485598" r:id="rId23"/>
    <p:sldLayoutId id="2147485599"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9848086"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1810538"/>
      </p:ext>
    </p:extLst>
  </p:cSld>
  <p:clrMap bg1="lt1" tx1="dk1" bg2="lt2" tx2="dk2" accent1="accent1" accent2="accent2" accent3="accent3" accent4="accent4" accent5="accent5" accent6="accent6" hlink="hlink" folHlink="folHlink"/>
  <p:sldLayoutIdLst>
    <p:sldLayoutId id="2147485622" r:id="rId1"/>
    <p:sldLayoutId id="2147485623" r:id="rId2"/>
    <p:sldLayoutId id="2147485624" r:id="rId3"/>
    <p:sldLayoutId id="2147485625" r:id="rId4"/>
    <p:sldLayoutId id="2147485626" r:id="rId5"/>
    <p:sldLayoutId id="2147485627" r:id="rId6"/>
    <p:sldLayoutId id="2147485628" r:id="rId7"/>
    <p:sldLayoutId id="2147485629" r:id="rId8"/>
    <p:sldLayoutId id="2147485630" r:id="rId9"/>
    <p:sldLayoutId id="2147485631" r:id="rId10"/>
    <p:sldLayoutId id="2147485632" r:id="rId11"/>
    <p:sldLayoutId id="2147485633" r:id="rId12"/>
    <p:sldLayoutId id="2147485634" r:id="rId13"/>
    <p:sldLayoutId id="2147485635" r:id="rId14"/>
    <p:sldLayoutId id="2147485636" r:id="rId15"/>
    <p:sldLayoutId id="2147485637" r:id="rId16"/>
    <p:sldLayoutId id="2147485638" r:id="rId17"/>
    <p:sldLayoutId id="2147485639" r:id="rId18"/>
    <p:sldLayoutId id="2147485640" r:id="rId19"/>
    <p:sldLayoutId id="2147485641" r:id="rId20"/>
    <p:sldLayoutId id="2147485642" r:id="rId21"/>
    <p:sldLayoutId id="2147485643" r:id="rId22"/>
    <p:sldLayoutId id="2147485644" r:id="rId23"/>
    <p:sldLayoutId id="2147485645" r:id="rId24"/>
    <p:sldLayoutId id="2147485646" r:id="rId25"/>
    <p:sldLayoutId id="2147485647" r:id="rId26"/>
    <p:sldLayoutId id="2147485648" r:id="rId27"/>
    <p:sldLayoutId id="2147485649" r:id="rId28"/>
    <p:sldLayoutId id="2147485650" r:id="rId29"/>
    <p:sldLayoutId id="2147485651" r:id="rId30"/>
    <p:sldLayoutId id="2147485652" r:id="rId31"/>
    <p:sldLayoutId id="2147485653" r:id="rId32"/>
    <p:sldLayoutId id="2147485654" r:id="rId33"/>
    <p:sldLayoutId id="2147485655" r:id="rId34"/>
    <p:sldLayoutId id="2147485656" r:id="rId35"/>
    <p:sldLayoutId id="2147485660" r:id="rId36"/>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23.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65.png"/><Relationship Id="rId5" Type="http://schemas.openxmlformats.org/officeDocument/2006/relationships/notesSlide" Target="../notesSlides/notesSlide13.xml"/><Relationship Id="rId4"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6.xml"/><Relationship Id="rId1" Type="http://schemas.openxmlformats.org/officeDocument/2006/relationships/slideLayout" Target="../slideLayouts/slideLayout25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7.xml"/><Relationship Id="rId1" Type="http://schemas.openxmlformats.org/officeDocument/2006/relationships/slideLayout" Target="../slideLayouts/slideLayout116.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20.xml"/><Relationship Id="rId5" Type="http://schemas.openxmlformats.org/officeDocument/2006/relationships/image" Target="../media/image80.sv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21.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16.xml"/><Relationship Id="rId4" Type="http://schemas.openxmlformats.org/officeDocument/2006/relationships/image" Target="../media/image85.emf"/></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16.xml"/><Relationship Id="rId5" Type="http://schemas.openxmlformats.org/officeDocument/2006/relationships/image" Target="../media/image88.emf"/><Relationship Id="rId4" Type="http://schemas.openxmlformats.org/officeDocument/2006/relationships/image" Target="../media/image87.sv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116.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16.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8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101.xml"/><Relationship Id="rId1" Type="http://schemas.openxmlformats.org/officeDocument/2006/relationships/video" Target="https://www.youtube.com/embed/txZrgdehLaw?feature=oembed"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9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9.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svg"/><Relationship Id="rId2" Type="http://schemas.openxmlformats.org/officeDocument/2006/relationships/notesSlide" Target="../notesSlides/notesSlide36.xml"/><Relationship Id="rId1" Type="http://schemas.openxmlformats.org/officeDocument/2006/relationships/slideLayout" Target="../slideLayouts/slideLayout114.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slides/_rels/slide4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tiff"/><Relationship Id="rId18" Type="http://schemas.openxmlformats.org/officeDocument/2006/relationships/image" Target="../media/image136.png"/><Relationship Id="rId26" Type="http://schemas.openxmlformats.org/officeDocument/2006/relationships/image" Target="../media/image111.png"/><Relationship Id="rId3" Type="http://schemas.openxmlformats.org/officeDocument/2006/relationships/image" Target="../media/image121.png"/><Relationship Id="rId21" Type="http://schemas.openxmlformats.org/officeDocument/2006/relationships/image" Target="../media/image120.svg"/><Relationship Id="rId7" Type="http://schemas.openxmlformats.org/officeDocument/2006/relationships/image" Target="../media/image125.tiff"/><Relationship Id="rId12" Type="http://schemas.openxmlformats.org/officeDocument/2006/relationships/image" Target="../media/image130.tiff"/><Relationship Id="rId17" Type="http://schemas.openxmlformats.org/officeDocument/2006/relationships/image" Target="../media/image135.png"/><Relationship Id="rId25" Type="http://schemas.openxmlformats.org/officeDocument/2006/relationships/image" Target="../media/image139.svg"/><Relationship Id="rId2" Type="http://schemas.openxmlformats.org/officeDocument/2006/relationships/notesSlide" Target="../notesSlides/notesSlide37.xml"/><Relationship Id="rId16" Type="http://schemas.openxmlformats.org/officeDocument/2006/relationships/image" Target="../media/image134.jpeg"/><Relationship Id="rId20" Type="http://schemas.openxmlformats.org/officeDocument/2006/relationships/image" Target="../media/image119.png"/><Relationship Id="rId29" Type="http://schemas.openxmlformats.org/officeDocument/2006/relationships/image" Target="../media/image141.svg"/><Relationship Id="rId1" Type="http://schemas.openxmlformats.org/officeDocument/2006/relationships/slideLayout" Target="../slideLayouts/slideLayout114.xml"/><Relationship Id="rId6" Type="http://schemas.openxmlformats.org/officeDocument/2006/relationships/image" Target="../media/image124.tiff"/><Relationship Id="rId11" Type="http://schemas.openxmlformats.org/officeDocument/2006/relationships/image" Target="../media/image129.png"/><Relationship Id="rId24" Type="http://schemas.openxmlformats.org/officeDocument/2006/relationships/image" Target="../media/image138.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14.svg"/><Relationship Id="rId28" Type="http://schemas.openxmlformats.org/officeDocument/2006/relationships/image" Target="../media/image140.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tiff"/><Relationship Id="rId22" Type="http://schemas.openxmlformats.org/officeDocument/2006/relationships/image" Target="../media/image113.png"/><Relationship Id="rId27" Type="http://schemas.openxmlformats.org/officeDocument/2006/relationships/image" Target="../media/image112.svg"/></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126.xml"/></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127.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1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8.xml"/></Relationships>
</file>

<file path=ppt/slides/_rels/slide4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2.xml"/><Relationship Id="rId1" Type="http://schemas.openxmlformats.org/officeDocument/2006/relationships/slideLayout" Target="../slideLayouts/slideLayout127.xml"/></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126.xml"/></Relationships>
</file>

<file path=ppt/slides/_rels/slide49.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4.png"/><Relationship Id="rId3" Type="http://schemas.openxmlformats.org/officeDocument/2006/relationships/image" Target="../media/image147.png"/><Relationship Id="rId7" Type="http://schemas.openxmlformats.org/officeDocument/2006/relationships/image" Target="../media/image115.png"/><Relationship Id="rId12" Type="http://schemas.openxmlformats.org/officeDocument/2006/relationships/image" Target="../media/image112.svg"/><Relationship Id="rId2" Type="http://schemas.openxmlformats.org/officeDocument/2006/relationships/notesSlide" Target="../notesSlides/notesSlide44.xml"/><Relationship Id="rId1" Type="http://schemas.openxmlformats.org/officeDocument/2006/relationships/slideLayout" Target="../slideLayouts/slideLayout126.xml"/><Relationship Id="rId6" Type="http://schemas.openxmlformats.org/officeDocument/2006/relationships/image" Target="../media/image150.svg"/><Relationship Id="rId11" Type="http://schemas.openxmlformats.org/officeDocument/2006/relationships/image" Target="../media/image111.png"/><Relationship Id="rId5" Type="http://schemas.openxmlformats.org/officeDocument/2006/relationships/image" Target="../media/image149.png"/><Relationship Id="rId10" Type="http://schemas.openxmlformats.org/officeDocument/2006/relationships/image" Target="../media/image153.svg"/><Relationship Id="rId4" Type="http://schemas.openxmlformats.org/officeDocument/2006/relationships/image" Target="../media/image148.svg"/><Relationship Id="rId9" Type="http://schemas.openxmlformats.org/officeDocument/2006/relationships/image" Target="../media/image1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6.xml"/><Relationship Id="rId1" Type="http://schemas.openxmlformats.org/officeDocument/2006/relationships/slideLayout" Target="../slideLayouts/slideLayout116.xml"/></Relationships>
</file>

<file path=ppt/slides/_rels/slide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7.xml"/><Relationship Id="rId1" Type="http://schemas.openxmlformats.org/officeDocument/2006/relationships/slideLayout" Target="../slideLayouts/slideLayout126.xml"/></Relationships>
</file>

<file path=ppt/slides/_rels/slide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hyperlink" Target="https://docs.microsoft.com/en-us/azure/security/fundamentals/network-overview#azure-front-doo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9.xml"/><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126.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1.xml"/><Relationship Id="rId1" Type="http://schemas.openxmlformats.org/officeDocument/2006/relationships/slideLayout" Target="../slideLayouts/slideLayout116.xml"/></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2.xml"/><Relationship Id="rId1" Type="http://schemas.openxmlformats.org/officeDocument/2006/relationships/slideLayout" Target="../slideLayouts/slideLayout120.xml"/><Relationship Id="rId5" Type="http://schemas.openxmlformats.org/officeDocument/2006/relationships/hyperlink" Target="https://docs.microsoft.com/en-us/azure/ddos-protection/ddos-protection-overview" TargetMode="External"/><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352.xml"/></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5.xml"/><Relationship Id="rId1" Type="http://schemas.openxmlformats.org/officeDocument/2006/relationships/slideLayout" Target="../slideLayouts/slideLayout349.xml"/></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352.xml"/></Relationships>
</file>

<file path=ppt/slides/_rels/slide6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jpe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9.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7.xml"/><Relationship Id="rId1" Type="http://schemas.openxmlformats.org/officeDocument/2006/relationships/slideLayout" Target="../slideLayouts/slideLayout349.xml"/></Relationships>
</file>

<file path=ppt/slides/_rels/slide65.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49.png"/><Relationship Id="rId7" Type="http://schemas.openxmlformats.org/officeDocument/2006/relationships/image" Target="../media/image175.png"/><Relationship Id="rId12" Type="http://schemas.openxmlformats.org/officeDocument/2006/relationships/image" Target="../media/image180.svg"/><Relationship Id="rId2" Type="http://schemas.openxmlformats.org/officeDocument/2006/relationships/notesSlide" Target="../notesSlides/notesSlide58.xml"/><Relationship Id="rId1" Type="http://schemas.openxmlformats.org/officeDocument/2006/relationships/slideLayout" Target="../slideLayouts/slideLayout116.xml"/><Relationship Id="rId6" Type="http://schemas.openxmlformats.org/officeDocument/2006/relationships/image" Target="../media/image114.svg"/><Relationship Id="rId11" Type="http://schemas.openxmlformats.org/officeDocument/2006/relationships/image" Target="../media/image179.png"/><Relationship Id="rId5" Type="http://schemas.openxmlformats.org/officeDocument/2006/relationships/image" Target="../media/image113.png"/><Relationship Id="rId10" Type="http://schemas.openxmlformats.org/officeDocument/2006/relationships/image" Target="../media/image178.svg"/><Relationship Id="rId4" Type="http://schemas.openxmlformats.org/officeDocument/2006/relationships/image" Target="../media/image150.svg"/><Relationship Id="rId9" Type="http://schemas.openxmlformats.org/officeDocument/2006/relationships/image" Target="../media/image177.png"/></Relationships>
</file>

<file path=ppt/slides/_rels/slide6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59.xml"/><Relationship Id="rId1" Type="http://schemas.openxmlformats.org/officeDocument/2006/relationships/slideLayout" Target="../slideLayouts/slideLayout116.xml"/><Relationship Id="rId5" Type="http://schemas.openxmlformats.org/officeDocument/2006/relationships/image" Target="../media/image114.svg"/><Relationship Id="rId4" Type="http://schemas.openxmlformats.org/officeDocument/2006/relationships/image" Target="../media/image113.png"/></Relationships>
</file>

<file path=ppt/slides/_rels/slide6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87.svg"/><Relationship Id="rId3" Type="http://schemas.openxmlformats.org/officeDocument/2006/relationships/image" Target="../media/image149.png"/><Relationship Id="rId21" Type="http://schemas.openxmlformats.org/officeDocument/2006/relationships/image" Target="../media/image190.jpeg"/><Relationship Id="rId7" Type="http://schemas.openxmlformats.org/officeDocument/2006/relationships/image" Target="../media/image175.png"/><Relationship Id="rId12" Type="http://schemas.openxmlformats.org/officeDocument/2006/relationships/image" Target="../media/image180.svg"/><Relationship Id="rId17" Type="http://schemas.openxmlformats.org/officeDocument/2006/relationships/image" Target="../media/image186.png"/><Relationship Id="rId2" Type="http://schemas.openxmlformats.org/officeDocument/2006/relationships/notesSlide" Target="../notesSlides/notesSlide60.xml"/><Relationship Id="rId16" Type="http://schemas.openxmlformats.org/officeDocument/2006/relationships/image" Target="../media/image185.svg"/><Relationship Id="rId20" Type="http://schemas.openxmlformats.org/officeDocument/2006/relationships/image" Target="../media/image189.svg"/><Relationship Id="rId1" Type="http://schemas.openxmlformats.org/officeDocument/2006/relationships/slideLayout" Target="../slideLayouts/slideLayout116.xml"/><Relationship Id="rId6" Type="http://schemas.openxmlformats.org/officeDocument/2006/relationships/image" Target="../media/image114.svg"/><Relationship Id="rId11" Type="http://schemas.openxmlformats.org/officeDocument/2006/relationships/image" Target="../media/image179.png"/><Relationship Id="rId5" Type="http://schemas.openxmlformats.org/officeDocument/2006/relationships/image" Target="../media/image113.png"/><Relationship Id="rId15" Type="http://schemas.openxmlformats.org/officeDocument/2006/relationships/image" Target="../media/image184.png"/><Relationship Id="rId10" Type="http://schemas.openxmlformats.org/officeDocument/2006/relationships/image" Target="../media/image178.svg"/><Relationship Id="rId19" Type="http://schemas.openxmlformats.org/officeDocument/2006/relationships/image" Target="../media/image188.png"/><Relationship Id="rId4" Type="http://schemas.openxmlformats.org/officeDocument/2006/relationships/image" Target="../media/image150.svg"/><Relationship Id="rId9" Type="http://schemas.openxmlformats.org/officeDocument/2006/relationships/image" Target="../media/image177.png"/><Relationship Id="rId14" Type="http://schemas.openxmlformats.org/officeDocument/2006/relationships/image" Target="../media/image183.svg"/><Relationship Id="rId22" Type="http://schemas.openxmlformats.org/officeDocument/2006/relationships/image" Target="../media/image191.png"/></Relationships>
</file>

<file path=ppt/slides/_rels/slide68.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notesSlide" Target="../notesSlides/notesSlide61.xml"/><Relationship Id="rId16" Type="http://schemas.openxmlformats.org/officeDocument/2006/relationships/image" Target="../media/image205.svg"/><Relationship Id="rId1" Type="http://schemas.openxmlformats.org/officeDocument/2006/relationships/slideLayout" Target="../slideLayouts/slideLayout115.xml"/><Relationship Id="rId6" Type="http://schemas.openxmlformats.org/officeDocument/2006/relationships/image" Target="../media/image195.svg"/><Relationship Id="rId11" Type="http://schemas.openxmlformats.org/officeDocument/2006/relationships/image" Target="../media/image200.sv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19" Type="http://schemas.openxmlformats.org/officeDocument/2006/relationships/image" Target="../media/image208.pn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69.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62.xml"/><Relationship Id="rId1" Type="http://schemas.openxmlformats.org/officeDocument/2006/relationships/slideLayout" Target="../slideLayouts/slideLayout19.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3.xml"/><Relationship Id="rId1" Type="http://schemas.openxmlformats.org/officeDocument/2006/relationships/slideLayout" Target="../slideLayouts/slideLayout294.xml"/><Relationship Id="rId5" Type="http://schemas.openxmlformats.org/officeDocument/2006/relationships/hyperlink" Target="https://azure.microsoft.com/en-us/resources/azure-site-recovery-and-azure-backup-are-helping-improve-business-operations/" TargetMode="External"/><Relationship Id="rId4" Type="http://schemas.openxmlformats.org/officeDocument/2006/relationships/image" Target="../media/image215.svg"/></Relationships>
</file>

<file path=ppt/slides/_rels/slide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4.xml"/><Relationship Id="rId1" Type="http://schemas.openxmlformats.org/officeDocument/2006/relationships/slideLayout" Target="../slideLayouts/slideLayout122.xml"/></Relationships>
</file>

<file path=ppt/slides/_rels/slide7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18.xml"/><Relationship Id="rId4" Type="http://schemas.openxmlformats.org/officeDocument/2006/relationships/image" Target="../media/image217.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Welcome FY24 EiC Cohort!</a:t>
            </a:r>
          </a:p>
        </p:txBody>
      </p:sp>
      <p:sp>
        <p:nvSpPr>
          <p:cNvPr id="3" name="Text Placeholder 2">
            <a:extLst>
              <a:ext uri="{FF2B5EF4-FFF2-40B4-BE49-F238E27FC236}">
                <a16:creationId xmlns:a16="http://schemas.microsoft.com/office/drawing/2014/main" id="{5F4882E8-132B-C18B-B63F-48AA505D4787}"/>
              </a:ext>
            </a:extLst>
          </p:cNvPr>
          <p:cNvSpPr>
            <a:spLocks noGrp="1"/>
          </p:cNvSpPr>
          <p:nvPr>
            <p:ph type="body" sz="quarter" idx="12"/>
          </p:nvPr>
        </p:nvSpPr>
        <p:spPr>
          <a:xfrm>
            <a:off x="584200" y="3962400"/>
            <a:ext cx="9144000" cy="677108"/>
          </a:xfrm>
        </p:spPr>
        <p:txBody>
          <a:bodyPr/>
          <a:lstStyle/>
          <a:p>
            <a:r>
              <a:rPr lang="en-GB" dirty="0"/>
              <a:t>Early In Career Learning Curriculum</a:t>
            </a:r>
          </a:p>
          <a:p>
            <a:r>
              <a:rPr lang="en-GB" dirty="0"/>
              <a:t>Vanessa Anderson, Senior Cloud Solution Architect</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Shared Responsibility in the Cloud</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257577" y="1396463"/>
            <a:ext cx="11855003" cy="3564053"/>
          </a:xfrm>
        </p:spPr>
        <p:txBody>
          <a:bodyPr/>
          <a:lstStyle/>
          <a:p>
            <a:r>
              <a:rPr lang="en-US" sz="1800"/>
              <a:t>In a traditional datacenter the</a:t>
            </a:r>
            <a:r>
              <a:rPr lang="en-GB" sz="1800" b="0" i="0">
                <a:solidFill>
                  <a:srgbClr val="171717"/>
                </a:solidFill>
                <a:effectLst/>
                <a:latin typeface="Segoe UI" panose="020B0502040204020203" pitchFamily="34" charset="0"/>
              </a:rPr>
              <a:t> IT department is responsible for maintaining all the infrastructure and software needed to keep the datacenter up and running</a:t>
            </a:r>
            <a:r>
              <a:rPr lang="en-US" sz="1800"/>
              <a:t>.</a:t>
            </a:r>
          </a:p>
          <a:p>
            <a:r>
              <a:rPr lang="en-GB" sz="1800" b="0" i="0">
                <a:solidFill>
                  <a:srgbClr val="171717"/>
                </a:solidFill>
                <a:effectLst/>
                <a:latin typeface="Segoe UI" panose="020B0502040204020203" pitchFamily="34" charset="0"/>
              </a:rPr>
              <a:t>In cloud computing, those responsibilities shift to the shared responsibility model. </a:t>
            </a:r>
          </a:p>
          <a:p>
            <a:r>
              <a:rPr lang="en-GB" sz="1800">
                <a:solidFill>
                  <a:srgbClr val="171717"/>
                </a:solidFill>
                <a:latin typeface="Segoe UI" panose="020B0502040204020203" pitchFamily="34" charset="0"/>
              </a:rPr>
              <a:t>The shared responsibility model spans across the </a:t>
            </a:r>
            <a:r>
              <a:rPr lang="en-GB" sz="1800" b="1">
                <a:solidFill>
                  <a:srgbClr val="171717"/>
                </a:solidFill>
                <a:latin typeface="Segoe UI" panose="020B0502040204020203" pitchFamily="34" charset="0"/>
              </a:rPr>
              <a:t>three </a:t>
            </a:r>
            <a:r>
              <a:rPr lang="en-GB" sz="1800" b="1" i="0">
                <a:solidFill>
                  <a:srgbClr val="171717"/>
                </a:solidFill>
                <a:effectLst/>
                <a:latin typeface="Segoe UI" panose="020B0502040204020203" pitchFamily="34" charset="0"/>
              </a:rPr>
              <a:t>cloud service types: Infrastructure as a service (IaaS), Platform as a service (PaaS), </a:t>
            </a:r>
            <a:r>
              <a:rPr lang="en-GB" sz="1800" b="0" i="0">
                <a:solidFill>
                  <a:srgbClr val="171717"/>
                </a:solidFill>
                <a:effectLst/>
                <a:latin typeface="Segoe UI" panose="020B0502040204020203" pitchFamily="34" charset="0"/>
              </a:rPr>
              <a:t>and </a:t>
            </a:r>
            <a:r>
              <a:rPr lang="en-GB" sz="1800" b="1">
                <a:solidFill>
                  <a:srgbClr val="171717"/>
                </a:solidFill>
                <a:latin typeface="Segoe UI" panose="020B0502040204020203" pitchFamily="34" charset="0"/>
              </a:rPr>
              <a:t>S</a:t>
            </a:r>
            <a:r>
              <a:rPr lang="en-GB" sz="1800" b="1" i="0">
                <a:solidFill>
                  <a:srgbClr val="171717"/>
                </a:solidFill>
                <a:effectLst/>
                <a:latin typeface="Segoe UI" panose="020B0502040204020203" pitchFamily="34" charset="0"/>
              </a:rPr>
              <a:t>oftware as a service (SaaS). </a:t>
            </a:r>
          </a:p>
          <a:p>
            <a:pPr marL="0" indent="0">
              <a:buNone/>
            </a:pPr>
            <a:endParaRPr lang="en-US"/>
          </a:p>
          <a:p>
            <a:endParaRPr lang="en-US"/>
          </a:p>
          <a:p>
            <a:endParaRPr lang="en-US"/>
          </a:p>
          <a:p>
            <a:endParaRPr lang="en-US"/>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a:p>
        </p:txBody>
      </p:sp>
      <p:sp>
        <p:nvSpPr>
          <p:cNvPr id="5" name="TextBox 4">
            <a:extLst>
              <a:ext uri="{FF2B5EF4-FFF2-40B4-BE49-F238E27FC236}">
                <a16:creationId xmlns:a16="http://schemas.microsoft.com/office/drawing/2014/main" id="{E3771D00-106F-0712-108A-3E4DD60D438D}"/>
              </a:ext>
            </a:extLst>
          </p:cNvPr>
          <p:cNvSpPr txBox="1"/>
          <p:nvPr/>
        </p:nvSpPr>
        <p:spPr>
          <a:xfrm>
            <a:off x="3515093" y="758873"/>
            <a:ext cx="65" cy="307777"/>
          </a:xfrm>
          <a:prstGeom prst="rect">
            <a:avLst/>
          </a:prstGeom>
          <a:noFill/>
        </p:spPr>
        <p:txBody>
          <a:bodyPr wrap="none" lIns="0" tIns="0" rIns="0" bIns="0" rtlCol="0">
            <a:spAutoFit/>
          </a:bodyPr>
          <a:lstStyle/>
          <a:p>
            <a:pPr algn="l"/>
            <a:endParaRPr lang="en-US" sz="2000"/>
          </a:p>
        </p:txBody>
      </p:sp>
      <p:pic>
        <p:nvPicPr>
          <p:cNvPr id="9" name="Picture 8">
            <a:extLst>
              <a:ext uri="{FF2B5EF4-FFF2-40B4-BE49-F238E27FC236}">
                <a16:creationId xmlns:a16="http://schemas.microsoft.com/office/drawing/2014/main" id="{2820308D-7D37-BFD0-8146-D45D09775CA3}"/>
              </a:ext>
            </a:extLst>
          </p:cNvPr>
          <p:cNvPicPr>
            <a:picLocks noChangeAspect="1"/>
          </p:cNvPicPr>
          <p:nvPr/>
        </p:nvPicPr>
        <p:blipFill>
          <a:blip r:embed="rId3"/>
          <a:stretch>
            <a:fillRect/>
          </a:stretch>
        </p:blipFill>
        <p:spPr>
          <a:xfrm>
            <a:off x="1507047" y="3090930"/>
            <a:ext cx="5873343" cy="3457977"/>
          </a:xfrm>
          <a:prstGeom prst="rect">
            <a:avLst/>
          </a:prstGeom>
        </p:spPr>
      </p:pic>
    </p:spTree>
    <p:extLst>
      <p:ext uri="{BB962C8B-B14F-4D97-AF65-F5344CB8AC3E}">
        <p14:creationId xmlns:p14="http://schemas.microsoft.com/office/powerpoint/2010/main" val="38287184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10"/>
          </p:nvPr>
        </p:nvSpPr>
        <p:spPr>
          <a:xfrm>
            <a:off x="588263" y="2002155"/>
            <a:ext cx="11018520" cy="5151120"/>
          </a:xfrm>
        </p:spPr>
        <p:txBody>
          <a:bodyPr>
            <a:normAutofit/>
          </a:bodyPr>
          <a:lstStyle/>
          <a:p>
            <a:pPr marL="0" indent="0">
              <a:buNone/>
            </a:pPr>
            <a:r>
              <a:rPr lang="en-IE" dirty="0"/>
              <a:t>You need to run two types of applications–legacy applications that require specialized mainframe hardware and newer applications that can run on commodity hardware. </a:t>
            </a:r>
          </a:p>
          <a:p>
            <a:pPr marL="0" indent="0">
              <a:buNone/>
            </a:pPr>
            <a:r>
              <a:rPr lang="en-IE" dirty="0"/>
              <a:t>Which cloud deployment model would be best for you?</a:t>
            </a:r>
          </a:p>
          <a:p>
            <a:pPr marL="914400" indent="-914400">
              <a:buFont typeface="+mj-lt"/>
              <a:buAutoNum type="arabicPeriod"/>
            </a:pPr>
            <a:r>
              <a:rPr lang="en-IE" dirty="0"/>
              <a:t>Public</a:t>
            </a:r>
          </a:p>
          <a:p>
            <a:pPr marL="914400" indent="-914400">
              <a:buFont typeface="+mj-lt"/>
              <a:buAutoNum type="arabicPeriod"/>
            </a:pPr>
            <a:r>
              <a:rPr lang="en-IE" dirty="0"/>
              <a:t>Private</a:t>
            </a:r>
          </a:p>
          <a:p>
            <a:pPr marL="914400" indent="-914400">
              <a:buFont typeface="+mj-lt"/>
              <a:buAutoNum type="arabicPeriod"/>
            </a:pPr>
            <a:r>
              <a:rPr lang="en-IE" dirty="0"/>
              <a:t>Hybrid</a:t>
            </a:r>
          </a:p>
          <a:p>
            <a:endParaRPr lang="en-IE" dirty="0"/>
          </a:p>
          <a:p>
            <a:endParaRPr lang="en-US" dirty="0"/>
          </a:p>
        </p:txBody>
      </p:sp>
    </p:spTree>
    <p:extLst>
      <p:ext uri="{BB962C8B-B14F-4D97-AF65-F5344CB8AC3E}">
        <p14:creationId xmlns:p14="http://schemas.microsoft.com/office/powerpoint/2010/main" val="4710438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648929" y="629266"/>
            <a:ext cx="3651467" cy="1676603"/>
          </a:xfrm>
        </p:spPr>
        <p:txBody>
          <a:bodyPr vert="horz" lIns="91440" tIns="45720" rIns="91440" bIns="45720" rtlCol="0" anchor="ctr">
            <a:normAutofit/>
          </a:bodyPr>
          <a:lstStyle/>
          <a:p>
            <a:pPr defTabSz="932742">
              <a:lnSpc>
                <a:spcPct val="100000"/>
              </a:lnSpc>
            </a:pPr>
            <a:r>
              <a:rPr lang="en-US" spc="-50" dirty="0">
                <a:ln w="3175">
                  <a:noFill/>
                </a:ln>
                <a:solidFill>
                  <a:schemeClr val="tx2">
                    <a:lumMod val="50000"/>
                  </a:schemeClr>
                </a:solidFill>
                <a:latin typeface="Segoe UI Semibold (Headings)"/>
                <a:ea typeface="+mn-ea"/>
                <a:cs typeface="Segoe UI" pitchFamily="34" charset="0"/>
              </a:rPr>
              <a:t>Geographies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648931" y="2438400"/>
            <a:ext cx="3651466" cy="3785419"/>
          </a:xfrm>
        </p:spPr>
        <p:txBody>
          <a:bodyPr vert="horz" lIns="91440" tIns="45720" rIns="91440" bIns="45720" rtlCol="0">
            <a:normAutofit/>
          </a:bodyPr>
          <a:lstStyle/>
          <a:p>
            <a:r>
              <a:rPr lang="en-US" sz="1800" dirty="0">
                <a:latin typeface="Segoe UI" panose="020B0502040204020203" pitchFamily="34" charset="0"/>
                <a:cs typeface="Segoe UI" panose="020B0502040204020203" pitchFamily="34" charset="0"/>
              </a:rPr>
              <a:t>Defined by geo-political  boundaries or country borders</a:t>
            </a:r>
          </a:p>
          <a:p>
            <a:r>
              <a:rPr lang="en-US" sz="1800" dirty="0">
                <a:latin typeface="Segoe UI" panose="020B0502040204020203" pitchFamily="34" charset="0"/>
                <a:cs typeface="Segoe UI" panose="020B0502040204020203" pitchFamily="34" charset="0"/>
              </a:rPr>
              <a:t>Defines the data residency boundary for customer data</a:t>
            </a:r>
          </a:p>
          <a:p>
            <a:r>
              <a:rPr lang="en-US" sz="1800" dirty="0">
                <a:latin typeface="Segoe UI" panose="020B0502040204020203" pitchFamily="34" charset="0"/>
                <a:cs typeface="Segoe UI" panose="020B0502040204020203" pitchFamily="34" charset="0"/>
              </a:rPr>
              <a:t>Geographies:</a:t>
            </a:r>
          </a:p>
          <a:p>
            <a:pPr lvl="1"/>
            <a:r>
              <a:rPr lang="en-US" sz="1800" dirty="0">
                <a:latin typeface="Segoe UI" panose="020B0502040204020203" pitchFamily="34" charset="0"/>
                <a:cs typeface="Segoe UI" panose="020B0502040204020203" pitchFamily="34" charset="0"/>
              </a:rPr>
              <a:t>Americas</a:t>
            </a:r>
          </a:p>
          <a:p>
            <a:pPr lvl="1"/>
            <a:r>
              <a:rPr lang="en-US" sz="1800" dirty="0">
                <a:latin typeface="Segoe UI" panose="020B0502040204020203" pitchFamily="34" charset="0"/>
                <a:cs typeface="Segoe UI" panose="020B0502040204020203" pitchFamily="34" charset="0"/>
              </a:rPr>
              <a:t>Europe</a:t>
            </a:r>
          </a:p>
          <a:p>
            <a:pPr lvl="1"/>
            <a:r>
              <a:rPr lang="en-US" sz="1800" dirty="0">
                <a:latin typeface="Segoe UI" panose="020B0502040204020203" pitchFamily="34" charset="0"/>
                <a:cs typeface="Segoe UI" panose="020B0502040204020203" pitchFamily="34" charset="0"/>
              </a:rPr>
              <a:t>Asia Pacific</a:t>
            </a:r>
          </a:p>
          <a:p>
            <a:pPr lvl="1"/>
            <a:r>
              <a:rPr lang="en-US" sz="1800" dirty="0">
                <a:latin typeface="Segoe UI" panose="020B0502040204020203" pitchFamily="34" charset="0"/>
                <a:cs typeface="Segoe UI" panose="020B0502040204020203" pitchFamily="34" charset="0"/>
              </a:rPr>
              <a:t>Middle East</a:t>
            </a:r>
          </a:p>
          <a:p>
            <a:pPr lvl="1"/>
            <a:r>
              <a:rPr lang="en-US" sz="1800" dirty="0">
                <a:latin typeface="Segoe UI" panose="020B0502040204020203" pitchFamily="34" charset="0"/>
                <a:cs typeface="Segoe UI" panose="020B0502040204020203" pitchFamily="34" charset="0"/>
              </a:rPr>
              <a:t>Africa</a:t>
            </a:r>
          </a:p>
        </p:txBody>
      </p:sp>
      <p:pic>
        <p:nvPicPr>
          <p:cNvPr id="4" name="Picture 3">
            <a:extLst>
              <a:ext uri="{FF2B5EF4-FFF2-40B4-BE49-F238E27FC236}">
                <a16:creationId xmlns:a16="http://schemas.microsoft.com/office/drawing/2014/main" id="{34C00962-11DD-4E78-B454-BEC5309C4F8C}"/>
              </a:ext>
            </a:extLst>
          </p:cNvPr>
          <p:cNvPicPr>
            <a:picLocks noChangeAspect="1"/>
          </p:cNvPicPr>
          <p:nvPr/>
        </p:nvPicPr>
        <p:blipFill rotWithShape="1">
          <a:blip r:embed="rId3"/>
          <a:srcRect r="26761"/>
          <a:stretch/>
        </p:blipFill>
        <p:spPr>
          <a:xfrm>
            <a:off x="4639056" y="10"/>
            <a:ext cx="7552944" cy="6857990"/>
          </a:xfrm>
          <a:prstGeom prst="rect">
            <a:avLst/>
          </a:prstGeom>
          <a:effectLst/>
        </p:spPr>
      </p:pic>
    </p:spTree>
    <p:extLst>
      <p:ext uri="{BB962C8B-B14F-4D97-AF65-F5344CB8AC3E}">
        <p14:creationId xmlns:p14="http://schemas.microsoft.com/office/powerpoint/2010/main" val="23145030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1691-3FDD-411D-B3EE-8E57055B27E1}"/>
              </a:ext>
            </a:extLst>
          </p:cNvPr>
          <p:cNvSpPr>
            <a:spLocks noGrp="1"/>
          </p:cNvSpPr>
          <p:nvPr>
            <p:ph type="title"/>
          </p:nvPr>
        </p:nvSpPr>
        <p:spPr>
          <a:xfrm>
            <a:off x="0" y="0"/>
            <a:ext cx="12192000" cy="662940"/>
          </a:xfrm>
        </p:spPr>
        <p:txBody>
          <a:bodyPr vert="horz" lIns="91440" tIns="45720" rIns="91440" bIns="45720" rtlCol="0" anchor="b">
            <a:noAutofit/>
          </a:bodyPr>
          <a:lstStyle/>
          <a:p>
            <a:r>
              <a:rPr lang="en-US" sz="4000" kern="1200" dirty="0">
                <a:solidFill>
                  <a:schemeClr val="tx1"/>
                </a:solidFill>
                <a:latin typeface="+mj-lt"/>
                <a:ea typeface="+mj-ea"/>
                <a:cs typeface="+mj-cs"/>
              </a:rPr>
              <a:t>Azure Regions</a:t>
            </a:r>
          </a:p>
        </p:txBody>
      </p:sp>
      <p:pic>
        <p:nvPicPr>
          <p:cNvPr id="7" name="Content Placeholder 6" descr="Graphical user interface, application&#10;&#10;Description automatically generated">
            <a:extLst>
              <a:ext uri="{FF2B5EF4-FFF2-40B4-BE49-F238E27FC236}">
                <a16:creationId xmlns:a16="http://schemas.microsoft.com/office/drawing/2014/main" id="{7C18E819-110F-4330-938D-6B43718DE6AD}"/>
              </a:ext>
            </a:extLst>
          </p:cNvPr>
          <p:cNvPicPr>
            <a:picLocks noGrp="1" noChangeAspect="1"/>
          </p:cNvPicPr>
          <p:nvPr>
            <p:ph idx="1"/>
          </p:nvPr>
        </p:nvPicPr>
        <p:blipFill>
          <a:blip r:embed="rId2"/>
          <a:stretch>
            <a:fillRect/>
          </a:stretch>
        </p:blipFill>
        <p:spPr>
          <a:xfrm>
            <a:off x="5012283" y="1721950"/>
            <a:ext cx="6989217" cy="3599447"/>
          </a:xfrm>
          <a:prstGeom prst="rect">
            <a:avLst/>
          </a:prstGeom>
        </p:spPr>
      </p:pic>
      <p:sp>
        <p:nvSpPr>
          <p:cNvPr id="8" name="TextBox 7">
            <a:extLst>
              <a:ext uri="{FF2B5EF4-FFF2-40B4-BE49-F238E27FC236}">
                <a16:creationId xmlns:a16="http://schemas.microsoft.com/office/drawing/2014/main" id="{500AC089-F674-4AE1-BD54-4161B0444AEB}"/>
              </a:ext>
            </a:extLst>
          </p:cNvPr>
          <p:cNvSpPr txBox="1"/>
          <p:nvPr/>
        </p:nvSpPr>
        <p:spPr>
          <a:xfrm>
            <a:off x="190500" y="1521193"/>
            <a:ext cx="4914038" cy="3539430"/>
          </a:xfrm>
          <a:prstGeom prst="rect">
            <a:avLst/>
          </a:prstGeom>
          <a:noFill/>
        </p:spPr>
        <p:txBody>
          <a:bodyPr wrap="none" rtlCol="0">
            <a:spAutoFit/>
          </a:bodyPr>
          <a:lstStyle/>
          <a:p>
            <a:pPr marR="0">
              <a:spcBef>
                <a:spcPts val="0"/>
              </a:spcBef>
              <a:spcAft>
                <a:spcPts val="0"/>
              </a:spcAft>
            </a:pPr>
            <a:endParaRPr lang="en-US" sz="1600" b="1" dirty="0">
              <a:effectLst/>
              <a:latin typeface="Calibri" panose="020F0502020204030204" pitchFamily="34" charset="0"/>
            </a:endParaRPr>
          </a:p>
          <a:p>
            <a:pPr marR="0">
              <a:spcBef>
                <a:spcPts val="0"/>
              </a:spcBef>
              <a:spcAft>
                <a:spcPts val="0"/>
              </a:spcAft>
            </a:pPr>
            <a:r>
              <a:rPr lang="en-US" sz="1600" b="1" dirty="0">
                <a:effectLst/>
                <a:latin typeface="Calibri" panose="020F0502020204030204" pitchFamily="34" charset="0"/>
              </a:rPr>
              <a:t>Region </a:t>
            </a:r>
          </a:p>
          <a:p>
            <a:pPr marL="285750" marR="0" indent="-285750">
              <a:spcBef>
                <a:spcPts val="0"/>
              </a:spcBef>
              <a:spcAft>
                <a:spcPts val="0"/>
              </a:spcAft>
              <a:buFont typeface="Arial" panose="020B0604020202020204" pitchFamily="34" charset="0"/>
              <a:buChar char="•"/>
            </a:pPr>
            <a:r>
              <a:rPr lang="en-GB" sz="1600" b="0" i="0" dirty="0">
                <a:solidFill>
                  <a:srgbClr val="161616"/>
                </a:solidFill>
                <a:effectLst/>
              </a:rPr>
              <a:t>Within each region, multiple </a:t>
            </a:r>
            <a:r>
              <a:rPr lang="en-GB" sz="1600" b="0" i="0" dirty="0" err="1">
                <a:solidFill>
                  <a:srgbClr val="161616"/>
                </a:solidFill>
                <a:effectLst/>
              </a:rPr>
              <a:t>datacenters</a:t>
            </a:r>
            <a:r>
              <a:rPr lang="en-GB" sz="1600" b="0" i="0" dirty="0">
                <a:solidFill>
                  <a:srgbClr val="161616"/>
                </a:solidFill>
                <a:effectLst/>
              </a:rPr>
              <a:t> exist to </a:t>
            </a:r>
          </a:p>
          <a:p>
            <a:pPr marR="0">
              <a:spcBef>
                <a:spcPts val="0"/>
              </a:spcBef>
              <a:spcAft>
                <a:spcPts val="0"/>
              </a:spcAft>
            </a:pPr>
            <a:r>
              <a:rPr lang="en-GB" sz="1600" b="0" i="0" dirty="0">
                <a:solidFill>
                  <a:srgbClr val="161616"/>
                </a:solidFill>
                <a:effectLst/>
              </a:rPr>
              <a:t>      provide for redundancy and availability</a:t>
            </a:r>
            <a:endParaRPr lang="en-US" sz="1600" dirty="0">
              <a:effectLst/>
            </a:endParaRPr>
          </a:p>
          <a:p>
            <a:pPr marR="0">
              <a:spcBef>
                <a:spcPts val="0"/>
              </a:spcBef>
              <a:spcAft>
                <a:spcPts val="0"/>
              </a:spcAft>
            </a:pPr>
            <a:endParaRPr lang="en-US" sz="1600" b="1" dirty="0">
              <a:effectLst/>
              <a:latin typeface="Calibri" panose="020F0502020204030204" pitchFamily="34" charset="0"/>
            </a:endParaRPr>
          </a:p>
          <a:p>
            <a:pPr marR="0">
              <a:spcBef>
                <a:spcPts val="0"/>
              </a:spcBef>
              <a:spcAft>
                <a:spcPts val="0"/>
              </a:spcAft>
            </a:pPr>
            <a:r>
              <a:rPr lang="en-US" sz="1600" b="1" dirty="0">
                <a:effectLst/>
                <a:latin typeface="Calibri" panose="020F0502020204030204" pitchFamily="34" charset="0"/>
              </a:rPr>
              <a:t>Region Pairs</a:t>
            </a:r>
          </a:p>
          <a:p>
            <a:pPr marL="285750" marR="0" indent="-285750">
              <a:spcBef>
                <a:spcPts val="0"/>
              </a:spcBef>
              <a:spcAft>
                <a:spcPts val="0"/>
              </a:spcAft>
              <a:buFont typeface="Arial" panose="020B0604020202020204" pitchFamily="34" charset="0"/>
              <a:buChar char="•"/>
            </a:pPr>
            <a:r>
              <a:rPr lang="en-GB" sz="1600" b="0" i="0" dirty="0">
                <a:solidFill>
                  <a:srgbClr val="161616"/>
                </a:solidFill>
                <a:effectLst/>
              </a:rPr>
              <a:t>Each Azure region is paired with another region </a:t>
            </a:r>
          </a:p>
          <a:p>
            <a:pPr marR="0">
              <a:spcBef>
                <a:spcPts val="0"/>
              </a:spcBef>
              <a:spcAft>
                <a:spcPts val="0"/>
              </a:spcAft>
            </a:pPr>
            <a:r>
              <a:rPr lang="en-GB" sz="1600" b="0" i="0" dirty="0">
                <a:solidFill>
                  <a:srgbClr val="161616"/>
                </a:solidFill>
                <a:effectLst/>
              </a:rPr>
              <a:t>     within the same geography (such as US, Europe, </a:t>
            </a:r>
          </a:p>
          <a:p>
            <a:pPr marR="0">
              <a:spcBef>
                <a:spcPts val="0"/>
              </a:spcBef>
              <a:spcAft>
                <a:spcPts val="0"/>
              </a:spcAft>
            </a:pPr>
            <a:r>
              <a:rPr lang="en-GB" sz="1600" dirty="0">
                <a:solidFill>
                  <a:srgbClr val="161616"/>
                </a:solidFill>
              </a:rPr>
              <a:t>     </a:t>
            </a:r>
            <a:r>
              <a:rPr lang="en-GB" sz="1600" b="0" i="0" dirty="0">
                <a:solidFill>
                  <a:srgbClr val="161616"/>
                </a:solidFill>
                <a:effectLst/>
              </a:rPr>
              <a:t>or Asia). </a:t>
            </a:r>
          </a:p>
          <a:p>
            <a:pPr marL="285750" marR="0" indent="-285750">
              <a:spcBef>
                <a:spcPts val="0"/>
              </a:spcBef>
              <a:spcAft>
                <a:spcPts val="0"/>
              </a:spcAft>
              <a:buFont typeface="Arial" panose="020B0604020202020204" pitchFamily="34" charset="0"/>
              <a:buChar char="•"/>
            </a:pPr>
            <a:r>
              <a:rPr lang="en-GB" sz="1600" dirty="0">
                <a:solidFill>
                  <a:srgbClr val="161616"/>
                </a:solidFill>
              </a:rPr>
              <a:t>O</a:t>
            </a:r>
            <a:r>
              <a:rPr lang="en-GB" sz="1600" b="0" i="0" dirty="0">
                <a:solidFill>
                  <a:srgbClr val="161616"/>
                </a:solidFill>
                <a:effectLst/>
              </a:rPr>
              <a:t>ne region is prioritized out of every pair </a:t>
            </a:r>
          </a:p>
          <a:p>
            <a:pPr algn="l">
              <a:buFont typeface="Arial" panose="020B0604020202020204" pitchFamily="34" charset="0"/>
              <a:buChar char="•"/>
            </a:pPr>
            <a:r>
              <a:rPr lang="en-GB" sz="1600" b="0" i="0" dirty="0">
                <a:solidFill>
                  <a:srgbClr val="161616"/>
                </a:solidFill>
                <a:effectLst/>
              </a:rPr>
              <a:t>    Planned Azure updates are rolled out to paired </a:t>
            </a:r>
          </a:p>
          <a:p>
            <a:pPr algn="l"/>
            <a:r>
              <a:rPr lang="en-GB" sz="1600" b="0" i="0" dirty="0">
                <a:solidFill>
                  <a:srgbClr val="161616"/>
                </a:solidFill>
                <a:effectLst/>
              </a:rPr>
              <a:t>     regions one at a time to minimize downtime and </a:t>
            </a:r>
          </a:p>
          <a:p>
            <a:pPr algn="l"/>
            <a:r>
              <a:rPr lang="en-GB" sz="1600" dirty="0">
                <a:solidFill>
                  <a:srgbClr val="161616"/>
                </a:solidFill>
              </a:rPr>
              <a:t>     </a:t>
            </a:r>
            <a:r>
              <a:rPr lang="en-GB" sz="1600" b="0" i="0" dirty="0">
                <a:solidFill>
                  <a:srgbClr val="161616"/>
                </a:solidFill>
                <a:effectLst/>
              </a:rPr>
              <a:t>risk of application outage.</a:t>
            </a:r>
          </a:p>
          <a:p>
            <a:endParaRPr lang="en-US" sz="1600" dirty="0"/>
          </a:p>
        </p:txBody>
      </p:sp>
    </p:spTree>
    <p:extLst>
      <p:ext uri="{BB962C8B-B14F-4D97-AF65-F5344CB8AC3E}">
        <p14:creationId xmlns:p14="http://schemas.microsoft.com/office/powerpoint/2010/main" val="300376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6AE49-417B-4699-8EE6-A767DDF8F387}"/>
              </a:ext>
            </a:extLst>
          </p:cNvPr>
          <p:cNvPicPr>
            <a:picLocks noChangeAspect="1"/>
          </p:cNvPicPr>
          <p:nvPr/>
        </p:nvPicPr>
        <p:blipFill>
          <a:blip r:embed="rId3"/>
          <a:stretch>
            <a:fillRect/>
          </a:stretch>
        </p:blipFill>
        <p:spPr>
          <a:xfrm>
            <a:off x="7290077" y="801215"/>
            <a:ext cx="4664322" cy="4005420"/>
          </a:xfrm>
          <a:prstGeom prst="rect">
            <a:avLst/>
          </a:prstGeom>
        </p:spPr>
      </p:pic>
      <p:sp>
        <p:nvSpPr>
          <p:cNvPr id="2" name="Title 1">
            <a:extLst>
              <a:ext uri="{FF2B5EF4-FFF2-40B4-BE49-F238E27FC236}">
                <a16:creationId xmlns:a16="http://schemas.microsoft.com/office/drawing/2014/main" id="{00DE2ABC-6D8A-40B8-B96B-DA317FFF02F3}"/>
              </a:ext>
            </a:extLst>
          </p:cNvPr>
          <p:cNvSpPr>
            <a:spLocks noGrp="1"/>
          </p:cNvSpPr>
          <p:nvPr>
            <p:ph type="title"/>
          </p:nvPr>
        </p:nvSpPr>
        <p:spPr>
          <a:xfrm>
            <a:off x="455995" y="603986"/>
            <a:ext cx="11306469" cy="402302"/>
          </a:xfrm>
        </p:spPr>
        <p:txBody>
          <a:bodyPr/>
          <a:lstStyle/>
          <a:p>
            <a:r>
              <a:rPr lang="en-IE" dirty="0"/>
              <a:t>Availability Zones</a:t>
            </a:r>
          </a:p>
        </p:txBody>
      </p:sp>
      <p:sp>
        <p:nvSpPr>
          <p:cNvPr id="7" name="Text Placeholder 6">
            <a:extLst>
              <a:ext uri="{FF2B5EF4-FFF2-40B4-BE49-F238E27FC236}">
                <a16:creationId xmlns:a16="http://schemas.microsoft.com/office/drawing/2014/main" id="{ABE4AD56-5239-4487-A98A-CA20C909B5FE}"/>
              </a:ext>
            </a:extLst>
          </p:cNvPr>
          <p:cNvSpPr>
            <a:spLocks noGrp="1"/>
          </p:cNvSpPr>
          <p:nvPr>
            <p:ph type="body" sz="quarter" idx="10"/>
          </p:nvPr>
        </p:nvSpPr>
        <p:spPr>
          <a:xfrm>
            <a:off x="455995" y="1722752"/>
            <a:ext cx="6706867" cy="2462084"/>
          </a:xfrm>
        </p:spPr>
        <p:txBody>
          <a:bodyPr/>
          <a:lstStyle/>
          <a:p>
            <a:r>
              <a:rPr lang="en-US" dirty="0"/>
              <a:t>Protect against datacenter-level failures</a:t>
            </a:r>
          </a:p>
          <a:p>
            <a:r>
              <a:rPr lang="en-US" dirty="0"/>
              <a:t>3 separate zones within each supported region</a:t>
            </a:r>
          </a:p>
          <a:p>
            <a:r>
              <a:rPr lang="en-US" dirty="0"/>
              <a:t>Independent power source, networking and cooling </a:t>
            </a:r>
          </a:p>
          <a:p>
            <a:r>
              <a:rPr lang="en-US" dirty="0"/>
              <a:t>Available in Supported Regions</a:t>
            </a:r>
          </a:p>
          <a:p>
            <a:pPr marL="0" indent="0">
              <a:buNone/>
            </a:pPr>
            <a:endParaRPr lang="en-IE" dirty="0"/>
          </a:p>
        </p:txBody>
      </p:sp>
    </p:spTree>
    <p:extLst>
      <p:ext uri="{BB962C8B-B14F-4D97-AF65-F5344CB8AC3E}">
        <p14:creationId xmlns:p14="http://schemas.microsoft.com/office/powerpoint/2010/main" val="177551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313"/>
              <a:t>Availability</a:t>
            </a:r>
            <a:r>
              <a:rPr lang="en-US" sz="3919">
                <a:solidFill>
                  <a:srgbClr val="F8F8F8"/>
                </a:solidFill>
                <a:latin typeface="Segoe UI"/>
              </a:rPr>
              <a:t> </a:t>
            </a:r>
            <a:r>
              <a:rPr lang="en-US"/>
              <a:t>sets</a:t>
            </a:r>
          </a:p>
        </p:txBody>
      </p:sp>
      <p:sp>
        <p:nvSpPr>
          <p:cNvPr id="18" name="Rectangle 17"/>
          <p:cNvSpPr/>
          <p:nvPr>
            <p:custDataLst>
              <p:tags r:id="rId1"/>
            </p:custDataLst>
          </p:nvPr>
        </p:nvSpPr>
        <p:spPr bwMode="auto">
          <a:xfrm>
            <a:off x="1645623" y="2487493"/>
            <a:ext cx="5271752" cy="2746394"/>
          </a:xfrm>
          <a:prstGeom prst="rect">
            <a:avLst/>
          </a:prstGeom>
          <a:solidFill>
            <a:srgbClr val="505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5" tIns="34257" rIns="68515" bIns="34257" numCol="1" spcCol="0" rtlCol="0" anchor="ctr" anchorCtr="0" compatLnSpc="1">
            <a:prstTxWarp prst="textNoShape">
              <a:avLst/>
            </a:prstTxWarp>
          </a:bodyPr>
          <a:lstStyle/>
          <a:p>
            <a:pPr algn="ctr" defTabSz="684820" fontAlgn="base">
              <a:spcBef>
                <a:spcPct val="0"/>
              </a:spcBef>
              <a:spcAft>
                <a:spcPct val="0"/>
              </a:spcAft>
              <a:defRPr/>
            </a:pPr>
            <a:endParaRPr lang="en-US" sz="1700">
              <a:gradFill>
                <a:gsLst>
                  <a:gs pos="0">
                    <a:srgbClr val="FFFFFF"/>
                  </a:gs>
                  <a:gs pos="100000">
                    <a:srgbClr val="FFFFFF"/>
                  </a:gs>
                </a:gsLst>
                <a:lin ang="5400000" scaled="0"/>
              </a:gradFill>
              <a:latin typeface="Segoe UI"/>
            </a:endParaRPr>
          </a:p>
        </p:txBody>
      </p:sp>
      <p:sp>
        <p:nvSpPr>
          <p:cNvPr id="19" name="Rectangle 18"/>
          <p:cNvSpPr/>
          <p:nvPr/>
        </p:nvSpPr>
        <p:spPr bwMode="auto">
          <a:xfrm>
            <a:off x="1909535" y="2810855"/>
            <a:ext cx="2087412" cy="21187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6" rIns="91348" bIns="91384" numCol="1" spcCol="0" rtlCol="0" anchor="b" anchorCtr="0" compatLnSpc="1">
            <a:prstTxWarp prst="textNoShape">
              <a:avLst/>
            </a:prstTxWarp>
          </a:bodyPr>
          <a:lstStyle/>
          <a:p>
            <a:pPr algn="ctr" defTabSz="684820" fontAlgn="base">
              <a:spcBef>
                <a:spcPct val="0"/>
              </a:spcBef>
              <a:spcAft>
                <a:spcPct val="0"/>
              </a:spcAft>
              <a:defRPr/>
            </a:pPr>
            <a:r>
              <a:rPr lang="en-US" b="1">
                <a:ln>
                  <a:solidFill>
                    <a:srgbClr val="FFFFFF">
                      <a:alpha val="0"/>
                    </a:srgbClr>
                  </a:solidFill>
                </a:ln>
                <a:solidFill>
                  <a:srgbClr val="FFFFFF"/>
                </a:solidFill>
                <a:latin typeface="Segoe UI"/>
              </a:rPr>
              <a:t>Virtual machine</a:t>
            </a:r>
          </a:p>
        </p:txBody>
      </p:sp>
      <p:sp>
        <p:nvSpPr>
          <p:cNvPr id="20" name="Rectangle 19"/>
          <p:cNvSpPr/>
          <p:nvPr/>
        </p:nvSpPr>
        <p:spPr bwMode="auto">
          <a:xfrm>
            <a:off x="4547414" y="2843524"/>
            <a:ext cx="2081653" cy="20861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8" tIns="45676" rIns="91348" bIns="91384" numCol="1" spcCol="0" rtlCol="0" anchor="b" anchorCtr="0" compatLnSpc="1">
            <a:prstTxWarp prst="textNoShape">
              <a:avLst/>
            </a:prstTxWarp>
          </a:bodyPr>
          <a:lstStyle/>
          <a:p>
            <a:pPr algn="ctr" defTabSz="684820" fontAlgn="base">
              <a:spcBef>
                <a:spcPct val="0"/>
              </a:spcBef>
              <a:spcAft>
                <a:spcPct val="0"/>
              </a:spcAft>
              <a:defRPr/>
            </a:pPr>
            <a:r>
              <a:rPr lang="en-US" b="1">
                <a:ln>
                  <a:solidFill>
                    <a:srgbClr val="FFFFFF">
                      <a:alpha val="0"/>
                    </a:srgbClr>
                  </a:solidFill>
                </a:ln>
                <a:solidFill>
                  <a:srgbClr val="FFFFFF"/>
                </a:solidFill>
                <a:latin typeface="Segoe UI"/>
              </a:rPr>
              <a:t>Virtual machine</a:t>
            </a:r>
          </a:p>
        </p:txBody>
      </p:sp>
      <p:grpSp>
        <p:nvGrpSpPr>
          <p:cNvPr id="21" name="Group 20"/>
          <p:cNvGrpSpPr/>
          <p:nvPr/>
        </p:nvGrpSpPr>
        <p:grpSpPr>
          <a:xfrm>
            <a:off x="2017501" y="3066341"/>
            <a:ext cx="1979444" cy="1344449"/>
            <a:chOff x="1" y="2703286"/>
            <a:chExt cx="1520439" cy="1219200"/>
          </a:xfrm>
        </p:grpSpPr>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2703286"/>
              <a:ext cx="1520439" cy="1219200"/>
            </a:xfrm>
            <a:prstGeom prst="rect">
              <a:avLst/>
            </a:prstGeom>
          </p:spPr>
        </p:pic>
        <p:sp>
          <p:nvSpPr>
            <p:cNvPr id="23"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388" tIns="45694" rIns="91388" bIns="45694" numCol="1" anchor="ctr" anchorCtr="0" compatLnSpc="1">
              <a:prstTxWarp prst="textNoShape">
                <a:avLst/>
              </a:prstTxWarp>
            </a:bodyPr>
            <a:lstStyle/>
            <a:p>
              <a:pPr algn="ctr" defTabSz="913841">
                <a:lnSpc>
                  <a:spcPct val="90000"/>
                </a:lnSpc>
                <a:defRPr/>
              </a:pPr>
              <a:r>
                <a:rPr lang="en-US" sz="1961">
                  <a:solidFill>
                    <a:srgbClr val="000000">
                      <a:alpha val="99000"/>
                    </a:srgbClr>
                  </a:solidFill>
                  <a:latin typeface="Segoe UI"/>
                </a:rPr>
                <a:t>SQL Server</a:t>
              </a:r>
            </a:p>
            <a:p>
              <a:pPr algn="ctr" defTabSz="913841">
                <a:lnSpc>
                  <a:spcPct val="90000"/>
                </a:lnSpc>
                <a:defRPr/>
              </a:pPr>
              <a:r>
                <a:rPr lang="en-US" sz="1961">
                  <a:solidFill>
                    <a:srgbClr val="000000">
                      <a:alpha val="99000"/>
                    </a:srgbClr>
                  </a:solidFill>
                  <a:latin typeface="Segoe UI"/>
                </a:rPr>
                <a:t>primary </a:t>
              </a:r>
            </a:p>
          </p:txBody>
        </p:sp>
      </p:grpSp>
      <p:grpSp>
        <p:nvGrpSpPr>
          <p:cNvPr id="24" name="Group 23"/>
          <p:cNvGrpSpPr/>
          <p:nvPr/>
        </p:nvGrpSpPr>
        <p:grpSpPr>
          <a:xfrm>
            <a:off x="4704017" y="3079619"/>
            <a:ext cx="1925049" cy="1302726"/>
            <a:chOff x="1" y="2673510"/>
            <a:chExt cx="1686130" cy="1199863"/>
          </a:xfrm>
        </p:grpSpPr>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 y="2673510"/>
              <a:ext cx="1686130" cy="1196285"/>
            </a:xfrm>
            <a:prstGeom prst="rect">
              <a:avLst/>
            </a:prstGeom>
          </p:spPr>
        </p:pic>
        <p:sp>
          <p:nvSpPr>
            <p:cNvPr id="26"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388" tIns="45694" rIns="91388" bIns="45694" numCol="1" anchor="ctr" anchorCtr="0" compatLnSpc="1">
              <a:prstTxWarp prst="textNoShape">
                <a:avLst/>
              </a:prstTxWarp>
            </a:bodyPr>
            <a:lstStyle/>
            <a:p>
              <a:pPr algn="ctr" defTabSz="913841">
                <a:lnSpc>
                  <a:spcPct val="90000"/>
                </a:lnSpc>
                <a:defRPr/>
              </a:pPr>
              <a:r>
                <a:rPr lang="en-US" sz="1961">
                  <a:solidFill>
                    <a:srgbClr val="000000">
                      <a:alpha val="99000"/>
                    </a:srgbClr>
                  </a:solidFill>
                  <a:latin typeface="Segoe UI"/>
                </a:rPr>
                <a:t>SQL Server</a:t>
              </a:r>
            </a:p>
            <a:p>
              <a:pPr algn="ctr" defTabSz="913841">
                <a:lnSpc>
                  <a:spcPct val="90000"/>
                </a:lnSpc>
                <a:defRPr/>
              </a:pPr>
              <a:r>
                <a:rPr lang="en-US" sz="1961">
                  <a:solidFill>
                    <a:srgbClr val="000000">
                      <a:alpha val="99000"/>
                    </a:srgbClr>
                  </a:solidFill>
                  <a:latin typeface="Segoe UI"/>
                </a:rPr>
                <a:t>secondary </a:t>
              </a:r>
            </a:p>
          </p:txBody>
        </p:sp>
      </p:grpSp>
      <p:sp>
        <p:nvSpPr>
          <p:cNvPr id="27" name="Rectangle 26"/>
          <p:cNvSpPr/>
          <p:nvPr>
            <p:custDataLst>
              <p:tags r:id="rId2"/>
            </p:custDataLst>
          </p:nvPr>
        </p:nvSpPr>
        <p:spPr bwMode="auto">
          <a:xfrm>
            <a:off x="2291477" y="1936305"/>
            <a:ext cx="3894214" cy="463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5" tIns="34257" rIns="68515" bIns="34257" numCol="1" spcCol="0" rtlCol="0" anchor="ctr" anchorCtr="0" compatLnSpc="1">
            <a:prstTxWarp prst="textNoShape">
              <a:avLst/>
            </a:prstTxWarp>
          </a:bodyPr>
          <a:lstStyle/>
          <a:p>
            <a:pPr algn="ctr" defTabSz="684820" fontAlgn="base">
              <a:spcBef>
                <a:spcPct val="0"/>
              </a:spcBef>
              <a:spcAft>
                <a:spcPct val="0"/>
              </a:spcAft>
              <a:defRPr/>
            </a:pPr>
            <a:r>
              <a:rPr lang="en-US" sz="2800" spc="-100">
                <a:ln w="3175">
                  <a:noFill/>
                </a:ln>
                <a:solidFill>
                  <a:srgbClr val="0072C6"/>
                </a:solidFill>
                <a:latin typeface="Segoe UI Light"/>
                <a:cs typeface="Segoe UI" pitchFamily="34" charset="0"/>
              </a:rPr>
              <a:t>Availability</a:t>
            </a:r>
            <a:r>
              <a:rPr lang="en-US" sz="2800">
                <a:solidFill>
                  <a:srgbClr val="0072C6"/>
                </a:solidFill>
                <a:latin typeface="Segoe UI"/>
              </a:rPr>
              <a:t> </a:t>
            </a:r>
            <a:r>
              <a:rPr lang="en-US" sz="2800" spc="-100">
                <a:ln w="3175">
                  <a:noFill/>
                </a:ln>
                <a:solidFill>
                  <a:srgbClr val="0072C6"/>
                </a:solidFill>
                <a:latin typeface="Segoe UI Light"/>
                <a:cs typeface="Segoe UI" pitchFamily="34" charset="0"/>
              </a:rPr>
              <a:t>set</a:t>
            </a:r>
          </a:p>
        </p:txBody>
      </p:sp>
      <p:sp>
        <p:nvSpPr>
          <p:cNvPr id="28" name="Rectangle 27"/>
          <p:cNvSpPr/>
          <p:nvPr>
            <p:custDataLst>
              <p:tags r:id="rId3"/>
            </p:custDataLst>
          </p:nvPr>
        </p:nvSpPr>
        <p:spPr bwMode="auto">
          <a:xfrm>
            <a:off x="1556341" y="5834753"/>
            <a:ext cx="5450930" cy="463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15" tIns="34257" rIns="68515" bIns="34257" numCol="1" spcCol="0" rtlCol="0" anchor="ctr" anchorCtr="0" compatLnSpc="1">
            <a:prstTxWarp prst="textNoShape">
              <a:avLst/>
            </a:prstTxWarp>
          </a:bodyPr>
          <a:lstStyle/>
          <a:p>
            <a:pPr algn="ctr" defTabSz="684820" fontAlgn="base">
              <a:spcBef>
                <a:spcPct val="0"/>
              </a:spcBef>
              <a:spcAft>
                <a:spcPct val="0"/>
              </a:spcAft>
              <a:defRPr/>
            </a:pPr>
            <a:r>
              <a:rPr lang="en-US" sz="3134">
                <a:solidFill>
                  <a:srgbClr val="404040"/>
                </a:solidFill>
                <a:latin typeface="Segoe UI"/>
              </a:rPr>
              <a:t>High Availability (SLA 99.95)</a:t>
            </a:r>
          </a:p>
        </p:txBody>
      </p:sp>
      <p:sp>
        <p:nvSpPr>
          <p:cNvPr id="29" name="Left Brace 28"/>
          <p:cNvSpPr/>
          <p:nvPr/>
        </p:nvSpPr>
        <p:spPr>
          <a:xfrm rot="16200000">
            <a:off x="4023143" y="2612492"/>
            <a:ext cx="430882" cy="5537376"/>
          </a:xfrm>
          <a:prstGeom prst="leftBrace">
            <a:avLst>
              <a:gd name="adj1" fmla="val 39012"/>
              <a:gd name="adj2" fmla="val 53840"/>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841">
              <a:defRPr/>
            </a:pPr>
            <a:endParaRPr lang="en-US" b="1">
              <a:ln>
                <a:solidFill>
                  <a:sysClr val="windowText" lastClr="000000"/>
                </a:solidFill>
              </a:ln>
              <a:solidFill>
                <a:srgbClr val="404040"/>
              </a:solidFill>
              <a:latin typeface="Segoe UI"/>
            </a:endParaRPr>
          </a:p>
        </p:txBody>
      </p:sp>
      <p:sp>
        <p:nvSpPr>
          <p:cNvPr id="31" name="TextBox 30"/>
          <p:cNvSpPr txBox="1"/>
          <p:nvPr/>
        </p:nvSpPr>
        <p:spPr>
          <a:xfrm>
            <a:off x="7709090" y="2713137"/>
            <a:ext cx="3829453" cy="2031803"/>
          </a:xfrm>
          <a:prstGeom prst="rect">
            <a:avLst/>
          </a:prstGeom>
          <a:solidFill>
            <a:schemeClr val="accent1">
              <a:lumMod val="75000"/>
            </a:schemeClr>
          </a:solidFill>
          <a:ln>
            <a:noFill/>
          </a:ln>
        </p:spPr>
        <p:txBody>
          <a:bodyPr wrap="square" lIns="179234" tIns="0" rIns="179234" bIns="0" rtlCol="0" anchor="ctr" anchorCtr="0">
            <a:no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174231" indent="-174231" defTabSz="895870">
              <a:buFont typeface="Arial" panose="020B0604020202020204" pitchFamily="34" charset="0"/>
              <a:buChar char="•"/>
              <a:defRPr/>
            </a:pPr>
            <a:r>
              <a:rPr lang="en-US" sz="2353" dirty="0">
                <a:gradFill>
                  <a:gsLst>
                    <a:gs pos="32075">
                      <a:srgbClr val="FFFFFF"/>
                    </a:gs>
                    <a:gs pos="51000">
                      <a:srgbClr val="FFFFFF"/>
                    </a:gs>
                  </a:gsLst>
                  <a:lin ang="5400000" scaled="1"/>
                </a:gradFill>
                <a:latin typeface="Segoe UI Light"/>
              </a:rPr>
              <a:t>SLA High Availability </a:t>
            </a:r>
          </a:p>
          <a:p>
            <a:pPr marL="174231" indent="-174231" defTabSz="895870">
              <a:buFont typeface="Arial" panose="020B0604020202020204" pitchFamily="34" charset="0"/>
              <a:buChar char="•"/>
              <a:defRPr/>
            </a:pPr>
            <a:r>
              <a:rPr lang="en-US" sz="2353" dirty="0">
                <a:gradFill>
                  <a:gsLst>
                    <a:gs pos="32075">
                      <a:srgbClr val="FFFFFF"/>
                    </a:gs>
                    <a:gs pos="51000">
                      <a:srgbClr val="FFFFFF"/>
                    </a:gs>
                  </a:gsLst>
                  <a:lin ang="5400000" scaled="1"/>
                </a:gradFill>
                <a:latin typeface="Segoe UI Light"/>
              </a:rPr>
              <a:t>Hardware and software</a:t>
            </a:r>
          </a:p>
          <a:p>
            <a:pPr marL="174231" indent="-174231" defTabSz="895870">
              <a:buFont typeface="Arial" panose="020B0604020202020204" pitchFamily="34" charset="0"/>
              <a:buChar char="•"/>
              <a:defRPr/>
            </a:pPr>
            <a:r>
              <a:rPr lang="en-US" sz="2353" dirty="0">
                <a:gradFill>
                  <a:gsLst>
                    <a:gs pos="32075">
                      <a:srgbClr val="FFFFFF"/>
                    </a:gs>
                    <a:gs pos="51000">
                      <a:srgbClr val="FFFFFF"/>
                    </a:gs>
                  </a:gsLst>
                  <a:lin ang="5400000" scaled="1"/>
                </a:gradFill>
                <a:latin typeface="Segoe UI Light"/>
              </a:rPr>
              <a:t>Windows and Linux</a:t>
            </a:r>
            <a:endParaRPr lang="en-US" sz="2353" kern="0" dirty="0">
              <a:gradFill>
                <a:gsLst>
                  <a:gs pos="32075">
                    <a:srgbClr val="FFFFFF"/>
                  </a:gs>
                  <a:gs pos="51000">
                    <a:srgbClr val="FFFFFF"/>
                  </a:gs>
                </a:gsLst>
                <a:lin ang="5400000" scaled="1"/>
              </a:gradFill>
              <a:latin typeface="Segoe UI Light"/>
              <a:cs typeface="Segoe UI Semibold" panose="020B0702040204020203" pitchFamily="34" charset="0"/>
            </a:endParaRPr>
          </a:p>
        </p:txBody>
      </p:sp>
    </p:spTree>
    <p:extLst>
      <p:ext uri="{BB962C8B-B14F-4D97-AF65-F5344CB8AC3E}">
        <p14:creationId xmlns:p14="http://schemas.microsoft.com/office/powerpoint/2010/main" val="36931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Shape 3">
            <a:extLst>
              <a:ext uri="{FF2B5EF4-FFF2-40B4-BE49-F238E27FC236}">
                <a16:creationId xmlns:a16="http://schemas.microsoft.com/office/drawing/2014/main" id="{332C57CD-58CD-504B-8546-33C219A92AA4}"/>
              </a:ext>
            </a:extLst>
          </p:cNvPr>
          <p:cNvSpPr/>
          <p:nvPr/>
        </p:nvSpPr>
        <p:spPr bwMode="auto">
          <a:xfrm>
            <a:off x="1795347" y="5209027"/>
            <a:ext cx="1366750"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37" name="Freeform: Shape 23">
            <a:extLst>
              <a:ext uri="{FF2B5EF4-FFF2-40B4-BE49-F238E27FC236}">
                <a16:creationId xmlns:a16="http://schemas.microsoft.com/office/drawing/2014/main" id="{6B89486C-0135-E34F-A693-231D5326F671}"/>
              </a:ext>
            </a:extLst>
          </p:cNvPr>
          <p:cNvSpPr/>
          <p:nvPr/>
        </p:nvSpPr>
        <p:spPr bwMode="auto">
          <a:xfrm>
            <a:off x="5050880" y="5201518"/>
            <a:ext cx="2050081"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38" name="Freeform: Shape 24">
            <a:extLst>
              <a:ext uri="{FF2B5EF4-FFF2-40B4-BE49-F238E27FC236}">
                <a16:creationId xmlns:a16="http://schemas.microsoft.com/office/drawing/2014/main" id="{DE7CF234-D6E4-B946-AAAB-245F377CB30D}"/>
              </a:ext>
            </a:extLst>
          </p:cNvPr>
          <p:cNvSpPr/>
          <p:nvPr/>
        </p:nvSpPr>
        <p:spPr bwMode="auto">
          <a:xfrm>
            <a:off x="7281460" y="5201517"/>
            <a:ext cx="1839973" cy="5280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39" name="Freeform: Shape 25">
            <a:extLst>
              <a:ext uri="{FF2B5EF4-FFF2-40B4-BE49-F238E27FC236}">
                <a16:creationId xmlns:a16="http://schemas.microsoft.com/office/drawing/2014/main" id="{8E6B99CE-C18B-B944-831D-7ABA326DD991}"/>
              </a:ext>
            </a:extLst>
          </p:cNvPr>
          <p:cNvSpPr/>
          <p:nvPr/>
        </p:nvSpPr>
        <p:spPr bwMode="auto">
          <a:xfrm>
            <a:off x="9835721" y="5205569"/>
            <a:ext cx="2197751" cy="4827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nvGrpSpPr>
          <p:cNvPr id="140" name="Group 139">
            <a:extLst>
              <a:ext uri="{FF2B5EF4-FFF2-40B4-BE49-F238E27FC236}">
                <a16:creationId xmlns:a16="http://schemas.microsoft.com/office/drawing/2014/main" id="{8AD4A2A0-03E3-244A-9B1C-95CE3F20282F}"/>
              </a:ext>
            </a:extLst>
          </p:cNvPr>
          <p:cNvGrpSpPr/>
          <p:nvPr/>
        </p:nvGrpSpPr>
        <p:grpSpPr>
          <a:xfrm>
            <a:off x="1721628" y="5323213"/>
            <a:ext cx="1962152" cy="701680"/>
            <a:chOff x="522514" y="4828928"/>
            <a:chExt cx="2284328" cy="903626"/>
          </a:xfrm>
        </p:grpSpPr>
        <p:sp>
          <p:nvSpPr>
            <p:cNvPr id="141" name="Rectangle 140">
              <a:extLst>
                <a:ext uri="{FF2B5EF4-FFF2-40B4-BE49-F238E27FC236}">
                  <a16:creationId xmlns:a16="http://schemas.microsoft.com/office/drawing/2014/main" id="{E88EE29A-BE0F-1946-A602-9AA3F80BEEBD}"/>
                </a:ext>
              </a:extLst>
            </p:cNvPr>
            <p:cNvSpPr/>
            <p:nvPr/>
          </p:nvSpPr>
          <p:spPr>
            <a:xfrm>
              <a:off x="522514" y="4828928"/>
              <a:ext cx="1297388" cy="398586"/>
            </a:xfrm>
            <a:prstGeom prst="rect">
              <a:avLst/>
            </a:prstGeom>
          </p:spPr>
          <p:txBody>
            <a:bodyPr wrap="none">
              <a:spAutoFit/>
            </a:bodyPr>
            <a:lstStyle/>
            <a:p>
              <a:pPr defTabSz="932123">
                <a:lnSpc>
                  <a:spcPct val="90000"/>
                </a:lnSpc>
                <a:spcBef>
                  <a:spcPts val="600"/>
                </a:spcBef>
                <a:defRPr/>
              </a:pPr>
              <a:r>
                <a:rPr lang="en-US" sz="1568">
                  <a:solidFill>
                    <a:srgbClr val="002050"/>
                  </a:solidFill>
                  <a:latin typeface="Segoe UI Semibold" panose="020B0702040204020203" pitchFamily="34" charset="0"/>
                  <a:cs typeface="Segoe UI Semibold" panose="020B0702040204020203" pitchFamily="34" charset="0"/>
                </a:rPr>
                <a:t>Single VM</a:t>
              </a:r>
            </a:p>
          </p:txBody>
        </p:sp>
        <p:sp>
          <p:nvSpPr>
            <p:cNvPr id="142" name="Rectangle 141">
              <a:extLst>
                <a:ext uri="{FF2B5EF4-FFF2-40B4-BE49-F238E27FC236}">
                  <a16:creationId xmlns:a16="http://schemas.microsoft.com/office/drawing/2014/main" id="{BC3C5645-D4A1-B442-ACDF-00B64B4C4810}"/>
                </a:ext>
              </a:extLst>
            </p:cNvPr>
            <p:cNvSpPr/>
            <p:nvPr/>
          </p:nvSpPr>
          <p:spPr>
            <a:xfrm>
              <a:off x="522514" y="5126394"/>
              <a:ext cx="2284328" cy="606160"/>
            </a:xfrm>
            <a:prstGeom prst="rect">
              <a:avLst/>
            </a:prstGeom>
          </p:spPr>
          <p:txBody>
            <a:bodyPr wrap="square">
              <a:spAutoFit/>
            </a:bodyPr>
            <a:lstStyle/>
            <a:p>
              <a:pPr defTabSz="932123">
                <a:lnSpc>
                  <a:spcPct val="90000"/>
                </a:lnSpc>
                <a:spcBef>
                  <a:spcPts val="600"/>
                </a:spcBef>
                <a:defRPr/>
              </a:pP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Protection with </a:t>
              </a:r>
              <a:b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br>
              <a:r>
                <a:rPr lang="en-US" sz="1372" dirty="0">
                  <a:solidFill>
                    <a:srgbClr val="1A1A1A"/>
                  </a:solidFill>
                  <a:latin typeface="Segoe UI" panose="020B0502040204020203" pitchFamily="34" charset="0"/>
                </a:rPr>
                <a:t>Standard SSD </a:t>
              </a:r>
              <a:endPar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43" name="Group 142">
            <a:extLst>
              <a:ext uri="{FF2B5EF4-FFF2-40B4-BE49-F238E27FC236}">
                <a16:creationId xmlns:a16="http://schemas.microsoft.com/office/drawing/2014/main" id="{110A27CE-2E7F-FB49-8CA3-0F66E4B57812}"/>
              </a:ext>
            </a:extLst>
          </p:cNvPr>
          <p:cNvGrpSpPr/>
          <p:nvPr/>
        </p:nvGrpSpPr>
        <p:grpSpPr>
          <a:xfrm>
            <a:off x="1824700" y="2766920"/>
            <a:ext cx="825570" cy="478704"/>
            <a:chOff x="522514" y="1920087"/>
            <a:chExt cx="961125" cy="616474"/>
          </a:xfrm>
        </p:grpSpPr>
        <p:sp>
          <p:nvSpPr>
            <p:cNvPr id="144" name="Rectangle 362">
              <a:extLst>
                <a:ext uri="{FF2B5EF4-FFF2-40B4-BE49-F238E27FC236}">
                  <a16:creationId xmlns:a16="http://schemas.microsoft.com/office/drawing/2014/main" id="{B770BC07-AAC8-6745-A4E6-7232B33B955D}"/>
                </a:ext>
              </a:extLst>
            </p:cNvPr>
            <p:cNvSpPr>
              <a:spLocks noChangeArrowheads="1"/>
            </p:cNvSpPr>
            <p:nvPr/>
          </p:nvSpPr>
          <p:spPr bwMode="auto">
            <a:xfrm>
              <a:off x="522514" y="1920087"/>
              <a:ext cx="961125"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VM SLA</a:t>
              </a:r>
            </a:p>
          </p:txBody>
        </p:sp>
        <p:sp>
          <p:nvSpPr>
            <p:cNvPr id="145" name="Rectangle 365">
              <a:extLst>
                <a:ext uri="{FF2B5EF4-FFF2-40B4-BE49-F238E27FC236}">
                  <a16:creationId xmlns:a16="http://schemas.microsoft.com/office/drawing/2014/main" id="{D424F3C1-BCE1-4249-AB46-991D337269A5}"/>
                </a:ext>
              </a:extLst>
            </p:cNvPr>
            <p:cNvSpPr>
              <a:spLocks noChangeArrowheads="1"/>
            </p:cNvSpPr>
            <p:nvPr/>
          </p:nvSpPr>
          <p:spPr bwMode="auto">
            <a:xfrm>
              <a:off x="522514" y="2168396"/>
              <a:ext cx="822268" cy="3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99.5% </a:t>
              </a:r>
            </a:p>
          </p:txBody>
        </p:sp>
      </p:grpSp>
      <p:grpSp>
        <p:nvGrpSpPr>
          <p:cNvPr id="146" name="Group 145">
            <a:extLst>
              <a:ext uri="{FF2B5EF4-FFF2-40B4-BE49-F238E27FC236}">
                <a16:creationId xmlns:a16="http://schemas.microsoft.com/office/drawing/2014/main" id="{5B868C42-070C-3D42-BCC1-F0815431DEC1}"/>
              </a:ext>
            </a:extLst>
          </p:cNvPr>
          <p:cNvGrpSpPr/>
          <p:nvPr/>
        </p:nvGrpSpPr>
        <p:grpSpPr>
          <a:xfrm>
            <a:off x="5130897" y="5441693"/>
            <a:ext cx="2317986" cy="706310"/>
            <a:chOff x="2806841" y="4828909"/>
            <a:chExt cx="2698587" cy="909585"/>
          </a:xfrm>
        </p:grpSpPr>
        <p:sp>
          <p:nvSpPr>
            <p:cNvPr id="147" name="Rectangle 146">
              <a:extLst>
                <a:ext uri="{FF2B5EF4-FFF2-40B4-BE49-F238E27FC236}">
                  <a16:creationId xmlns:a16="http://schemas.microsoft.com/office/drawing/2014/main" id="{921F0E20-AEE1-8B4B-90B3-2D1DBE87F070}"/>
                </a:ext>
              </a:extLst>
            </p:cNvPr>
            <p:cNvSpPr/>
            <p:nvPr/>
          </p:nvSpPr>
          <p:spPr>
            <a:xfrm>
              <a:off x="2806842" y="4828909"/>
              <a:ext cx="1852100" cy="398584"/>
            </a:xfrm>
            <a:prstGeom prst="rect">
              <a:avLst/>
            </a:prstGeom>
          </p:spPr>
          <p:txBody>
            <a:bodyPr wrap="none">
              <a:spAutoFit/>
            </a:bodyPr>
            <a:lstStyle/>
            <a:p>
              <a:pPr defTabSz="932123">
                <a:lnSpc>
                  <a:spcPct val="90000"/>
                </a:lnSpc>
                <a:spcBef>
                  <a:spcPts val="600"/>
                </a:spcBef>
                <a:defRPr/>
              </a:pPr>
              <a:r>
                <a:rPr lang="en-US" sz="1568" dirty="0">
                  <a:solidFill>
                    <a:srgbClr val="002050"/>
                  </a:solidFill>
                  <a:latin typeface="Segoe UI Semibold" panose="020B0702040204020203" pitchFamily="34" charset="0"/>
                  <a:cs typeface="Segoe UI Semibold" panose="020B0702040204020203" pitchFamily="34" charset="0"/>
                </a:rPr>
                <a:t>Availability</a:t>
              </a:r>
              <a:r>
                <a:rPr lang="en-US" sz="1568"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sz="1568" dirty="0">
                  <a:solidFill>
                    <a:srgbClr val="002050"/>
                  </a:solidFill>
                  <a:latin typeface="Segoe UI Semibold" panose="020B0702040204020203" pitchFamily="34" charset="0"/>
                  <a:cs typeface="Segoe UI Semibold" panose="020B0702040204020203" pitchFamily="34" charset="0"/>
                </a:rPr>
                <a:t>sets</a:t>
              </a:r>
            </a:p>
          </p:txBody>
        </p:sp>
        <p:sp>
          <p:nvSpPr>
            <p:cNvPr id="148" name="Rectangle 147">
              <a:extLst>
                <a:ext uri="{FF2B5EF4-FFF2-40B4-BE49-F238E27FC236}">
                  <a16:creationId xmlns:a16="http://schemas.microsoft.com/office/drawing/2014/main" id="{2EF56579-C8A4-624E-A365-DB406DD90332}"/>
                </a:ext>
              </a:extLst>
            </p:cNvPr>
            <p:cNvSpPr/>
            <p:nvPr/>
          </p:nvSpPr>
          <p:spPr>
            <a:xfrm>
              <a:off x="2806841" y="5130090"/>
              <a:ext cx="2698587" cy="608404"/>
            </a:xfrm>
            <a:prstGeom prst="rect">
              <a:avLst/>
            </a:prstGeom>
          </p:spPr>
          <p:txBody>
            <a:bodyPr wrap="square">
              <a:spAutoFit/>
            </a:bodyPr>
            <a:lstStyle/>
            <a:p>
              <a:pPr defTabSz="932123">
                <a:lnSpc>
                  <a:spcPct val="90000"/>
                </a:lnSpc>
                <a:spcBef>
                  <a:spcPts val="600"/>
                </a:spcBef>
                <a:defRPr/>
              </a:pPr>
              <a:r>
                <a:rPr lang="en-US" sz="1372">
                  <a:solidFill>
                    <a:srgbClr val="002050"/>
                  </a:solidFill>
                  <a:latin typeface="Segoe UI" panose="020B0502040204020203" pitchFamily="34" charset="0"/>
                  <a:ea typeface="Segoe UI" panose="020B0502040204020203" pitchFamily="34" charset="0"/>
                  <a:cs typeface="Segoe UI" panose="020B0502040204020203" pitchFamily="34" charset="0"/>
                </a:rPr>
                <a:t>Protection against failures </a:t>
              </a:r>
              <a:br>
                <a:rPr lang="en-US" sz="1372">
                  <a:solidFill>
                    <a:srgbClr val="002050"/>
                  </a:solidFill>
                  <a:latin typeface="Segoe UI" panose="020B0502040204020203" pitchFamily="34" charset="0"/>
                  <a:ea typeface="Segoe UI" panose="020B0502040204020203" pitchFamily="34" charset="0"/>
                  <a:cs typeface="Segoe UI" panose="020B0502040204020203" pitchFamily="34" charset="0"/>
                </a:rPr>
              </a:br>
              <a:r>
                <a:rPr lang="en-US" sz="1372">
                  <a:solidFill>
                    <a:srgbClr val="002050"/>
                  </a:solidFill>
                  <a:latin typeface="Segoe UI" panose="020B0502040204020203" pitchFamily="34" charset="0"/>
                  <a:ea typeface="Segoe UI" panose="020B0502040204020203" pitchFamily="34" charset="0"/>
                  <a:cs typeface="Segoe UI" panose="020B0502040204020203" pitchFamily="34" charset="0"/>
                </a:rPr>
                <a:t>within datacenters</a:t>
              </a:r>
            </a:p>
          </p:txBody>
        </p:sp>
      </p:grpSp>
      <p:grpSp>
        <p:nvGrpSpPr>
          <p:cNvPr id="149" name="Group 148">
            <a:extLst>
              <a:ext uri="{FF2B5EF4-FFF2-40B4-BE49-F238E27FC236}">
                <a16:creationId xmlns:a16="http://schemas.microsoft.com/office/drawing/2014/main" id="{C07DC482-C480-5C47-A433-80BE40E998A3}"/>
              </a:ext>
            </a:extLst>
          </p:cNvPr>
          <p:cNvGrpSpPr/>
          <p:nvPr/>
        </p:nvGrpSpPr>
        <p:grpSpPr>
          <a:xfrm>
            <a:off x="7279248" y="5443913"/>
            <a:ext cx="2169080" cy="703427"/>
            <a:chOff x="5630887" y="4828909"/>
            <a:chExt cx="2525233" cy="905873"/>
          </a:xfrm>
        </p:grpSpPr>
        <p:sp>
          <p:nvSpPr>
            <p:cNvPr id="150" name="Rectangle 149">
              <a:extLst>
                <a:ext uri="{FF2B5EF4-FFF2-40B4-BE49-F238E27FC236}">
                  <a16:creationId xmlns:a16="http://schemas.microsoft.com/office/drawing/2014/main" id="{C7CCE352-0124-164C-905E-36BC39D5B2D6}"/>
                </a:ext>
              </a:extLst>
            </p:cNvPr>
            <p:cNvSpPr/>
            <p:nvPr/>
          </p:nvSpPr>
          <p:spPr>
            <a:xfrm>
              <a:off x="5630888" y="4828909"/>
              <a:ext cx="2051785" cy="398584"/>
            </a:xfrm>
            <a:prstGeom prst="rect">
              <a:avLst/>
            </a:prstGeom>
          </p:spPr>
          <p:txBody>
            <a:bodyPr wrap="none">
              <a:spAutoFit/>
            </a:bodyPr>
            <a:lstStyle/>
            <a:p>
              <a:pPr defTabSz="932123">
                <a:lnSpc>
                  <a:spcPct val="90000"/>
                </a:lnSpc>
                <a:spcBef>
                  <a:spcPts val="600"/>
                </a:spcBef>
                <a:defRPr/>
              </a:pPr>
              <a:r>
                <a:rPr lang="en-US" sz="1568">
                  <a:solidFill>
                    <a:srgbClr val="002050"/>
                  </a:solidFill>
                  <a:latin typeface="Segoe UI Semibold" panose="020B0702040204020203" pitchFamily="34" charset="0"/>
                  <a:cs typeface="Segoe UI Semibold" panose="020B0702040204020203" pitchFamily="34" charset="0"/>
                </a:rPr>
                <a:t>Availability zones</a:t>
              </a:r>
            </a:p>
          </p:txBody>
        </p:sp>
        <p:sp>
          <p:nvSpPr>
            <p:cNvPr id="151" name="Rectangle 150">
              <a:extLst>
                <a:ext uri="{FF2B5EF4-FFF2-40B4-BE49-F238E27FC236}">
                  <a16:creationId xmlns:a16="http://schemas.microsoft.com/office/drawing/2014/main" id="{46453A33-4634-9246-9CBA-D157059F4ED7}"/>
                </a:ext>
              </a:extLst>
            </p:cNvPr>
            <p:cNvSpPr/>
            <p:nvPr/>
          </p:nvSpPr>
          <p:spPr>
            <a:xfrm>
              <a:off x="5630887" y="5126378"/>
              <a:ext cx="2525233" cy="608404"/>
            </a:xfrm>
            <a:prstGeom prst="rect">
              <a:avLst/>
            </a:prstGeom>
          </p:spPr>
          <p:txBody>
            <a:bodyPr wrap="square">
              <a:spAutoFit/>
            </a:bodyPr>
            <a:lstStyle/>
            <a:p>
              <a:pPr defTabSz="932123">
                <a:lnSpc>
                  <a:spcPct val="90000"/>
                </a:lnSpc>
                <a:spcBef>
                  <a:spcPts val="600"/>
                </a:spcBef>
                <a:defRPr/>
              </a:pP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Protection from entire datacenter failures</a:t>
              </a:r>
            </a:p>
          </p:txBody>
        </p:sp>
      </p:grpSp>
      <p:grpSp>
        <p:nvGrpSpPr>
          <p:cNvPr id="152" name="Group 151">
            <a:extLst>
              <a:ext uri="{FF2B5EF4-FFF2-40B4-BE49-F238E27FC236}">
                <a16:creationId xmlns:a16="http://schemas.microsoft.com/office/drawing/2014/main" id="{CB84E436-453A-1140-B11A-8E9CA4D26496}"/>
              </a:ext>
            </a:extLst>
          </p:cNvPr>
          <p:cNvGrpSpPr/>
          <p:nvPr/>
        </p:nvGrpSpPr>
        <p:grpSpPr>
          <a:xfrm>
            <a:off x="9744610" y="5376462"/>
            <a:ext cx="2391153" cy="910023"/>
            <a:chOff x="8989091" y="4829895"/>
            <a:chExt cx="2783769" cy="1171927"/>
          </a:xfrm>
        </p:grpSpPr>
        <p:sp>
          <p:nvSpPr>
            <p:cNvPr id="153" name="Rectangle 152">
              <a:extLst>
                <a:ext uri="{FF2B5EF4-FFF2-40B4-BE49-F238E27FC236}">
                  <a16:creationId xmlns:a16="http://schemas.microsoft.com/office/drawing/2014/main" id="{20C58DAA-E458-4149-916E-3EEF7448D7B5}"/>
                </a:ext>
              </a:extLst>
            </p:cNvPr>
            <p:cNvSpPr/>
            <p:nvPr/>
          </p:nvSpPr>
          <p:spPr>
            <a:xfrm>
              <a:off x="8989092" y="4829895"/>
              <a:ext cx="1532530" cy="398584"/>
            </a:xfrm>
            <a:prstGeom prst="rect">
              <a:avLst/>
            </a:prstGeom>
          </p:spPr>
          <p:txBody>
            <a:bodyPr wrap="none">
              <a:spAutoFit/>
            </a:bodyPr>
            <a:lstStyle/>
            <a:p>
              <a:pPr defTabSz="932123">
                <a:lnSpc>
                  <a:spcPct val="90000"/>
                </a:lnSpc>
                <a:spcBef>
                  <a:spcPts val="600"/>
                </a:spcBef>
                <a:defRPr/>
              </a:pPr>
              <a:r>
                <a:rPr lang="en-US" sz="1568" dirty="0">
                  <a:solidFill>
                    <a:srgbClr val="002050"/>
                  </a:solidFill>
                  <a:latin typeface="Segoe UI Semibold" panose="020B0702040204020203" pitchFamily="34" charset="0"/>
                  <a:cs typeface="Segoe UI Semibold" panose="020B0702040204020203" pitchFamily="34" charset="0"/>
                </a:rPr>
                <a:t>Region pairs</a:t>
              </a:r>
            </a:p>
          </p:txBody>
        </p:sp>
        <p:sp>
          <p:nvSpPr>
            <p:cNvPr id="154" name="Rectangle 153">
              <a:extLst>
                <a:ext uri="{FF2B5EF4-FFF2-40B4-BE49-F238E27FC236}">
                  <a16:creationId xmlns:a16="http://schemas.microsoft.com/office/drawing/2014/main" id="{25D45A8F-69F1-EF44-A6C7-93A2253DED22}"/>
                </a:ext>
              </a:extLst>
            </p:cNvPr>
            <p:cNvSpPr/>
            <p:nvPr/>
          </p:nvSpPr>
          <p:spPr>
            <a:xfrm>
              <a:off x="8989091" y="5148669"/>
              <a:ext cx="2783769" cy="853153"/>
            </a:xfrm>
            <a:prstGeom prst="rect">
              <a:avLst/>
            </a:prstGeom>
          </p:spPr>
          <p:txBody>
            <a:bodyPr wrap="square">
              <a:spAutoFit/>
            </a:bodyPr>
            <a:lstStyle/>
            <a:p>
              <a:pPr defTabSz="932123">
                <a:lnSpc>
                  <a:spcPct val="90000"/>
                </a:lnSpc>
                <a:spcBef>
                  <a:spcPts val="600"/>
                </a:spcBef>
                <a:defRPr/>
              </a:pP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Protection from disaster with Data Residency compliance</a:t>
              </a:r>
            </a:p>
          </p:txBody>
        </p:sp>
      </p:grpSp>
      <p:sp>
        <p:nvSpPr>
          <p:cNvPr id="155" name="Freeform: Shape 62">
            <a:extLst>
              <a:ext uri="{FF2B5EF4-FFF2-40B4-BE49-F238E27FC236}">
                <a16:creationId xmlns:a16="http://schemas.microsoft.com/office/drawing/2014/main" id="{471724B3-0DB2-D34C-AEBC-0633DA4DF18A}"/>
              </a:ext>
            </a:extLst>
          </p:cNvPr>
          <p:cNvSpPr/>
          <p:nvPr/>
        </p:nvSpPr>
        <p:spPr bwMode="auto">
          <a:xfrm>
            <a:off x="1795347" y="3426622"/>
            <a:ext cx="1366750"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56" name="Freeform: Shape 63">
            <a:extLst>
              <a:ext uri="{FF2B5EF4-FFF2-40B4-BE49-F238E27FC236}">
                <a16:creationId xmlns:a16="http://schemas.microsoft.com/office/drawing/2014/main" id="{37936BEF-1F5A-664E-AE40-0B7904ABF38F}"/>
              </a:ext>
            </a:extLst>
          </p:cNvPr>
          <p:cNvSpPr/>
          <p:nvPr/>
        </p:nvSpPr>
        <p:spPr bwMode="auto">
          <a:xfrm>
            <a:off x="5013184" y="3416507"/>
            <a:ext cx="1977647"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57" name="Freeform: Shape 64">
            <a:extLst>
              <a:ext uri="{FF2B5EF4-FFF2-40B4-BE49-F238E27FC236}">
                <a16:creationId xmlns:a16="http://schemas.microsoft.com/office/drawing/2014/main" id="{30828B9A-17D8-D94E-BBAC-232EA2E43854}"/>
              </a:ext>
            </a:extLst>
          </p:cNvPr>
          <p:cNvSpPr/>
          <p:nvPr/>
        </p:nvSpPr>
        <p:spPr bwMode="auto">
          <a:xfrm>
            <a:off x="7294076" y="3419799"/>
            <a:ext cx="1839973" cy="5211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58" name="Freeform: Shape 65">
            <a:extLst>
              <a:ext uri="{FF2B5EF4-FFF2-40B4-BE49-F238E27FC236}">
                <a16:creationId xmlns:a16="http://schemas.microsoft.com/office/drawing/2014/main" id="{47B41D75-2C17-A446-82FD-9024ED4AFC83}"/>
              </a:ext>
            </a:extLst>
          </p:cNvPr>
          <p:cNvSpPr/>
          <p:nvPr/>
        </p:nvSpPr>
        <p:spPr bwMode="auto">
          <a:xfrm>
            <a:off x="9835721" y="3425275"/>
            <a:ext cx="2320024"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nvGrpSpPr>
          <p:cNvPr id="159" name="Group 158">
            <a:extLst>
              <a:ext uri="{FF2B5EF4-FFF2-40B4-BE49-F238E27FC236}">
                <a16:creationId xmlns:a16="http://schemas.microsoft.com/office/drawing/2014/main" id="{46F605FF-42F1-7848-8CB9-5F99623F1F89}"/>
              </a:ext>
            </a:extLst>
          </p:cNvPr>
          <p:cNvGrpSpPr/>
          <p:nvPr/>
        </p:nvGrpSpPr>
        <p:grpSpPr>
          <a:xfrm>
            <a:off x="5050880" y="2798743"/>
            <a:ext cx="825570" cy="476779"/>
            <a:chOff x="2806842" y="2107278"/>
            <a:chExt cx="961124" cy="613993"/>
          </a:xfrm>
        </p:grpSpPr>
        <p:sp>
          <p:nvSpPr>
            <p:cNvPr id="160" name="Rectangle 362">
              <a:extLst>
                <a:ext uri="{FF2B5EF4-FFF2-40B4-BE49-F238E27FC236}">
                  <a16:creationId xmlns:a16="http://schemas.microsoft.com/office/drawing/2014/main" id="{8E2F7CB2-445F-6C43-AF99-2866153B93CD}"/>
                </a:ext>
              </a:extLst>
            </p:cNvPr>
            <p:cNvSpPr>
              <a:spLocks noChangeArrowheads="1"/>
            </p:cNvSpPr>
            <p:nvPr/>
          </p:nvSpPr>
          <p:spPr bwMode="auto">
            <a:xfrm>
              <a:off x="2806842" y="2107278"/>
              <a:ext cx="961124" cy="36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VM</a:t>
              </a:r>
              <a:r>
                <a:rPr lang="en-US" altLang="en-US" sz="1398"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398" dirty="0">
                  <a:solidFill>
                    <a:srgbClr val="002050"/>
                  </a:solidFill>
                  <a:latin typeface="Segoe UI Semibold" panose="020B0702040204020203" pitchFamily="34" charset="0"/>
                  <a:cs typeface="Segoe UI Semibold" panose="020B0702040204020203" pitchFamily="34" charset="0"/>
                </a:rPr>
                <a:t>SLA</a:t>
              </a:r>
            </a:p>
          </p:txBody>
        </p:sp>
        <p:sp>
          <p:nvSpPr>
            <p:cNvPr id="161" name="Rectangle 365">
              <a:extLst>
                <a:ext uri="{FF2B5EF4-FFF2-40B4-BE49-F238E27FC236}">
                  <a16:creationId xmlns:a16="http://schemas.microsoft.com/office/drawing/2014/main" id="{AC9CC524-E655-604B-872E-C6870B42242E}"/>
                </a:ext>
              </a:extLst>
            </p:cNvPr>
            <p:cNvSpPr>
              <a:spLocks noChangeArrowheads="1"/>
            </p:cNvSpPr>
            <p:nvPr/>
          </p:nvSpPr>
          <p:spPr bwMode="auto">
            <a:xfrm>
              <a:off x="2806842" y="2353061"/>
              <a:ext cx="937088" cy="36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99.95% </a:t>
              </a:r>
            </a:p>
          </p:txBody>
        </p:sp>
      </p:grpSp>
      <p:grpSp>
        <p:nvGrpSpPr>
          <p:cNvPr id="162" name="Group 161">
            <a:extLst>
              <a:ext uri="{FF2B5EF4-FFF2-40B4-BE49-F238E27FC236}">
                <a16:creationId xmlns:a16="http://schemas.microsoft.com/office/drawing/2014/main" id="{DA4DD3EA-2672-3A4E-B281-3BE4ACA9EE78}"/>
              </a:ext>
            </a:extLst>
          </p:cNvPr>
          <p:cNvGrpSpPr/>
          <p:nvPr/>
        </p:nvGrpSpPr>
        <p:grpSpPr>
          <a:xfrm>
            <a:off x="7294075" y="2787620"/>
            <a:ext cx="825570" cy="480084"/>
            <a:chOff x="5630888" y="2103022"/>
            <a:chExt cx="961124" cy="618250"/>
          </a:xfrm>
        </p:grpSpPr>
        <p:sp>
          <p:nvSpPr>
            <p:cNvPr id="163" name="Rectangle 362">
              <a:extLst>
                <a:ext uri="{FF2B5EF4-FFF2-40B4-BE49-F238E27FC236}">
                  <a16:creationId xmlns:a16="http://schemas.microsoft.com/office/drawing/2014/main" id="{B2DF8698-4C2E-AA4B-9A6B-F32051C3B67E}"/>
                </a:ext>
              </a:extLst>
            </p:cNvPr>
            <p:cNvSpPr>
              <a:spLocks noChangeArrowheads="1"/>
            </p:cNvSpPr>
            <p:nvPr/>
          </p:nvSpPr>
          <p:spPr bwMode="auto">
            <a:xfrm>
              <a:off x="5630888" y="2103022"/>
              <a:ext cx="961124" cy="36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VM</a:t>
              </a:r>
              <a:r>
                <a:rPr lang="en-US" altLang="en-US" sz="1398" dirty="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 </a:t>
              </a:r>
              <a:r>
                <a:rPr lang="en-US" altLang="en-US" sz="1398" dirty="0">
                  <a:solidFill>
                    <a:srgbClr val="002050"/>
                  </a:solidFill>
                  <a:latin typeface="Segoe UI Semibold" panose="020B0702040204020203" pitchFamily="34" charset="0"/>
                  <a:cs typeface="Segoe UI Semibold" panose="020B0702040204020203" pitchFamily="34" charset="0"/>
                </a:rPr>
                <a:t>SLA</a:t>
              </a:r>
            </a:p>
          </p:txBody>
        </p:sp>
        <p:sp>
          <p:nvSpPr>
            <p:cNvPr id="164" name="Rectangle 365">
              <a:extLst>
                <a:ext uri="{FF2B5EF4-FFF2-40B4-BE49-F238E27FC236}">
                  <a16:creationId xmlns:a16="http://schemas.microsoft.com/office/drawing/2014/main" id="{729D543E-CD47-8247-B508-FF4D9BA4ADDC}"/>
                </a:ext>
              </a:extLst>
            </p:cNvPr>
            <p:cNvSpPr>
              <a:spLocks noChangeArrowheads="1"/>
            </p:cNvSpPr>
            <p:nvPr/>
          </p:nvSpPr>
          <p:spPr bwMode="auto">
            <a:xfrm>
              <a:off x="5630888" y="2353062"/>
              <a:ext cx="937088" cy="36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99.99% </a:t>
              </a:r>
            </a:p>
          </p:txBody>
        </p:sp>
      </p:grpSp>
      <p:sp>
        <p:nvSpPr>
          <p:cNvPr id="165" name="PC1_E977">
            <a:extLst>
              <a:ext uri="{FF2B5EF4-FFF2-40B4-BE49-F238E27FC236}">
                <a16:creationId xmlns:a16="http://schemas.microsoft.com/office/drawing/2014/main" id="{606A827E-2261-B24E-B79D-34D313CC20EC}"/>
              </a:ext>
            </a:extLst>
          </p:cNvPr>
          <p:cNvSpPr>
            <a:spLocks noChangeAspect="1" noEditPoints="1"/>
          </p:cNvSpPr>
          <p:nvPr/>
        </p:nvSpPr>
        <p:spPr bwMode="auto">
          <a:xfrm>
            <a:off x="1772348" y="4022166"/>
            <a:ext cx="525357" cy="4204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grpSp>
        <p:nvGrpSpPr>
          <p:cNvPr id="166" name="Group 165">
            <a:extLst>
              <a:ext uri="{FF2B5EF4-FFF2-40B4-BE49-F238E27FC236}">
                <a16:creationId xmlns:a16="http://schemas.microsoft.com/office/drawing/2014/main" id="{4999CFAC-3950-4B40-B782-681EB234FA00}"/>
              </a:ext>
            </a:extLst>
          </p:cNvPr>
          <p:cNvGrpSpPr/>
          <p:nvPr/>
        </p:nvGrpSpPr>
        <p:grpSpPr>
          <a:xfrm>
            <a:off x="5247259" y="3784853"/>
            <a:ext cx="1202368" cy="628225"/>
            <a:chOff x="3459095" y="2961602"/>
            <a:chExt cx="1399792" cy="809022"/>
          </a:xfrm>
        </p:grpSpPr>
        <p:sp>
          <p:nvSpPr>
            <p:cNvPr id="167" name="monitor">
              <a:extLst>
                <a:ext uri="{FF2B5EF4-FFF2-40B4-BE49-F238E27FC236}">
                  <a16:creationId xmlns:a16="http://schemas.microsoft.com/office/drawing/2014/main" id="{28500416-E249-4348-9E0F-FCC06A513459}"/>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68" name="monitor">
              <a:extLst>
                <a:ext uri="{FF2B5EF4-FFF2-40B4-BE49-F238E27FC236}">
                  <a16:creationId xmlns:a16="http://schemas.microsoft.com/office/drawing/2014/main" id="{DDCBA9FF-9042-8F43-8834-C338FF7434D0}"/>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69" name="Rectangle 168">
              <a:extLst>
                <a:ext uri="{FF2B5EF4-FFF2-40B4-BE49-F238E27FC236}">
                  <a16:creationId xmlns:a16="http://schemas.microsoft.com/office/drawing/2014/main" id="{17ED4CB7-4175-8542-9F14-D2DA9C173F02}"/>
                </a:ext>
              </a:extLst>
            </p:cNvPr>
            <p:cNvSpPr/>
            <p:nvPr/>
          </p:nvSpPr>
          <p:spPr bwMode="auto">
            <a:xfrm>
              <a:off x="3475778" y="2961602"/>
              <a:ext cx="1353672" cy="473134"/>
            </a:xfrm>
            <a:prstGeom prst="rect">
              <a:avLst/>
            </a:prstGeom>
            <a:noFill/>
            <a:ln w="19050" cap="flat" cmpd="sng" algn="ctr">
              <a:solidFill>
                <a:srgbClr val="002050"/>
              </a:solidFill>
              <a:prstDash val="sysDash"/>
              <a:headEnd type="none" w="med" len="med"/>
              <a:tailEnd type="none" w="med" len="med"/>
            </a:ln>
            <a:effectLst/>
          </p:spPr>
          <p:txBody>
            <a:bodyPr rot="0" spcFirstLastPara="0" vertOverflow="overflow" horzOverflow="overflow" vert="horz" wrap="square" lIns="182750" tIns="146199" rIns="182750" bIns="146199" numCol="1" spcCol="0" rtlCol="0" fromWordArt="0" anchor="t" anchorCtr="0" forceAA="0" compatLnSpc="1">
              <a:prstTxWarp prst="textNoShape">
                <a:avLst/>
              </a:prstTxWarp>
              <a:noAutofit/>
            </a:bodyPr>
            <a:lstStyle/>
            <a:p>
              <a:pPr algn="ctr" defTabSz="931685" fontAlgn="base">
                <a:lnSpc>
                  <a:spcPct val="90000"/>
                </a:lnSpc>
                <a:spcBef>
                  <a:spcPts val="600"/>
                </a:spcBef>
                <a:spcAft>
                  <a:spcPct val="0"/>
                </a:spcAft>
                <a:defRPr/>
              </a:pPr>
              <a:endParaRPr lang="en-US" sz="2400" kern="0">
                <a:gradFill>
                  <a:gsLst>
                    <a:gs pos="0">
                      <a:srgbClr val="1A1A1A"/>
                    </a:gs>
                    <a:gs pos="100000">
                      <a:srgbClr val="1A1A1A"/>
                    </a:gs>
                  </a:gsLst>
                  <a:lin ang="5400000" scaled="0"/>
                </a:gradFill>
                <a:latin typeface="Segoe UI Semilight"/>
                <a:cs typeface="Segoe UI" pitchFamily="34" charset="0"/>
              </a:endParaRPr>
            </a:p>
          </p:txBody>
        </p:sp>
        <p:sp>
          <p:nvSpPr>
            <p:cNvPr id="170" name="monitor">
              <a:extLst>
                <a:ext uri="{FF2B5EF4-FFF2-40B4-BE49-F238E27FC236}">
                  <a16:creationId xmlns:a16="http://schemas.microsoft.com/office/drawing/2014/main" id="{078ABAF9-3DCE-0A4C-BF54-5CBCDCBF715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71" name="monitor">
              <a:extLst>
                <a:ext uri="{FF2B5EF4-FFF2-40B4-BE49-F238E27FC236}">
                  <a16:creationId xmlns:a16="http://schemas.microsoft.com/office/drawing/2014/main" id="{FC0C0FDF-F439-8B40-8185-C7356879B5CB}"/>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72" name="monitor">
              <a:extLst>
                <a:ext uri="{FF2B5EF4-FFF2-40B4-BE49-F238E27FC236}">
                  <a16:creationId xmlns:a16="http://schemas.microsoft.com/office/drawing/2014/main" id="{50D2795D-E50B-9E4D-A8F3-59DCE9759F13}"/>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73" name="monitor">
              <a:extLst>
                <a:ext uri="{FF2B5EF4-FFF2-40B4-BE49-F238E27FC236}">
                  <a16:creationId xmlns:a16="http://schemas.microsoft.com/office/drawing/2014/main" id="{31E51BFB-1A03-9244-8064-2CC13CEE3A9C}"/>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grpSp>
        <p:nvGrpSpPr>
          <p:cNvPr id="174" name="Group 173">
            <a:extLst>
              <a:ext uri="{FF2B5EF4-FFF2-40B4-BE49-F238E27FC236}">
                <a16:creationId xmlns:a16="http://schemas.microsoft.com/office/drawing/2014/main" id="{CD7F3E48-0F42-1C44-A47F-F21F0375360A}"/>
              </a:ext>
            </a:extLst>
          </p:cNvPr>
          <p:cNvGrpSpPr/>
          <p:nvPr/>
        </p:nvGrpSpPr>
        <p:grpSpPr>
          <a:xfrm>
            <a:off x="7565220" y="3733282"/>
            <a:ext cx="1017259" cy="834685"/>
            <a:chOff x="6658060" y="2865894"/>
            <a:chExt cx="1183952" cy="1074598"/>
          </a:xfrm>
        </p:grpSpPr>
        <p:grpSp>
          <p:nvGrpSpPr>
            <p:cNvPr id="175" name="Group 174">
              <a:extLst>
                <a:ext uri="{FF2B5EF4-FFF2-40B4-BE49-F238E27FC236}">
                  <a16:creationId xmlns:a16="http://schemas.microsoft.com/office/drawing/2014/main" id="{3BC2E1F9-8AAB-1E4F-852E-13DED41612EE}"/>
                </a:ext>
              </a:extLst>
            </p:cNvPr>
            <p:cNvGrpSpPr/>
            <p:nvPr/>
          </p:nvGrpSpPr>
          <p:grpSpPr>
            <a:xfrm>
              <a:off x="6658060" y="2865894"/>
              <a:ext cx="1145558" cy="1074598"/>
              <a:chOff x="6265202" y="2921103"/>
              <a:chExt cx="1145883" cy="1074902"/>
            </a:xfrm>
          </p:grpSpPr>
          <p:sp>
            <p:nvSpPr>
              <p:cNvPr id="179" name="server">
                <a:extLst>
                  <a:ext uri="{FF2B5EF4-FFF2-40B4-BE49-F238E27FC236}">
                    <a16:creationId xmlns:a16="http://schemas.microsoft.com/office/drawing/2014/main" id="{0479A6B6-06CF-954F-AF9C-E871AA9E0608}"/>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sp>
            <p:nvSpPr>
              <p:cNvPr id="180" name="server">
                <a:extLst>
                  <a:ext uri="{FF2B5EF4-FFF2-40B4-BE49-F238E27FC236}">
                    <a16:creationId xmlns:a16="http://schemas.microsoft.com/office/drawing/2014/main" id="{8A160085-3C34-BC42-BFE4-5B993EE11108}"/>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sp>
            <p:nvSpPr>
              <p:cNvPr id="181" name="server">
                <a:extLst>
                  <a:ext uri="{FF2B5EF4-FFF2-40B4-BE49-F238E27FC236}">
                    <a16:creationId xmlns:a16="http://schemas.microsoft.com/office/drawing/2014/main" id="{9B19D5B4-7424-C845-8CEB-A03E2BE2A01F}"/>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grpSp>
        <p:sp>
          <p:nvSpPr>
            <p:cNvPr id="176" name="Freeform: Shape 88">
              <a:extLst>
                <a:ext uri="{FF2B5EF4-FFF2-40B4-BE49-F238E27FC236}">
                  <a16:creationId xmlns:a16="http://schemas.microsoft.com/office/drawing/2014/main" id="{2B67B9E9-7950-5443-B7B1-5B5DBBFA7602}"/>
                </a:ext>
              </a:extLst>
            </p:cNvPr>
            <p:cNvSpPr/>
            <p:nvPr/>
          </p:nvSpPr>
          <p:spPr bwMode="auto">
            <a:xfrm>
              <a:off x="7014755" y="3108046"/>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77" name="Freeform: Shape 89">
              <a:extLst>
                <a:ext uri="{FF2B5EF4-FFF2-40B4-BE49-F238E27FC236}">
                  <a16:creationId xmlns:a16="http://schemas.microsoft.com/office/drawing/2014/main" id="{8CF19AAA-CBAC-3F4D-9609-EFE127D3085F}"/>
                </a:ext>
              </a:extLst>
            </p:cNvPr>
            <p:cNvSpPr/>
            <p:nvPr/>
          </p:nvSpPr>
          <p:spPr bwMode="auto">
            <a:xfrm rot="2700000">
              <a:off x="6610036" y="3626035"/>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78" name="Freeform: Shape 90">
              <a:extLst>
                <a:ext uri="{FF2B5EF4-FFF2-40B4-BE49-F238E27FC236}">
                  <a16:creationId xmlns:a16="http://schemas.microsoft.com/office/drawing/2014/main" id="{9AD067D4-2B07-414B-B809-ABFED29A29AD}"/>
                </a:ext>
              </a:extLst>
            </p:cNvPr>
            <p:cNvSpPr/>
            <p:nvPr/>
          </p:nvSpPr>
          <p:spPr bwMode="auto">
            <a:xfrm rot="18900000" flipH="1">
              <a:off x="7380506" y="3620034"/>
              <a:ext cx="461506"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grpSp>
        <p:nvGrpSpPr>
          <p:cNvPr id="182" name="Group 181">
            <a:extLst>
              <a:ext uri="{FF2B5EF4-FFF2-40B4-BE49-F238E27FC236}">
                <a16:creationId xmlns:a16="http://schemas.microsoft.com/office/drawing/2014/main" id="{AF876F56-6B7C-524E-8302-93A3000F0F4B}"/>
              </a:ext>
            </a:extLst>
          </p:cNvPr>
          <p:cNvGrpSpPr/>
          <p:nvPr/>
        </p:nvGrpSpPr>
        <p:grpSpPr>
          <a:xfrm>
            <a:off x="9794329" y="3637871"/>
            <a:ext cx="2173051" cy="1134817"/>
            <a:chOff x="9106531" y="3070266"/>
            <a:chExt cx="2733568" cy="1461409"/>
          </a:xfrm>
        </p:grpSpPr>
        <p:sp>
          <p:nvSpPr>
            <p:cNvPr id="183" name="Freeform 11">
              <a:extLst>
                <a:ext uri="{FF2B5EF4-FFF2-40B4-BE49-F238E27FC236}">
                  <a16:creationId xmlns:a16="http://schemas.microsoft.com/office/drawing/2014/main" id="{D7EEDBBD-A022-BF40-A480-30F02B9F724F}"/>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84" name="Freeform 11">
              <a:extLst>
                <a:ext uri="{FF2B5EF4-FFF2-40B4-BE49-F238E27FC236}">
                  <a16:creationId xmlns:a16="http://schemas.microsoft.com/office/drawing/2014/main" id="{8D7973D4-517D-044B-BB1E-719132679ECF}"/>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85" name="Freeform: Shape 94">
              <a:extLst>
                <a:ext uri="{FF2B5EF4-FFF2-40B4-BE49-F238E27FC236}">
                  <a16:creationId xmlns:a16="http://schemas.microsoft.com/office/drawing/2014/main" id="{ABC5D356-4B03-294D-BCAF-6AA5BA6ECDDE}"/>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chemeClr val="tx1"/>
              </a:solidFill>
              <a:prstDash val="solid"/>
              <a:headEnd type="arrow" w="med" len="med"/>
              <a:tailEnd type="arrow"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186" name="Rectangle 185">
              <a:extLst>
                <a:ext uri="{FF2B5EF4-FFF2-40B4-BE49-F238E27FC236}">
                  <a16:creationId xmlns:a16="http://schemas.microsoft.com/office/drawing/2014/main" id="{8BC4E944-087E-AA4F-9C24-0C4A5F696948}"/>
                </a:ext>
              </a:extLst>
            </p:cNvPr>
            <p:cNvSpPr/>
            <p:nvPr/>
          </p:nvSpPr>
          <p:spPr bwMode="auto">
            <a:xfrm>
              <a:off x="9106531" y="3070266"/>
              <a:ext cx="2733568" cy="1285513"/>
            </a:xfrm>
            <a:prstGeom prst="rect">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82750" tIns="146199" rIns="182750" bIns="146199" numCol="1" spcCol="0" rtlCol="0" fromWordArt="0" anchor="t" anchorCtr="0" forceAA="0" compatLnSpc="1">
              <a:prstTxWarp prst="textNoShape">
                <a:avLst/>
              </a:prstTxWarp>
              <a:noAutofit/>
            </a:bodyPr>
            <a:lstStyle/>
            <a:p>
              <a:pPr algn="ctr" defTabSz="931685" fontAlgn="base">
                <a:lnSpc>
                  <a:spcPct val="90000"/>
                </a:lnSpc>
                <a:spcBef>
                  <a:spcPts val="600"/>
                </a:spcBef>
                <a:spcAft>
                  <a:spcPct val="0"/>
                </a:spcAft>
                <a:defRPr/>
              </a:pPr>
              <a:endParaRPr lang="en-US" sz="2400" kern="0">
                <a:gradFill>
                  <a:gsLst>
                    <a:gs pos="0">
                      <a:srgbClr val="1A1A1A"/>
                    </a:gs>
                    <a:gs pos="100000">
                      <a:srgbClr val="1A1A1A"/>
                    </a:gs>
                  </a:gsLst>
                  <a:lin ang="5400000" scaled="0"/>
                </a:gradFill>
                <a:latin typeface="Segoe UI Semilight"/>
                <a:cs typeface="Segoe UI" pitchFamily="34" charset="0"/>
              </a:endParaRPr>
            </a:p>
          </p:txBody>
        </p:sp>
        <p:sp>
          <p:nvSpPr>
            <p:cNvPr id="187" name="Rectangle 186">
              <a:extLst>
                <a:ext uri="{FF2B5EF4-FFF2-40B4-BE49-F238E27FC236}">
                  <a16:creationId xmlns:a16="http://schemas.microsoft.com/office/drawing/2014/main" id="{6FD0B531-0633-154E-A8CB-C644308B1DFD}"/>
                </a:ext>
              </a:extLst>
            </p:cNvPr>
            <p:cNvSpPr/>
            <p:nvPr/>
          </p:nvSpPr>
          <p:spPr bwMode="auto">
            <a:xfrm>
              <a:off x="9911892" y="4173592"/>
              <a:ext cx="1122847" cy="35808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685" fontAlgn="base">
                <a:lnSpc>
                  <a:spcPct val="90000"/>
                </a:lnSpc>
                <a:spcBef>
                  <a:spcPts val="600"/>
                </a:spcBef>
                <a:spcAft>
                  <a:spcPct val="0"/>
                </a:spcAft>
                <a:defRPr/>
              </a:pPr>
              <a:r>
                <a:rPr lang="en-US" sz="1198" kern="0">
                  <a:gradFill>
                    <a:gsLst>
                      <a:gs pos="0">
                        <a:srgbClr val="0078D4"/>
                      </a:gs>
                      <a:gs pos="100000">
                        <a:srgbClr val="0078D4"/>
                      </a:gs>
                    </a:gsLst>
                    <a:lin ang="5400000" scaled="0"/>
                  </a:gradFill>
                  <a:latin typeface="Segoe UI Semibold" panose="020B0702040204020203" pitchFamily="34" charset="0"/>
                  <a:cs typeface="Segoe UI Semibold" panose="020B0702040204020203" pitchFamily="34" charset="0"/>
                </a:rPr>
                <a:t>Data residency</a:t>
              </a:r>
            </a:p>
          </p:txBody>
        </p:sp>
      </p:grpSp>
      <p:sp>
        <p:nvSpPr>
          <p:cNvPr id="59" name="Rectangle 58">
            <a:extLst>
              <a:ext uri="{FF2B5EF4-FFF2-40B4-BE49-F238E27FC236}">
                <a16:creationId xmlns:a16="http://schemas.microsoft.com/office/drawing/2014/main" id="{9BA5639E-5F36-418F-AAFE-5F27B152EF1F}"/>
              </a:ext>
            </a:extLst>
          </p:cNvPr>
          <p:cNvSpPr/>
          <p:nvPr/>
        </p:nvSpPr>
        <p:spPr bwMode="auto">
          <a:xfrm>
            <a:off x="427229" y="1516995"/>
            <a:ext cx="11334431" cy="354641"/>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89630" bIns="89630" numCol="1" spcCol="0" rtlCol="0" fromWordArt="0" anchor="ctr" anchorCtr="0" forceAA="0" compatLnSpc="1">
            <a:prstTxWarp prst="textNoShape">
              <a:avLst/>
            </a:prstTxWarp>
            <a:noAutofit/>
          </a:bodyPr>
          <a:lstStyle/>
          <a:p>
            <a:pPr defTabSz="914023" fontAlgn="base">
              <a:spcBef>
                <a:spcPct val="0"/>
              </a:spcBef>
              <a:spcAft>
                <a:spcPct val="0"/>
              </a:spcAft>
              <a:defRPr/>
            </a:pPr>
            <a:r>
              <a:rPr lang="en-US" sz="1372">
                <a:solidFill>
                  <a:srgbClr val="002050"/>
                </a:solidFill>
                <a:latin typeface="Segoe UI"/>
                <a:cs typeface="Segoe UI" pitchFamily="34" charset="0"/>
              </a:rPr>
              <a:t>Power / facility						</a:t>
            </a:r>
          </a:p>
        </p:txBody>
      </p:sp>
      <p:sp>
        <p:nvSpPr>
          <p:cNvPr id="60" name="Rectangle 59">
            <a:extLst>
              <a:ext uri="{FF2B5EF4-FFF2-40B4-BE49-F238E27FC236}">
                <a16:creationId xmlns:a16="http://schemas.microsoft.com/office/drawing/2014/main" id="{4D239EE6-7B4E-4E72-BAB7-E8E418B6A196}"/>
              </a:ext>
            </a:extLst>
          </p:cNvPr>
          <p:cNvSpPr/>
          <p:nvPr/>
        </p:nvSpPr>
        <p:spPr>
          <a:xfrm>
            <a:off x="7835631" y="1543472"/>
            <a:ext cx="3856559" cy="307733"/>
          </a:xfrm>
          <a:prstGeom prst="rect">
            <a:avLst/>
          </a:prstGeom>
        </p:spPr>
        <p:txBody>
          <a:bodyPr wrap="none" lIns="89630" rIns="89630">
            <a:spAutoFit/>
          </a:bodyPr>
          <a:lstStyle/>
          <a:p>
            <a:pPr defTabSz="1088405">
              <a:defRPr/>
            </a:pPr>
            <a:r>
              <a:rPr lang="en-US" sz="1372">
                <a:solidFill>
                  <a:srgbClr val="002050"/>
                </a:solidFill>
                <a:latin typeface="Segoe UI"/>
                <a:cs typeface="Segoe UI" pitchFamily="34" charset="0"/>
              </a:rPr>
              <a:t>Region Pairs, Availability Zones, Availability Set</a:t>
            </a:r>
          </a:p>
        </p:txBody>
      </p:sp>
      <p:grpSp>
        <p:nvGrpSpPr>
          <p:cNvPr id="61" name="Group 60">
            <a:extLst>
              <a:ext uri="{FF2B5EF4-FFF2-40B4-BE49-F238E27FC236}">
                <a16:creationId xmlns:a16="http://schemas.microsoft.com/office/drawing/2014/main" id="{058EEFC7-15B2-4331-810E-95A05EC3D765}"/>
              </a:ext>
            </a:extLst>
          </p:cNvPr>
          <p:cNvGrpSpPr/>
          <p:nvPr/>
        </p:nvGrpSpPr>
        <p:grpSpPr>
          <a:xfrm>
            <a:off x="9971214" y="2817562"/>
            <a:ext cx="829033" cy="480084"/>
            <a:chOff x="5630888" y="2103022"/>
            <a:chExt cx="965155" cy="618250"/>
          </a:xfrm>
        </p:grpSpPr>
        <p:sp>
          <p:nvSpPr>
            <p:cNvPr id="62" name="Rectangle 362">
              <a:extLst>
                <a:ext uri="{FF2B5EF4-FFF2-40B4-BE49-F238E27FC236}">
                  <a16:creationId xmlns:a16="http://schemas.microsoft.com/office/drawing/2014/main" id="{19E88B05-F8E7-4D2D-A33E-72BCD57F25AB}"/>
                </a:ext>
              </a:extLst>
            </p:cNvPr>
            <p:cNvSpPr>
              <a:spLocks noChangeArrowheads="1"/>
            </p:cNvSpPr>
            <p:nvPr/>
          </p:nvSpPr>
          <p:spPr bwMode="auto">
            <a:xfrm>
              <a:off x="5630888" y="2103022"/>
              <a:ext cx="965155"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Regions</a:t>
              </a:r>
            </a:p>
          </p:txBody>
        </p:sp>
        <p:sp>
          <p:nvSpPr>
            <p:cNvPr id="63" name="Rectangle 365">
              <a:extLst>
                <a:ext uri="{FF2B5EF4-FFF2-40B4-BE49-F238E27FC236}">
                  <a16:creationId xmlns:a16="http://schemas.microsoft.com/office/drawing/2014/main" id="{0FA47F05-D678-4735-87FB-E3684758CA2B}"/>
                </a:ext>
              </a:extLst>
            </p:cNvPr>
            <p:cNvSpPr>
              <a:spLocks noChangeArrowheads="1"/>
            </p:cNvSpPr>
            <p:nvPr/>
          </p:nvSpPr>
          <p:spPr bwMode="auto">
            <a:xfrm>
              <a:off x="5630888" y="2353061"/>
              <a:ext cx="582508"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65+</a:t>
              </a:r>
            </a:p>
          </p:txBody>
        </p:sp>
      </p:grpSp>
      <p:grpSp>
        <p:nvGrpSpPr>
          <p:cNvPr id="7" name="Group 6">
            <a:extLst>
              <a:ext uri="{FF2B5EF4-FFF2-40B4-BE49-F238E27FC236}">
                <a16:creationId xmlns:a16="http://schemas.microsoft.com/office/drawing/2014/main" id="{451ED664-8F29-4FB3-9FDF-EE2FD23C7E36}"/>
              </a:ext>
            </a:extLst>
          </p:cNvPr>
          <p:cNvGrpSpPr/>
          <p:nvPr/>
        </p:nvGrpSpPr>
        <p:grpSpPr>
          <a:xfrm>
            <a:off x="1203838" y="2295993"/>
            <a:ext cx="3134529" cy="293681"/>
            <a:chOff x="465204" y="2342961"/>
            <a:chExt cx="2193908" cy="315963"/>
          </a:xfrm>
        </p:grpSpPr>
        <p:sp>
          <p:nvSpPr>
            <p:cNvPr id="68" name="Freeform: Shape 62">
              <a:extLst>
                <a:ext uri="{FF2B5EF4-FFF2-40B4-BE49-F238E27FC236}">
                  <a16:creationId xmlns:a16="http://schemas.microsoft.com/office/drawing/2014/main" id="{62C431D4-42CF-4795-BD28-8BED351E9720}"/>
                </a:ext>
              </a:extLst>
            </p:cNvPr>
            <p:cNvSpPr/>
            <p:nvPr/>
          </p:nvSpPr>
          <p:spPr bwMode="auto">
            <a:xfrm>
              <a:off x="490547" y="2453759"/>
              <a:ext cx="2168565"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65" name="TextBox 64">
              <a:extLst>
                <a:ext uri="{FF2B5EF4-FFF2-40B4-BE49-F238E27FC236}">
                  <a16:creationId xmlns:a16="http://schemas.microsoft.com/office/drawing/2014/main" id="{A91ACB19-8186-4263-9309-8A265062D975}"/>
                </a:ext>
              </a:extLst>
            </p:cNvPr>
            <p:cNvSpPr txBox="1"/>
            <p:nvPr/>
          </p:nvSpPr>
          <p:spPr>
            <a:xfrm>
              <a:off x="465204" y="2342961"/>
              <a:ext cx="1250991" cy="233652"/>
            </a:xfrm>
            <a:prstGeom prst="rect">
              <a:avLst/>
            </a:prstGeom>
            <a:solidFill>
              <a:schemeClr val="bg1"/>
            </a:solidFill>
          </p:spPr>
          <p:txBody>
            <a:bodyPr wrap="square" lIns="0" tIns="0" rIns="0" bIns="0" rtlCol="0">
              <a:spAutoFit/>
            </a:bodyPr>
            <a:lstStyle/>
            <a:p>
              <a:pPr defTabSz="914287">
                <a:lnSpc>
                  <a:spcPct val="90000"/>
                </a:lnSpc>
                <a:spcAft>
                  <a:spcPts val="588"/>
                </a:spcAft>
                <a:defRPr/>
              </a:pPr>
              <a:r>
                <a:rPr lang="en-US" sz="1568" dirty="0">
                  <a:solidFill>
                    <a:srgbClr val="002050"/>
                  </a:solidFill>
                  <a:latin typeface="Segoe UI"/>
                </a:rPr>
                <a:t>Industry-only</a:t>
              </a:r>
            </a:p>
          </p:txBody>
        </p:sp>
      </p:grpSp>
      <p:grpSp>
        <p:nvGrpSpPr>
          <p:cNvPr id="8" name="Group 7">
            <a:extLst>
              <a:ext uri="{FF2B5EF4-FFF2-40B4-BE49-F238E27FC236}">
                <a16:creationId xmlns:a16="http://schemas.microsoft.com/office/drawing/2014/main" id="{99B72EF0-61D0-46B0-8AFF-E8ACDA690DF1}"/>
              </a:ext>
            </a:extLst>
          </p:cNvPr>
          <p:cNvGrpSpPr/>
          <p:nvPr/>
        </p:nvGrpSpPr>
        <p:grpSpPr>
          <a:xfrm>
            <a:off x="5032412" y="2244575"/>
            <a:ext cx="4475204" cy="434486"/>
            <a:chOff x="2822293" y="2342964"/>
            <a:chExt cx="6140351" cy="570505"/>
          </a:xfrm>
        </p:grpSpPr>
        <p:sp>
          <p:nvSpPr>
            <p:cNvPr id="69" name="Freeform: Shape 62">
              <a:extLst>
                <a:ext uri="{FF2B5EF4-FFF2-40B4-BE49-F238E27FC236}">
                  <a16:creationId xmlns:a16="http://schemas.microsoft.com/office/drawing/2014/main" id="{A3F93924-BD73-4BF0-9FED-9AAF81F94227}"/>
                </a:ext>
              </a:extLst>
            </p:cNvPr>
            <p:cNvSpPr/>
            <p:nvPr/>
          </p:nvSpPr>
          <p:spPr bwMode="auto">
            <a:xfrm>
              <a:off x="2847635" y="2453759"/>
              <a:ext cx="6115009"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70" name="TextBox 69">
              <a:extLst>
                <a:ext uri="{FF2B5EF4-FFF2-40B4-BE49-F238E27FC236}">
                  <a16:creationId xmlns:a16="http://schemas.microsoft.com/office/drawing/2014/main" id="{408607F0-785F-4E31-8F1E-C1AA572D03D8}"/>
                </a:ext>
              </a:extLst>
            </p:cNvPr>
            <p:cNvSpPr txBox="1"/>
            <p:nvPr/>
          </p:nvSpPr>
          <p:spPr>
            <a:xfrm>
              <a:off x="2822293" y="2342964"/>
              <a:ext cx="3667274" cy="570505"/>
            </a:xfrm>
            <a:prstGeom prst="rect">
              <a:avLst/>
            </a:prstGeom>
            <a:solidFill>
              <a:schemeClr val="bg1"/>
            </a:solidFill>
          </p:spPr>
          <p:txBody>
            <a:bodyPr wrap="square" lIns="0" tIns="0" rIns="0" bIns="0" rtlCol="0">
              <a:spAutoFit/>
            </a:bodyPr>
            <a:lstStyle/>
            <a:p>
              <a:pPr defTabSz="914287">
                <a:lnSpc>
                  <a:spcPct val="90000"/>
                </a:lnSpc>
                <a:spcAft>
                  <a:spcPts val="588"/>
                </a:spcAft>
                <a:defRPr/>
              </a:pPr>
              <a:r>
                <a:rPr lang="en-US" sz="1568" dirty="0">
                  <a:solidFill>
                    <a:srgbClr val="002050"/>
                  </a:solidFill>
                  <a:latin typeface="Segoe UI"/>
                </a:rPr>
                <a:t>Industry-leading</a:t>
              </a:r>
              <a:r>
                <a:rPr lang="en-US" sz="1568" dirty="0">
                  <a:solidFill>
                    <a:srgbClr val="002050"/>
                  </a:solidFill>
                  <a:latin typeface="Segoe UI Light"/>
                </a:rPr>
                <a:t> </a:t>
              </a:r>
              <a:r>
                <a:rPr lang="en-US" sz="1568" dirty="0">
                  <a:solidFill>
                    <a:srgbClr val="002050"/>
                  </a:solidFill>
                  <a:latin typeface="Segoe UI"/>
                </a:rPr>
                <a:t>high availability SLA</a:t>
              </a:r>
            </a:p>
          </p:txBody>
        </p:sp>
      </p:grpSp>
      <p:grpSp>
        <p:nvGrpSpPr>
          <p:cNvPr id="9" name="Group 8">
            <a:extLst>
              <a:ext uri="{FF2B5EF4-FFF2-40B4-BE49-F238E27FC236}">
                <a16:creationId xmlns:a16="http://schemas.microsoft.com/office/drawing/2014/main" id="{2B49270B-D3CE-4B11-A2EC-C8EC2CD210C4}"/>
              </a:ext>
            </a:extLst>
          </p:cNvPr>
          <p:cNvGrpSpPr/>
          <p:nvPr/>
        </p:nvGrpSpPr>
        <p:grpSpPr>
          <a:xfrm>
            <a:off x="9927033" y="2027182"/>
            <a:ext cx="2102013" cy="748604"/>
            <a:chOff x="9120060" y="2126623"/>
            <a:chExt cx="2997188" cy="532301"/>
          </a:xfrm>
        </p:grpSpPr>
        <p:sp>
          <p:nvSpPr>
            <p:cNvPr id="72" name="TextBox 71">
              <a:extLst>
                <a:ext uri="{FF2B5EF4-FFF2-40B4-BE49-F238E27FC236}">
                  <a16:creationId xmlns:a16="http://schemas.microsoft.com/office/drawing/2014/main" id="{B01352E8-3DBC-4B50-9B4D-7FA0297217DD}"/>
                </a:ext>
              </a:extLst>
            </p:cNvPr>
            <p:cNvSpPr txBox="1"/>
            <p:nvPr/>
          </p:nvSpPr>
          <p:spPr>
            <a:xfrm>
              <a:off x="9120060" y="2126623"/>
              <a:ext cx="2735418" cy="463272"/>
            </a:xfrm>
            <a:prstGeom prst="rect">
              <a:avLst/>
            </a:prstGeom>
            <a:solidFill>
              <a:schemeClr val="bg1"/>
            </a:solidFill>
          </p:spPr>
          <p:txBody>
            <a:bodyPr wrap="square" lIns="0" tIns="0" rIns="0" bIns="0" rtlCol="0">
              <a:spAutoFit/>
            </a:bodyPr>
            <a:lstStyle/>
            <a:p>
              <a:pPr defTabSz="914287">
                <a:lnSpc>
                  <a:spcPct val="90000"/>
                </a:lnSpc>
                <a:spcAft>
                  <a:spcPts val="588"/>
                </a:spcAft>
                <a:defRPr/>
              </a:pPr>
              <a:r>
                <a:rPr lang="en-US" sz="1568" dirty="0">
                  <a:solidFill>
                    <a:srgbClr val="002050"/>
                  </a:solidFill>
                  <a:latin typeface="Segoe UI"/>
                </a:rPr>
                <a:t>Industry-leading broadest choice of data residency</a:t>
              </a:r>
            </a:p>
          </p:txBody>
        </p:sp>
        <p:sp>
          <p:nvSpPr>
            <p:cNvPr id="71" name="Freeform: Shape 62">
              <a:extLst>
                <a:ext uri="{FF2B5EF4-FFF2-40B4-BE49-F238E27FC236}">
                  <a16:creationId xmlns:a16="http://schemas.microsoft.com/office/drawing/2014/main" id="{6D7E50A0-C647-4D81-A477-D25DC31A9AA0}"/>
                </a:ext>
              </a:extLst>
            </p:cNvPr>
            <p:cNvSpPr/>
            <p:nvPr/>
          </p:nvSpPr>
          <p:spPr bwMode="auto">
            <a:xfrm>
              <a:off x="11369040" y="2453759"/>
              <a:ext cx="748208" cy="205165"/>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chemeClr val="tx1"/>
              </a:solidFill>
              <a:prstDash val="sysDot"/>
              <a:headEnd type="none" w="med" len="med"/>
              <a:tailEnd type="oval"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sp>
        <p:nvSpPr>
          <p:cNvPr id="2" name="Title 1">
            <a:extLst>
              <a:ext uri="{FF2B5EF4-FFF2-40B4-BE49-F238E27FC236}">
                <a16:creationId xmlns:a16="http://schemas.microsoft.com/office/drawing/2014/main" id="{787D0E49-188B-473B-8257-05D8F7E4FA48}"/>
              </a:ext>
            </a:extLst>
          </p:cNvPr>
          <p:cNvSpPr>
            <a:spLocks noGrp="1"/>
          </p:cNvSpPr>
          <p:nvPr>
            <p:ph type="title"/>
          </p:nvPr>
        </p:nvSpPr>
        <p:spPr/>
        <p:txBody>
          <a:bodyPr/>
          <a:lstStyle/>
          <a:p>
            <a:r>
              <a:rPr lang="en-IE" dirty="0"/>
              <a:t>Availability Overview</a:t>
            </a:r>
          </a:p>
        </p:txBody>
      </p:sp>
      <p:sp>
        <p:nvSpPr>
          <p:cNvPr id="10" name="Text Placeholder 9">
            <a:extLst>
              <a:ext uri="{FF2B5EF4-FFF2-40B4-BE49-F238E27FC236}">
                <a16:creationId xmlns:a16="http://schemas.microsoft.com/office/drawing/2014/main" id="{F9D00BE8-BE10-4C12-A832-EFF3021FE8AE}"/>
              </a:ext>
            </a:extLst>
          </p:cNvPr>
          <p:cNvSpPr>
            <a:spLocks noGrp="1"/>
          </p:cNvSpPr>
          <p:nvPr>
            <p:ph type="body" sz="quarter" idx="10"/>
          </p:nvPr>
        </p:nvSpPr>
        <p:spPr>
          <a:xfrm>
            <a:off x="455995" y="1137766"/>
            <a:ext cx="11306469" cy="287771"/>
          </a:xfrm>
        </p:spPr>
        <p:txBody>
          <a:bodyPr/>
          <a:lstStyle/>
          <a:p>
            <a:r>
              <a:rPr lang="en-US" dirty="0">
                <a:solidFill>
                  <a:srgbClr val="0070C0"/>
                </a:solidFill>
              </a:rPr>
              <a:t>Options</a:t>
            </a:r>
          </a:p>
        </p:txBody>
      </p:sp>
      <p:sp>
        <p:nvSpPr>
          <p:cNvPr id="73" name="Freeform: Shape 3">
            <a:extLst>
              <a:ext uri="{FF2B5EF4-FFF2-40B4-BE49-F238E27FC236}">
                <a16:creationId xmlns:a16="http://schemas.microsoft.com/office/drawing/2014/main" id="{8DDADD77-AD8D-4D82-BDD9-33794F669EDC}"/>
              </a:ext>
            </a:extLst>
          </p:cNvPr>
          <p:cNvSpPr/>
          <p:nvPr/>
        </p:nvSpPr>
        <p:spPr bwMode="auto">
          <a:xfrm>
            <a:off x="3441708" y="5205569"/>
            <a:ext cx="1453241" cy="48279"/>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nvGrpSpPr>
          <p:cNvPr id="74" name="Group 73">
            <a:extLst>
              <a:ext uri="{FF2B5EF4-FFF2-40B4-BE49-F238E27FC236}">
                <a16:creationId xmlns:a16="http://schemas.microsoft.com/office/drawing/2014/main" id="{BFE45E86-F4F2-40F4-8000-5EE9B34F0523}"/>
              </a:ext>
            </a:extLst>
          </p:cNvPr>
          <p:cNvGrpSpPr/>
          <p:nvPr/>
        </p:nvGrpSpPr>
        <p:grpSpPr>
          <a:xfrm>
            <a:off x="3367990" y="5319756"/>
            <a:ext cx="1962152" cy="703425"/>
            <a:chOff x="522514" y="4828928"/>
            <a:chExt cx="2284328" cy="905873"/>
          </a:xfrm>
        </p:grpSpPr>
        <p:sp>
          <p:nvSpPr>
            <p:cNvPr id="75" name="Rectangle 74">
              <a:extLst>
                <a:ext uri="{FF2B5EF4-FFF2-40B4-BE49-F238E27FC236}">
                  <a16:creationId xmlns:a16="http://schemas.microsoft.com/office/drawing/2014/main" id="{18A917CD-286B-45D7-B16D-BB6C064666E0}"/>
                </a:ext>
              </a:extLst>
            </p:cNvPr>
            <p:cNvSpPr/>
            <p:nvPr/>
          </p:nvSpPr>
          <p:spPr>
            <a:xfrm>
              <a:off x="522514" y="4828928"/>
              <a:ext cx="1297388" cy="398585"/>
            </a:xfrm>
            <a:prstGeom prst="rect">
              <a:avLst/>
            </a:prstGeom>
          </p:spPr>
          <p:txBody>
            <a:bodyPr wrap="none">
              <a:spAutoFit/>
            </a:bodyPr>
            <a:lstStyle/>
            <a:p>
              <a:pPr defTabSz="932123">
                <a:lnSpc>
                  <a:spcPct val="90000"/>
                </a:lnSpc>
                <a:spcBef>
                  <a:spcPts val="600"/>
                </a:spcBef>
                <a:defRPr/>
              </a:pPr>
              <a:r>
                <a:rPr lang="en-US" sz="1568">
                  <a:solidFill>
                    <a:srgbClr val="002050"/>
                  </a:solidFill>
                  <a:latin typeface="Segoe UI Semibold" panose="020B0702040204020203" pitchFamily="34" charset="0"/>
                  <a:cs typeface="Segoe UI Semibold" panose="020B0702040204020203" pitchFamily="34" charset="0"/>
                </a:rPr>
                <a:t>Single VM</a:t>
              </a:r>
            </a:p>
          </p:txBody>
        </p:sp>
        <p:sp>
          <p:nvSpPr>
            <p:cNvPr id="76" name="Rectangle 75">
              <a:extLst>
                <a:ext uri="{FF2B5EF4-FFF2-40B4-BE49-F238E27FC236}">
                  <a16:creationId xmlns:a16="http://schemas.microsoft.com/office/drawing/2014/main" id="{3B8A9893-BCFA-4C4F-B269-607C42042031}"/>
                </a:ext>
              </a:extLst>
            </p:cNvPr>
            <p:cNvSpPr/>
            <p:nvPr/>
          </p:nvSpPr>
          <p:spPr>
            <a:xfrm>
              <a:off x="522514" y="5126395"/>
              <a:ext cx="2284328" cy="608406"/>
            </a:xfrm>
            <a:prstGeom prst="rect">
              <a:avLst/>
            </a:prstGeom>
          </p:spPr>
          <p:txBody>
            <a:bodyPr wrap="square">
              <a:spAutoFit/>
            </a:bodyPr>
            <a:lstStyle/>
            <a:p>
              <a:pPr defTabSz="932123">
                <a:lnSpc>
                  <a:spcPct val="90000"/>
                </a:lnSpc>
                <a:spcBef>
                  <a:spcPts val="600"/>
                </a:spcBef>
                <a:defRPr/>
              </a:pP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Protection with </a:t>
              </a:r>
              <a:b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b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Premium Storage</a:t>
              </a:r>
            </a:p>
          </p:txBody>
        </p:sp>
      </p:grpSp>
      <p:grpSp>
        <p:nvGrpSpPr>
          <p:cNvPr id="77" name="Group 76">
            <a:extLst>
              <a:ext uri="{FF2B5EF4-FFF2-40B4-BE49-F238E27FC236}">
                <a16:creationId xmlns:a16="http://schemas.microsoft.com/office/drawing/2014/main" id="{5008DE93-67AE-41C0-9EC0-B6923487BA9C}"/>
              </a:ext>
            </a:extLst>
          </p:cNvPr>
          <p:cNvGrpSpPr/>
          <p:nvPr/>
        </p:nvGrpSpPr>
        <p:grpSpPr>
          <a:xfrm>
            <a:off x="3367991" y="2771195"/>
            <a:ext cx="825570" cy="478740"/>
            <a:chOff x="522514" y="1920087"/>
            <a:chExt cx="961125" cy="616520"/>
          </a:xfrm>
        </p:grpSpPr>
        <p:sp>
          <p:nvSpPr>
            <p:cNvPr id="78" name="Rectangle 362">
              <a:extLst>
                <a:ext uri="{FF2B5EF4-FFF2-40B4-BE49-F238E27FC236}">
                  <a16:creationId xmlns:a16="http://schemas.microsoft.com/office/drawing/2014/main" id="{39C53905-E2D0-4F83-8360-D2C9742BB6BC}"/>
                </a:ext>
              </a:extLst>
            </p:cNvPr>
            <p:cNvSpPr>
              <a:spLocks noChangeArrowheads="1"/>
            </p:cNvSpPr>
            <p:nvPr/>
          </p:nvSpPr>
          <p:spPr bwMode="auto">
            <a:xfrm>
              <a:off x="522514" y="1920087"/>
              <a:ext cx="961125"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VM SLA</a:t>
              </a:r>
            </a:p>
          </p:txBody>
        </p:sp>
        <p:sp>
          <p:nvSpPr>
            <p:cNvPr id="79" name="Rectangle 365">
              <a:extLst>
                <a:ext uri="{FF2B5EF4-FFF2-40B4-BE49-F238E27FC236}">
                  <a16:creationId xmlns:a16="http://schemas.microsoft.com/office/drawing/2014/main" id="{9C1F4BE5-3ED9-47F0-9595-4277A6D66220}"/>
                </a:ext>
              </a:extLst>
            </p:cNvPr>
            <p:cNvSpPr>
              <a:spLocks noChangeArrowheads="1"/>
            </p:cNvSpPr>
            <p:nvPr/>
          </p:nvSpPr>
          <p:spPr bwMode="auto">
            <a:xfrm>
              <a:off x="522514" y="2168396"/>
              <a:ext cx="825116"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99.9% </a:t>
              </a:r>
            </a:p>
          </p:txBody>
        </p:sp>
      </p:grpSp>
      <p:sp>
        <p:nvSpPr>
          <p:cNvPr id="80" name="Freeform: Shape 62">
            <a:extLst>
              <a:ext uri="{FF2B5EF4-FFF2-40B4-BE49-F238E27FC236}">
                <a16:creationId xmlns:a16="http://schemas.microsoft.com/office/drawing/2014/main" id="{7336B310-C2BD-4EBA-A820-3D945038A94A}"/>
              </a:ext>
            </a:extLst>
          </p:cNvPr>
          <p:cNvSpPr/>
          <p:nvPr/>
        </p:nvSpPr>
        <p:spPr bwMode="auto">
          <a:xfrm>
            <a:off x="3441708" y="3423164"/>
            <a:ext cx="1453241"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81" name="PC1_E977">
            <a:extLst>
              <a:ext uri="{FF2B5EF4-FFF2-40B4-BE49-F238E27FC236}">
                <a16:creationId xmlns:a16="http://schemas.microsoft.com/office/drawing/2014/main" id="{CC90497B-ED2D-4C6F-8197-5722E4080964}"/>
              </a:ext>
            </a:extLst>
          </p:cNvPr>
          <p:cNvSpPr>
            <a:spLocks noChangeAspect="1" noEditPoints="1"/>
          </p:cNvSpPr>
          <p:nvPr/>
        </p:nvSpPr>
        <p:spPr bwMode="auto">
          <a:xfrm>
            <a:off x="3418710" y="4018707"/>
            <a:ext cx="525357" cy="4204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sp>
        <p:nvSpPr>
          <p:cNvPr id="82" name="Freeform: Shape 3">
            <a:extLst>
              <a:ext uri="{FF2B5EF4-FFF2-40B4-BE49-F238E27FC236}">
                <a16:creationId xmlns:a16="http://schemas.microsoft.com/office/drawing/2014/main" id="{65D1F9EF-8172-4F32-A931-40988D8C45B7}"/>
              </a:ext>
            </a:extLst>
          </p:cNvPr>
          <p:cNvSpPr/>
          <p:nvPr/>
        </p:nvSpPr>
        <p:spPr bwMode="auto">
          <a:xfrm>
            <a:off x="281137" y="5218857"/>
            <a:ext cx="1366750"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grpSp>
        <p:nvGrpSpPr>
          <p:cNvPr id="83" name="Group 82">
            <a:extLst>
              <a:ext uri="{FF2B5EF4-FFF2-40B4-BE49-F238E27FC236}">
                <a16:creationId xmlns:a16="http://schemas.microsoft.com/office/drawing/2014/main" id="{2BC94730-AB89-4705-8C4D-D0830700A0BF}"/>
              </a:ext>
            </a:extLst>
          </p:cNvPr>
          <p:cNvGrpSpPr/>
          <p:nvPr/>
        </p:nvGrpSpPr>
        <p:grpSpPr>
          <a:xfrm>
            <a:off x="207418" y="5333043"/>
            <a:ext cx="1962152" cy="701680"/>
            <a:chOff x="522514" y="4828928"/>
            <a:chExt cx="2284328" cy="903626"/>
          </a:xfrm>
        </p:grpSpPr>
        <p:sp>
          <p:nvSpPr>
            <p:cNvPr id="84" name="Rectangle 83">
              <a:extLst>
                <a:ext uri="{FF2B5EF4-FFF2-40B4-BE49-F238E27FC236}">
                  <a16:creationId xmlns:a16="http://schemas.microsoft.com/office/drawing/2014/main" id="{69B381D6-D091-4C2D-807C-83EE3BF3430B}"/>
                </a:ext>
              </a:extLst>
            </p:cNvPr>
            <p:cNvSpPr/>
            <p:nvPr/>
          </p:nvSpPr>
          <p:spPr>
            <a:xfrm>
              <a:off x="522514" y="4828928"/>
              <a:ext cx="1297388" cy="398586"/>
            </a:xfrm>
            <a:prstGeom prst="rect">
              <a:avLst/>
            </a:prstGeom>
          </p:spPr>
          <p:txBody>
            <a:bodyPr wrap="none">
              <a:spAutoFit/>
            </a:bodyPr>
            <a:lstStyle/>
            <a:p>
              <a:pPr defTabSz="932123">
                <a:lnSpc>
                  <a:spcPct val="90000"/>
                </a:lnSpc>
                <a:spcBef>
                  <a:spcPts val="600"/>
                </a:spcBef>
                <a:defRPr/>
              </a:pPr>
              <a:r>
                <a:rPr lang="en-US" sz="1568">
                  <a:solidFill>
                    <a:srgbClr val="002050"/>
                  </a:solidFill>
                  <a:latin typeface="Segoe UI Semibold" panose="020B0702040204020203" pitchFamily="34" charset="0"/>
                  <a:cs typeface="Segoe UI Semibold" panose="020B0702040204020203" pitchFamily="34" charset="0"/>
                </a:rPr>
                <a:t>Single VM</a:t>
              </a:r>
            </a:p>
          </p:txBody>
        </p:sp>
        <p:sp>
          <p:nvSpPr>
            <p:cNvPr id="85" name="Rectangle 84">
              <a:extLst>
                <a:ext uri="{FF2B5EF4-FFF2-40B4-BE49-F238E27FC236}">
                  <a16:creationId xmlns:a16="http://schemas.microsoft.com/office/drawing/2014/main" id="{E04BACF0-7FD6-4F75-8BD6-9D394FB48C06}"/>
                </a:ext>
              </a:extLst>
            </p:cNvPr>
            <p:cNvSpPr/>
            <p:nvPr/>
          </p:nvSpPr>
          <p:spPr>
            <a:xfrm>
              <a:off x="522514" y="5126394"/>
              <a:ext cx="2284328" cy="606160"/>
            </a:xfrm>
            <a:prstGeom prst="rect">
              <a:avLst/>
            </a:prstGeom>
          </p:spPr>
          <p:txBody>
            <a:bodyPr wrap="square">
              <a:spAutoFit/>
            </a:bodyPr>
            <a:lstStyle/>
            <a:p>
              <a:pPr defTabSz="932123">
                <a:lnSpc>
                  <a:spcPct val="90000"/>
                </a:lnSpc>
                <a:spcBef>
                  <a:spcPts val="600"/>
                </a:spcBef>
                <a:defRPr/>
              </a:pPr>
              <a: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t>Protection with </a:t>
              </a:r>
              <a:br>
                <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rPr>
              </a:br>
              <a:r>
                <a:rPr lang="en-US" sz="1372" dirty="0">
                  <a:solidFill>
                    <a:srgbClr val="1A1A1A"/>
                  </a:solidFill>
                  <a:latin typeface="Segoe UI" panose="020B0502040204020203" pitchFamily="34" charset="0"/>
                </a:rPr>
                <a:t>Standard HDD</a:t>
              </a:r>
              <a:endParaRPr lang="en-US" sz="1372" dirty="0">
                <a:solidFill>
                  <a:srgbClr val="00205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86" name="Group 85">
            <a:extLst>
              <a:ext uri="{FF2B5EF4-FFF2-40B4-BE49-F238E27FC236}">
                <a16:creationId xmlns:a16="http://schemas.microsoft.com/office/drawing/2014/main" id="{09454C77-0C81-43C1-AB74-3890060F58DD}"/>
              </a:ext>
            </a:extLst>
          </p:cNvPr>
          <p:cNvGrpSpPr/>
          <p:nvPr/>
        </p:nvGrpSpPr>
        <p:grpSpPr>
          <a:xfrm>
            <a:off x="207419" y="2784485"/>
            <a:ext cx="825570" cy="478704"/>
            <a:chOff x="522514" y="1920087"/>
            <a:chExt cx="961125" cy="616474"/>
          </a:xfrm>
        </p:grpSpPr>
        <p:sp>
          <p:nvSpPr>
            <p:cNvPr id="87" name="Rectangle 362">
              <a:extLst>
                <a:ext uri="{FF2B5EF4-FFF2-40B4-BE49-F238E27FC236}">
                  <a16:creationId xmlns:a16="http://schemas.microsoft.com/office/drawing/2014/main" id="{F22337D7-B840-4955-94B3-5810C11E7605}"/>
                </a:ext>
              </a:extLst>
            </p:cNvPr>
            <p:cNvSpPr>
              <a:spLocks noChangeArrowheads="1"/>
            </p:cNvSpPr>
            <p:nvPr/>
          </p:nvSpPr>
          <p:spPr bwMode="auto">
            <a:xfrm>
              <a:off x="522514" y="1920087"/>
              <a:ext cx="961125" cy="36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Semibold" panose="020B0702040204020203" pitchFamily="34" charset="0"/>
                  <a:cs typeface="Segoe UI Semibold" panose="020B0702040204020203" pitchFamily="34" charset="0"/>
                </a:rPr>
                <a:t>VM SLA</a:t>
              </a:r>
            </a:p>
          </p:txBody>
        </p:sp>
        <p:sp>
          <p:nvSpPr>
            <p:cNvPr id="88" name="Rectangle 365">
              <a:extLst>
                <a:ext uri="{FF2B5EF4-FFF2-40B4-BE49-F238E27FC236}">
                  <a16:creationId xmlns:a16="http://schemas.microsoft.com/office/drawing/2014/main" id="{A0B9921A-92EE-4177-8B15-35950EF7EEC2}"/>
                </a:ext>
              </a:extLst>
            </p:cNvPr>
            <p:cNvSpPr>
              <a:spLocks noChangeArrowheads="1"/>
            </p:cNvSpPr>
            <p:nvPr/>
          </p:nvSpPr>
          <p:spPr bwMode="auto">
            <a:xfrm>
              <a:off x="522514" y="2168396"/>
              <a:ext cx="664928" cy="36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388" tIns="45694" rIns="91388" bIns="4569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123" eaLnBrk="1" hangingPunct="1">
                <a:lnSpc>
                  <a:spcPct val="90000"/>
                </a:lnSpc>
                <a:spcBef>
                  <a:spcPts val="600"/>
                </a:spcBef>
                <a:defRPr/>
              </a:pPr>
              <a:r>
                <a:rPr lang="en-US" altLang="en-US" sz="1398" dirty="0">
                  <a:solidFill>
                    <a:srgbClr val="002050"/>
                  </a:solidFill>
                  <a:latin typeface="Segoe UI" panose="020B0502040204020203" pitchFamily="34" charset="0"/>
                  <a:cs typeface="Segoe UI" panose="020B0502040204020203" pitchFamily="34" charset="0"/>
                </a:rPr>
                <a:t>95% </a:t>
              </a:r>
            </a:p>
          </p:txBody>
        </p:sp>
      </p:grpSp>
      <p:sp>
        <p:nvSpPr>
          <p:cNvPr id="89" name="Freeform: Shape 62">
            <a:extLst>
              <a:ext uri="{FF2B5EF4-FFF2-40B4-BE49-F238E27FC236}">
                <a16:creationId xmlns:a16="http://schemas.microsoft.com/office/drawing/2014/main" id="{BF838845-EC46-4D86-9C3E-49548881A0DF}"/>
              </a:ext>
            </a:extLst>
          </p:cNvPr>
          <p:cNvSpPr/>
          <p:nvPr/>
        </p:nvSpPr>
        <p:spPr bwMode="auto">
          <a:xfrm>
            <a:off x="281137" y="3436452"/>
            <a:ext cx="1366750" cy="4482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cap="flat" cmpd="sng" algn="ctr">
            <a:solidFill>
              <a:srgbClr val="737373"/>
            </a:solidFill>
            <a:prstDash val="solid"/>
            <a:headEnd type="none" w="med" len="med"/>
            <a:tailEnd type="none" w="med" len="med"/>
          </a:ln>
          <a:effectLst/>
        </p:spPr>
        <p:txBody>
          <a:bodyPr rtlCol="0" anchor="ctr"/>
          <a:lstStyle/>
          <a:p>
            <a:pPr algn="ctr" defTabSz="932123">
              <a:lnSpc>
                <a:spcPct val="90000"/>
              </a:lnSpc>
              <a:spcBef>
                <a:spcPts val="600"/>
              </a:spcBef>
              <a:defRPr/>
            </a:pPr>
            <a:endParaRPr lang="en-US" sz="2143" kern="0">
              <a:gradFill>
                <a:gsLst>
                  <a:gs pos="0">
                    <a:srgbClr val="1A1A1A"/>
                  </a:gs>
                  <a:gs pos="100000">
                    <a:srgbClr val="1A1A1A"/>
                  </a:gs>
                </a:gsLst>
                <a:lin ang="5400000" scaled="0"/>
              </a:gradFill>
              <a:latin typeface="Segoe UI Semilight"/>
            </a:endParaRPr>
          </a:p>
        </p:txBody>
      </p:sp>
      <p:sp>
        <p:nvSpPr>
          <p:cNvPr id="90" name="PC1_E977">
            <a:extLst>
              <a:ext uri="{FF2B5EF4-FFF2-40B4-BE49-F238E27FC236}">
                <a16:creationId xmlns:a16="http://schemas.microsoft.com/office/drawing/2014/main" id="{6B72CC5B-AADF-4F9C-BE94-1EB2F7FDED3F}"/>
              </a:ext>
            </a:extLst>
          </p:cNvPr>
          <p:cNvSpPr>
            <a:spLocks noChangeAspect="1" noEditPoints="1"/>
          </p:cNvSpPr>
          <p:nvPr/>
        </p:nvSpPr>
        <p:spPr bwMode="auto">
          <a:xfrm>
            <a:off x="258139" y="4031996"/>
            <a:ext cx="525357" cy="42045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123">
              <a:lnSpc>
                <a:spcPct val="90000"/>
              </a:lnSpc>
              <a:spcBef>
                <a:spcPts val="600"/>
              </a:spcBef>
              <a:defRPr/>
            </a:pPr>
            <a:endParaRPr lang="en-US" sz="900" kern="0">
              <a:gradFill>
                <a:gsLst>
                  <a:gs pos="0">
                    <a:srgbClr val="1A1A1A"/>
                  </a:gs>
                  <a:gs pos="100000">
                    <a:srgbClr val="1A1A1A"/>
                  </a:gs>
                </a:gsLst>
                <a:lin ang="5400000" scaled="0"/>
              </a:gradFill>
              <a:latin typeface="Segoe UI Semilight"/>
            </a:endParaRPr>
          </a:p>
        </p:txBody>
      </p:sp>
    </p:spTree>
    <p:extLst>
      <p:ext uri="{BB962C8B-B14F-4D97-AF65-F5344CB8AC3E}">
        <p14:creationId xmlns:p14="http://schemas.microsoft.com/office/powerpoint/2010/main" val="2980994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wipe(left)">
                                      <p:cBhvr>
                                        <p:cTn id="10" dur="500"/>
                                        <p:tgtEl>
                                          <p:spTgt spid="13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500"/>
                                        <p:tgtEl>
                                          <p:spTgt spid="165"/>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42" presetClass="path" presetSubtype="0" decel="100000" fill="hold" nodeType="withEffect">
                                  <p:stCondLst>
                                    <p:cond delay="0"/>
                                  </p:stCondLst>
                                  <p:childTnLst>
                                    <p:animMotion origin="layout" path="M -0.02451 3.99909E-6 L -1.14118E-6 3.99909E-6 " pathEditMode="relative" rAng="0" ptsTypes="AA">
                                      <p:cBhvr>
                                        <p:cTn id="18" dur="600" fill="hold"/>
                                        <p:tgtEl>
                                          <p:spTgt spid="143"/>
                                        </p:tgtEl>
                                        <p:attrNameLst>
                                          <p:attrName>ppt_x</p:attrName>
                                          <p:attrName>ppt_y</p:attrName>
                                        </p:attrNameLst>
                                      </p:cBhvr>
                                      <p:rCtr x="1225" y="0"/>
                                    </p:animMotion>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par>
                                <p:cTn id="25" presetID="42" presetClass="path" presetSubtype="0" decel="100000" fill="hold" nodeType="withEffect">
                                  <p:stCondLst>
                                    <p:cond delay="0"/>
                                  </p:stCondLst>
                                  <p:childTnLst>
                                    <p:animMotion origin="layout" path="M -0.02451 -9.80481E-7 L 1.83814E-6 -9.80481E-7 " pathEditMode="relative" rAng="0" ptsTypes="AA">
                                      <p:cBhvr>
                                        <p:cTn id="26" dur="600" fill="hold"/>
                                        <p:tgtEl>
                                          <p:spTgt spid="140"/>
                                        </p:tgtEl>
                                        <p:attrNameLst>
                                          <p:attrName>ppt_x</p:attrName>
                                          <p:attrName>ppt_y</p:attrName>
                                        </p:attrNameLst>
                                      </p:cBhvr>
                                      <p:rCtr x="1225" y="0"/>
                                    </p:animMotion>
                                  </p:childTnLst>
                                </p:cTn>
                              </p:par>
                            </p:childTnLst>
                          </p:cTn>
                        </p:par>
                        <p:par>
                          <p:cTn id="27" fill="hold">
                            <p:stCondLst>
                              <p:cond delay="750"/>
                            </p:stCondLst>
                            <p:childTnLst>
                              <p:par>
                                <p:cTn id="28" presetID="22" presetClass="entr" presetSubtype="8" fill="hold" grpId="0" nodeType="after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left)">
                                      <p:cBhvr>
                                        <p:cTn id="30" dur="500"/>
                                        <p:tgtEl>
                                          <p:spTgt spid="15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left)">
                                      <p:cBhvr>
                                        <p:cTn id="33" dur="500"/>
                                        <p:tgtEl>
                                          <p:spTgt spid="137"/>
                                        </p:tgtEl>
                                      </p:cBhvr>
                                    </p:animEffect>
                                  </p:childTnLst>
                                </p:cTn>
                              </p:par>
                              <p:par>
                                <p:cTn id="34" presetID="10" presetClass="entr" presetSubtype="0" fill="hold" nodeType="withEffect">
                                  <p:stCondLst>
                                    <p:cond delay="250"/>
                                  </p:stCondLst>
                                  <p:childTnLst>
                                    <p:set>
                                      <p:cBhvr>
                                        <p:cTn id="35" dur="1" fill="hold">
                                          <p:stCondLst>
                                            <p:cond delay="0"/>
                                          </p:stCondLst>
                                        </p:cTn>
                                        <p:tgtEl>
                                          <p:spTgt spid="166"/>
                                        </p:tgtEl>
                                        <p:attrNameLst>
                                          <p:attrName>style.visibility</p:attrName>
                                        </p:attrNameLst>
                                      </p:cBhvr>
                                      <p:to>
                                        <p:strVal val="visible"/>
                                      </p:to>
                                    </p:set>
                                    <p:animEffect transition="in" filter="fade">
                                      <p:cBhvr>
                                        <p:cTn id="36" dur="500"/>
                                        <p:tgtEl>
                                          <p:spTgt spid="166"/>
                                        </p:tgtEl>
                                      </p:cBhvr>
                                    </p:animEffect>
                                  </p:childTnLst>
                                </p:cTn>
                              </p:par>
                              <p:par>
                                <p:cTn id="37" presetID="10" presetClass="entr" presetSubtype="0" fill="hold" nodeType="withEffect">
                                  <p:stCondLst>
                                    <p:cond delay="0"/>
                                  </p:stCondLst>
                                  <p:childTnLst>
                                    <p:set>
                                      <p:cBhvr>
                                        <p:cTn id="38" dur="1" fill="hold">
                                          <p:stCondLst>
                                            <p:cond delay="0"/>
                                          </p:stCondLst>
                                        </p:cTn>
                                        <p:tgtEl>
                                          <p:spTgt spid="159"/>
                                        </p:tgtEl>
                                        <p:attrNameLst>
                                          <p:attrName>style.visibility</p:attrName>
                                        </p:attrNameLst>
                                      </p:cBhvr>
                                      <p:to>
                                        <p:strVal val="visible"/>
                                      </p:to>
                                    </p:set>
                                    <p:animEffect transition="in" filter="fade">
                                      <p:cBhvr>
                                        <p:cTn id="39" dur="500"/>
                                        <p:tgtEl>
                                          <p:spTgt spid="159"/>
                                        </p:tgtEl>
                                      </p:cBhvr>
                                    </p:animEffect>
                                  </p:childTnLst>
                                </p:cTn>
                              </p:par>
                              <p:par>
                                <p:cTn id="40" presetID="42" presetClass="path" presetSubtype="0" decel="100000" fill="hold" nodeType="withEffect">
                                  <p:stCondLst>
                                    <p:cond delay="0"/>
                                  </p:stCondLst>
                                  <p:childTnLst>
                                    <p:animMotion origin="layout" path="M -0.02451 3.99909E-6 L 3.08144E-6 3.99909E-6 " pathEditMode="relative" rAng="0" ptsTypes="AA">
                                      <p:cBhvr>
                                        <p:cTn id="41" dur="600" fill="hold"/>
                                        <p:tgtEl>
                                          <p:spTgt spid="159"/>
                                        </p:tgtEl>
                                        <p:attrNameLst>
                                          <p:attrName>ppt_x</p:attrName>
                                          <p:attrName>ppt_y</p:attrName>
                                        </p:attrNameLst>
                                      </p:cBhvr>
                                      <p:rCtr x="1225" y="0"/>
                                    </p:animMotion>
                                  </p:childTnLst>
                                </p:cTn>
                              </p:par>
                              <p:par>
                                <p:cTn id="42" presetID="22" presetClass="entr" presetSubtype="8"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146"/>
                                        </p:tgtEl>
                                        <p:attrNameLst>
                                          <p:attrName>style.visibility</p:attrName>
                                        </p:attrNameLst>
                                      </p:cBhvr>
                                      <p:to>
                                        <p:strVal val="visible"/>
                                      </p:to>
                                    </p:set>
                                    <p:animEffect transition="in" filter="fade">
                                      <p:cBhvr>
                                        <p:cTn id="47" dur="500"/>
                                        <p:tgtEl>
                                          <p:spTgt spid="146"/>
                                        </p:tgtEl>
                                      </p:cBhvr>
                                    </p:animEffect>
                                  </p:childTnLst>
                                </p:cTn>
                              </p:par>
                              <p:par>
                                <p:cTn id="48" presetID="42" presetClass="path" presetSubtype="0" decel="100000" fill="hold" nodeType="withEffect">
                                  <p:stCondLst>
                                    <p:cond delay="0"/>
                                  </p:stCondLst>
                                  <p:childTnLst>
                                    <p:animMotion origin="layout" path="M -0.02451 -1.28915E-6 L 1.55987E-6 -1.28915E-6 " pathEditMode="relative" rAng="0" ptsTypes="AA">
                                      <p:cBhvr>
                                        <p:cTn id="49" dur="600" fill="hold"/>
                                        <p:tgtEl>
                                          <p:spTgt spid="146"/>
                                        </p:tgtEl>
                                        <p:attrNameLst>
                                          <p:attrName>ppt_x</p:attrName>
                                          <p:attrName>ppt_y</p:attrName>
                                        </p:attrNameLst>
                                      </p:cBhvr>
                                      <p:rCtr x="1225" y="0"/>
                                    </p:animMotion>
                                  </p:child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wipe(left)">
                                      <p:cBhvr>
                                        <p:cTn id="53" dur="500"/>
                                        <p:tgtEl>
                                          <p:spTgt spid="15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wipe(left)">
                                      <p:cBhvr>
                                        <p:cTn id="56" dur="500"/>
                                        <p:tgtEl>
                                          <p:spTgt spid="138"/>
                                        </p:tgtEl>
                                      </p:cBhvr>
                                    </p:animEffect>
                                  </p:childTnLst>
                                </p:cTn>
                              </p:par>
                              <p:par>
                                <p:cTn id="57" presetID="10" presetClass="entr" presetSubtype="0" fill="hold" nodeType="withEffect">
                                  <p:stCondLst>
                                    <p:cond delay="250"/>
                                  </p:stCondLst>
                                  <p:childTnLst>
                                    <p:set>
                                      <p:cBhvr>
                                        <p:cTn id="58" dur="1" fill="hold">
                                          <p:stCondLst>
                                            <p:cond delay="0"/>
                                          </p:stCondLst>
                                        </p:cTn>
                                        <p:tgtEl>
                                          <p:spTgt spid="174"/>
                                        </p:tgtEl>
                                        <p:attrNameLst>
                                          <p:attrName>style.visibility</p:attrName>
                                        </p:attrNameLst>
                                      </p:cBhvr>
                                      <p:to>
                                        <p:strVal val="visible"/>
                                      </p:to>
                                    </p:set>
                                    <p:animEffect transition="in" filter="fade">
                                      <p:cBhvr>
                                        <p:cTn id="59" dur="500"/>
                                        <p:tgtEl>
                                          <p:spTgt spid="174"/>
                                        </p:tgtEl>
                                      </p:cBhvr>
                                    </p:animEffect>
                                  </p:childTnLst>
                                </p:cTn>
                              </p:par>
                              <p:par>
                                <p:cTn id="60" presetID="10" presetClass="entr" presetSubtype="0" fill="hold" nodeType="withEffect">
                                  <p:stCondLst>
                                    <p:cond delay="0"/>
                                  </p:stCondLst>
                                  <p:childTnLst>
                                    <p:set>
                                      <p:cBhvr>
                                        <p:cTn id="61" dur="1" fill="hold">
                                          <p:stCondLst>
                                            <p:cond delay="0"/>
                                          </p:stCondLst>
                                        </p:cTn>
                                        <p:tgtEl>
                                          <p:spTgt spid="162"/>
                                        </p:tgtEl>
                                        <p:attrNameLst>
                                          <p:attrName>style.visibility</p:attrName>
                                        </p:attrNameLst>
                                      </p:cBhvr>
                                      <p:to>
                                        <p:strVal val="visible"/>
                                      </p:to>
                                    </p:set>
                                    <p:animEffect transition="in" filter="fade">
                                      <p:cBhvr>
                                        <p:cTn id="62" dur="500"/>
                                        <p:tgtEl>
                                          <p:spTgt spid="162"/>
                                        </p:tgtEl>
                                      </p:cBhvr>
                                    </p:animEffect>
                                  </p:childTnLst>
                                </p:cTn>
                              </p:par>
                              <p:par>
                                <p:cTn id="63" presetID="42" presetClass="path" presetSubtype="0" decel="100000" fill="hold" nodeType="withEffect">
                                  <p:stCondLst>
                                    <p:cond delay="0"/>
                                  </p:stCondLst>
                                  <p:childTnLst>
                                    <p:animMotion origin="layout" path="M -0.02451 -4.22152E-6 L 3.64054E-6 -4.22152E-6 " pathEditMode="relative" rAng="0" ptsTypes="AA">
                                      <p:cBhvr>
                                        <p:cTn id="64" dur="600" fill="hold"/>
                                        <p:tgtEl>
                                          <p:spTgt spid="162"/>
                                        </p:tgtEl>
                                        <p:attrNameLst>
                                          <p:attrName>ppt_x</p:attrName>
                                          <p:attrName>ppt_y</p:attrName>
                                        </p:attrNameLst>
                                      </p:cBhvr>
                                      <p:rCtr x="1225" y="0"/>
                                    </p:animMotion>
                                  </p:childTnLst>
                                </p:cTn>
                              </p:par>
                              <p:par>
                                <p:cTn id="65" presetID="10" presetClass="entr" presetSubtype="0" fill="hold" nodeType="withEffect">
                                  <p:stCondLst>
                                    <p:cond delay="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par>
                                <p:cTn id="68" presetID="42" presetClass="path" presetSubtype="0" decel="100000" fill="hold" nodeType="withEffect">
                                  <p:stCondLst>
                                    <p:cond delay="0"/>
                                  </p:stCondLst>
                                  <p:childTnLst>
                                    <p:animMotion origin="layout" path="M -0.0245 1.74762E-6 L -4.17156E-6 1.74762E-6 " pathEditMode="relative" rAng="0" ptsTypes="AA">
                                      <p:cBhvr>
                                        <p:cTn id="69" dur="600" fill="hold"/>
                                        <p:tgtEl>
                                          <p:spTgt spid="149"/>
                                        </p:tgtEl>
                                        <p:attrNameLst>
                                          <p:attrName>ppt_x</p:attrName>
                                          <p:attrName>ppt_y</p:attrName>
                                        </p:attrNameLst>
                                      </p:cBhvr>
                                      <p:rCtr x="1225" y="0"/>
                                    </p:animMotion>
                                  </p:childTnLst>
                                </p:cTn>
                              </p:par>
                            </p:childTnLst>
                          </p:cTn>
                        </p:par>
                        <p:par>
                          <p:cTn id="70" fill="hold">
                            <p:stCondLst>
                              <p:cond delay="2250"/>
                            </p:stCondLst>
                            <p:childTnLst>
                              <p:par>
                                <p:cTn id="71" presetID="22" presetClass="entr" presetSubtype="8" fill="hold" grpId="0" nodeType="afterEffect">
                                  <p:stCondLst>
                                    <p:cond delay="0"/>
                                  </p:stCondLst>
                                  <p:childTnLst>
                                    <p:set>
                                      <p:cBhvr>
                                        <p:cTn id="72" dur="1" fill="hold">
                                          <p:stCondLst>
                                            <p:cond delay="0"/>
                                          </p:stCondLst>
                                        </p:cTn>
                                        <p:tgtEl>
                                          <p:spTgt spid="158"/>
                                        </p:tgtEl>
                                        <p:attrNameLst>
                                          <p:attrName>style.visibility</p:attrName>
                                        </p:attrNameLst>
                                      </p:cBhvr>
                                      <p:to>
                                        <p:strVal val="visible"/>
                                      </p:to>
                                    </p:set>
                                    <p:animEffect transition="in" filter="wipe(left)">
                                      <p:cBhvr>
                                        <p:cTn id="73" dur="500"/>
                                        <p:tgtEl>
                                          <p:spTgt spid="15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39"/>
                                        </p:tgtEl>
                                        <p:attrNameLst>
                                          <p:attrName>style.visibility</p:attrName>
                                        </p:attrNameLst>
                                      </p:cBhvr>
                                      <p:to>
                                        <p:strVal val="visible"/>
                                      </p:to>
                                    </p:set>
                                    <p:animEffect transition="in" filter="wipe(left)">
                                      <p:cBhvr>
                                        <p:cTn id="76" dur="500"/>
                                        <p:tgtEl>
                                          <p:spTgt spid="139"/>
                                        </p:tgtEl>
                                      </p:cBhvr>
                                    </p:animEffect>
                                  </p:childTnLst>
                                </p:cTn>
                              </p:par>
                              <p:par>
                                <p:cTn id="77" presetID="10" presetClass="entr" presetSubtype="0" fill="hold" nodeType="withEffect">
                                  <p:stCondLst>
                                    <p:cond delay="250"/>
                                  </p:stCondLst>
                                  <p:childTnLst>
                                    <p:set>
                                      <p:cBhvr>
                                        <p:cTn id="78" dur="1" fill="hold">
                                          <p:stCondLst>
                                            <p:cond delay="0"/>
                                          </p:stCondLst>
                                        </p:cTn>
                                        <p:tgtEl>
                                          <p:spTgt spid="182"/>
                                        </p:tgtEl>
                                        <p:attrNameLst>
                                          <p:attrName>style.visibility</p:attrName>
                                        </p:attrNameLst>
                                      </p:cBhvr>
                                      <p:to>
                                        <p:strVal val="visible"/>
                                      </p:to>
                                    </p:set>
                                    <p:animEffect transition="in" filter="fade">
                                      <p:cBhvr>
                                        <p:cTn id="79" dur="500"/>
                                        <p:tgtEl>
                                          <p:spTgt spid="182"/>
                                        </p:tgtEl>
                                      </p:cBhvr>
                                    </p:animEffect>
                                  </p:childTnLst>
                                </p:cTn>
                              </p:par>
                              <p:par>
                                <p:cTn id="80" presetID="10" presetClass="entr" presetSubtype="0" fill="hold" nodeType="withEffect">
                                  <p:stCondLst>
                                    <p:cond delay="0"/>
                                  </p:stCondLst>
                                  <p:childTnLst>
                                    <p:set>
                                      <p:cBhvr>
                                        <p:cTn id="81" dur="1" fill="hold">
                                          <p:stCondLst>
                                            <p:cond delay="0"/>
                                          </p:stCondLst>
                                        </p:cTn>
                                        <p:tgtEl>
                                          <p:spTgt spid="152"/>
                                        </p:tgtEl>
                                        <p:attrNameLst>
                                          <p:attrName>style.visibility</p:attrName>
                                        </p:attrNameLst>
                                      </p:cBhvr>
                                      <p:to>
                                        <p:strVal val="visible"/>
                                      </p:to>
                                    </p:set>
                                    <p:animEffect transition="in" filter="fade">
                                      <p:cBhvr>
                                        <p:cTn id="82" dur="500"/>
                                        <p:tgtEl>
                                          <p:spTgt spid="152"/>
                                        </p:tgtEl>
                                      </p:cBhvr>
                                    </p:animEffect>
                                  </p:childTnLst>
                                </p:cTn>
                              </p:par>
                              <p:par>
                                <p:cTn id="83" presetID="42" presetClass="path" presetSubtype="0" decel="100000" fill="hold" nodeType="withEffect">
                                  <p:stCondLst>
                                    <p:cond delay="0"/>
                                  </p:stCondLst>
                                  <p:childTnLst>
                                    <p:animMotion origin="layout" path="M -0.02451 3.31366E-6 L -2.78785E-6 3.31366E-6 " pathEditMode="relative" rAng="0" ptsTypes="AA">
                                      <p:cBhvr>
                                        <p:cTn id="84" dur="600" fill="hold"/>
                                        <p:tgtEl>
                                          <p:spTgt spid="152"/>
                                        </p:tgtEl>
                                        <p:attrNameLst>
                                          <p:attrName>ppt_x</p:attrName>
                                          <p:attrName>ppt_y</p:attrName>
                                        </p:attrNameLst>
                                      </p:cBhvr>
                                      <p:rCtr x="1225" y="0"/>
                                    </p:animMotion>
                                  </p:childTnLst>
                                </p:cTn>
                              </p:par>
                              <p:par>
                                <p:cTn id="85" presetID="22" presetClass="entr" presetSubtype="8"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0"/>
                                  </p:stCondLst>
                                  <p:childTnLst>
                                    <p:animMotion origin="layout" path="M -0.02451 4.21244E-6 L 2.56063E-6 4.21244E-6 " pathEditMode="relative" rAng="0" ptsTypes="AA">
                                      <p:cBhvr>
                                        <p:cTn id="92" dur="600" fill="hold"/>
                                        <p:tgtEl>
                                          <p:spTgt spid="61"/>
                                        </p:tgtEl>
                                        <p:attrNameLst>
                                          <p:attrName>ppt_x</p:attrName>
                                          <p:attrName>ppt_y</p:attrName>
                                        </p:attrNameLst>
                                      </p:cBhvr>
                                      <p:rCtr x="1225" y="0"/>
                                    </p:animMotion>
                                  </p:childTnLst>
                                </p:cTn>
                              </p:par>
                              <p:par>
                                <p:cTn id="93" presetID="22" presetClass="entr" presetSubtype="8" fill="hold" grpId="0" nodeType="with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wipe(left)">
                                      <p:cBhvr>
                                        <p:cTn id="95" dur="500"/>
                                        <p:tgtEl>
                                          <p:spTgt spid="8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left)">
                                      <p:cBhvr>
                                        <p:cTn id="98" dur="500"/>
                                        <p:tgtEl>
                                          <p:spTgt spid="73"/>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81"/>
                                        </p:tgtEl>
                                        <p:attrNameLst>
                                          <p:attrName>style.visibility</p:attrName>
                                        </p:attrNameLst>
                                      </p:cBhvr>
                                      <p:to>
                                        <p:strVal val="visible"/>
                                      </p:to>
                                    </p:set>
                                    <p:animEffect transition="in" filter="fade">
                                      <p:cBhvr>
                                        <p:cTn id="101" dur="500"/>
                                        <p:tgtEl>
                                          <p:spTgt spid="81"/>
                                        </p:tgtEl>
                                      </p:cBhvr>
                                    </p:animEffect>
                                  </p:childTnLst>
                                </p:cTn>
                              </p:par>
                              <p:par>
                                <p:cTn id="102" presetID="10"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42" presetClass="path" presetSubtype="0" decel="100000" fill="hold" nodeType="withEffect">
                                  <p:stCondLst>
                                    <p:cond delay="0"/>
                                  </p:stCondLst>
                                  <p:childTnLst>
                                    <p:animMotion origin="layout" path="M -0.02451 2.37404E-6 L 1.33776E-6 2.37404E-6 " pathEditMode="relative" rAng="0" ptsTypes="AA">
                                      <p:cBhvr>
                                        <p:cTn id="106" dur="600" fill="hold"/>
                                        <p:tgtEl>
                                          <p:spTgt spid="77"/>
                                        </p:tgtEl>
                                        <p:attrNameLst>
                                          <p:attrName>ppt_x</p:attrName>
                                          <p:attrName>ppt_y</p:attrName>
                                        </p:attrNameLst>
                                      </p:cBhvr>
                                      <p:rCtr x="1225" y="0"/>
                                    </p:animMotion>
                                  </p:childTnLst>
                                </p:cTn>
                              </p:par>
                              <p:par>
                                <p:cTn id="107" presetID="10" presetClass="entr" presetSubtype="0"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fade">
                                      <p:cBhvr>
                                        <p:cTn id="109" dur="500"/>
                                        <p:tgtEl>
                                          <p:spTgt spid="74"/>
                                        </p:tgtEl>
                                      </p:cBhvr>
                                    </p:animEffect>
                                  </p:childTnLst>
                                </p:cTn>
                              </p:par>
                              <p:par>
                                <p:cTn id="110" presetID="42" presetClass="path" presetSubtype="0" decel="100000" fill="hold" nodeType="withEffect">
                                  <p:stCondLst>
                                    <p:cond delay="0"/>
                                  </p:stCondLst>
                                  <p:childTnLst>
                                    <p:animMotion origin="layout" path="M -0.02451 -1.19383E-6 L -4.9783E-7 -1.19383E-6 " pathEditMode="relative" rAng="0" ptsTypes="AA">
                                      <p:cBhvr>
                                        <p:cTn id="111" dur="600" fill="hold"/>
                                        <p:tgtEl>
                                          <p:spTgt spid="74"/>
                                        </p:tgtEl>
                                        <p:attrNameLst>
                                          <p:attrName>ppt_x</p:attrName>
                                          <p:attrName>ppt_y</p:attrName>
                                        </p:attrNameLst>
                                      </p:cBhvr>
                                      <p:rCtr x="1225" y="0"/>
                                    </p:animMotion>
                                  </p:childTnLst>
                                </p:cTn>
                              </p:par>
                              <p:par>
                                <p:cTn id="112" presetID="22" presetClass="entr" presetSubtype="8" fill="hold" grpId="0" nodeType="with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left)">
                                      <p:cBhvr>
                                        <p:cTn id="114" dur="500"/>
                                        <p:tgtEl>
                                          <p:spTgt spid="89"/>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wipe(left)">
                                      <p:cBhvr>
                                        <p:cTn id="117" dur="500"/>
                                        <p:tgtEl>
                                          <p:spTgt spid="82"/>
                                        </p:tgtEl>
                                      </p:cBhvr>
                                    </p:animEffect>
                                  </p:childTnLst>
                                </p:cTn>
                              </p:par>
                              <p:par>
                                <p:cTn id="118" presetID="10" presetClass="entr" presetSubtype="0" fill="hold" grpId="0" nodeType="withEffect">
                                  <p:stCondLst>
                                    <p:cond delay="250"/>
                                  </p:stCondLst>
                                  <p:childTnLst>
                                    <p:set>
                                      <p:cBhvr>
                                        <p:cTn id="119" dur="1" fill="hold">
                                          <p:stCondLst>
                                            <p:cond delay="0"/>
                                          </p:stCondLst>
                                        </p:cTn>
                                        <p:tgtEl>
                                          <p:spTgt spid="90"/>
                                        </p:tgtEl>
                                        <p:attrNameLst>
                                          <p:attrName>style.visibility</p:attrName>
                                        </p:attrNameLst>
                                      </p:cBhvr>
                                      <p:to>
                                        <p:strVal val="visible"/>
                                      </p:to>
                                    </p:set>
                                    <p:animEffect transition="in" filter="fade">
                                      <p:cBhvr>
                                        <p:cTn id="120" dur="500"/>
                                        <p:tgtEl>
                                          <p:spTgt spid="90"/>
                                        </p:tgtEl>
                                      </p:cBhvr>
                                    </p:animEffect>
                                  </p:childTnLst>
                                </p:cTn>
                              </p:par>
                              <p:par>
                                <p:cTn id="121" presetID="10" presetClass="entr" presetSubtype="0" fill="hold" nodeType="withEffect">
                                  <p:stCondLst>
                                    <p:cond delay="0"/>
                                  </p:stCondLst>
                                  <p:childTnLst>
                                    <p:set>
                                      <p:cBhvr>
                                        <p:cTn id="122" dur="1" fill="hold">
                                          <p:stCondLst>
                                            <p:cond delay="0"/>
                                          </p:stCondLst>
                                        </p:cTn>
                                        <p:tgtEl>
                                          <p:spTgt spid="86"/>
                                        </p:tgtEl>
                                        <p:attrNameLst>
                                          <p:attrName>style.visibility</p:attrName>
                                        </p:attrNameLst>
                                      </p:cBhvr>
                                      <p:to>
                                        <p:strVal val="visible"/>
                                      </p:to>
                                    </p:set>
                                    <p:animEffect transition="in" filter="fade">
                                      <p:cBhvr>
                                        <p:cTn id="123" dur="500"/>
                                        <p:tgtEl>
                                          <p:spTgt spid="86"/>
                                        </p:tgtEl>
                                      </p:cBhvr>
                                    </p:animEffect>
                                  </p:childTnLst>
                                </p:cTn>
                              </p:par>
                              <p:par>
                                <p:cTn id="124" presetID="42" presetClass="path" presetSubtype="0" decel="100000" fill="hold" nodeType="withEffect">
                                  <p:stCondLst>
                                    <p:cond delay="0"/>
                                  </p:stCondLst>
                                  <p:childTnLst>
                                    <p:animMotion origin="layout" path="M -0.0245 -2.59646E-6 L -4.13071E-6 -2.59646E-6 " pathEditMode="relative" rAng="0" ptsTypes="AA">
                                      <p:cBhvr>
                                        <p:cTn id="125" dur="600" fill="hold"/>
                                        <p:tgtEl>
                                          <p:spTgt spid="86"/>
                                        </p:tgtEl>
                                        <p:attrNameLst>
                                          <p:attrName>ppt_x</p:attrName>
                                          <p:attrName>ppt_y</p:attrName>
                                        </p:attrNameLst>
                                      </p:cBhvr>
                                      <p:rCtr x="1225" y="0"/>
                                    </p:animMotion>
                                  </p:childTnLst>
                                </p:cTn>
                              </p:par>
                              <p:par>
                                <p:cTn id="126" presetID="10" presetClass="entr" presetSubtype="0" fill="hold" nodeType="withEffect">
                                  <p:stCondLst>
                                    <p:cond delay="0"/>
                                  </p:stCondLst>
                                  <p:childTnLst>
                                    <p:set>
                                      <p:cBhvr>
                                        <p:cTn id="127" dur="1" fill="hold">
                                          <p:stCondLst>
                                            <p:cond delay="0"/>
                                          </p:stCondLst>
                                        </p:cTn>
                                        <p:tgtEl>
                                          <p:spTgt spid="83"/>
                                        </p:tgtEl>
                                        <p:attrNameLst>
                                          <p:attrName>style.visibility</p:attrName>
                                        </p:attrNameLst>
                                      </p:cBhvr>
                                      <p:to>
                                        <p:strVal val="visible"/>
                                      </p:to>
                                    </p:set>
                                    <p:animEffect transition="in" filter="fade">
                                      <p:cBhvr>
                                        <p:cTn id="128" dur="500"/>
                                        <p:tgtEl>
                                          <p:spTgt spid="83"/>
                                        </p:tgtEl>
                                      </p:cBhvr>
                                    </p:animEffect>
                                  </p:childTnLst>
                                </p:cTn>
                              </p:par>
                              <p:par>
                                <p:cTn id="129" presetID="42" presetClass="path" presetSubtype="0" decel="100000" fill="hold" nodeType="withEffect">
                                  <p:stCondLst>
                                    <p:cond delay="0"/>
                                  </p:stCondLst>
                                  <p:childTnLst>
                                    <p:animMotion origin="layout" path="M -0.02451 -2.75987E-6 L 4.0337E-6 -2.75987E-6 " pathEditMode="relative" rAng="0" ptsTypes="AA">
                                      <p:cBhvr>
                                        <p:cTn id="130" dur="600" fill="hold"/>
                                        <p:tgtEl>
                                          <p:spTgt spid="8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55" grpId="0" animBg="1"/>
      <p:bldP spid="156" grpId="0" animBg="1"/>
      <p:bldP spid="157" grpId="0" animBg="1"/>
      <p:bldP spid="158" grpId="0" animBg="1"/>
      <p:bldP spid="165" grpId="0" animBg="1"/>
      <p:bldP spid="73" grpId="0" animBg="1"/>
      <p:bldP spid="80" grpId="0" animBg="1"/>
      <p:bldP spid="81" grpId="0" animBg="1"/>
      <p:bldP spid="82" grpId="0" animBg="1"/>
      <p:bldP spid="89"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63069" y="1456470"/>
            <a:ext cx="4642289" cy="41431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365604" rIns="182802" bIns="146243" numCol="1" spcCol="0" rtlCol="0" fromWordArt="0" anchor="b" anchorCtr="0" forceAA="0" compatLnSpc="1">
            <a:prstTxWarp prst="textNoShape">
              <a:avLst/>
            </a:prstTxWarp>
            <a:noAutofit/>
          </a:bodyPr>
          <a:lstStyle/>
          <a:p>
            <a:pPr defTabSz="672064" fontAlgn="base">
              <a:spcBef>
                <a:spcPct val="0"/>
              </a:spcBef>
              <a:spcAft>
                <a:spcPct val="0"/>
              </a:spcAft>
              <a:defRPr/>
            </a:pPr>
            <a:endParaRPr lang="en-US" sz="1050" dirty="0">
              <a:solidFill>
                <a:srgbClr val="FFFFFF"/>
              </a:solidFill>
              <a:latin typeface="Segoe UI"/>
            </a:endParaRPr>
          </a:p>
        </p:txBody>
      </p:sp>
      <p:sp>
        <p:nvSpPr>
          <p:cNvPr id="3" name="Title 2"/>
          <p:cNvSpPr>
            <a:spLocks noGrp="1"/>
          </p:cNvSpPr>
          <p:nvPr>
            <p:ph type="title"/>
          </p:nvPr>
        </p:nvSpPr>
        <p:spPr/>
        <p:txBody>
          <a:bodyPr/>
          <a:lstStyle/>
          <a:p>
            <a:r>
              <a:rPr lang="en-US" dirty="0"/>
              <a:t>Azure </a:t>
            </a:r>
            <a:r>
              <a:rPr lang="en-US" dirty="0" err="1"/>
              <a:t>Entra</a:t>
            </a:r>
            <a:r>
              <a:rPr lang="en-US" dirty="0"/>
              <a:t> ID formerly Azure Active Directory</a:t>
            </a:r>
          </a:p>
        </p:txBody>
      </p:sp>
      <p:sp>
        <p:nvSpPr>
          <p:cNvPr id="6" name="Rectangle 5"/>
          <p:cNvSpPr/>
          <p:nvPr/>
        </p:nvSpPr>
        <p:spPr bwMode="auto">
          <a:xfrm>
            <a:off x="5063563" y="3547224"/>
            <a:ext cx="2066431" cy="20556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1401" rIns="182802" bIns="146243" numCol="1" spcCol="0" rtlCol="0" fromWordArt="0" anchor="t" anchorCtr="0" forceAA="0" compatLnSpc="1">
            <a:prstTxWarp prst="textNoShape">
              <a:avLst/>
            </a:prstTxWarp>
            <a:noAutofit/>
          </a:bodyPr>
          <a:lstStyle/>
          <a:p>
            <a:pPr defTabSz="672064" fontAlgn="base">
              <a:spcBef>
                <a:spcPct val="0"/>
              </a:spcBef>
              <a:spcAft>
                <a:spcPct val="0"/>
              </a:spcAft>
              <a:defRPr/>
            </a:pPr>
            <a:r>
              <a:rPr lang="en-US" sz="3800" dirty="0">
                <a:solidFill>
                  <a:srgbClr val="FFFFFF"/>
                </a:solidFill>
                <a:latin typeface="Segoe UI Light"/>
              </a:rPr>
              <a:t>1 trillion</a:t>
            </a:r>
          </a:p>
          <a:p>
            <a:pPr defTabSz="672064" fontAlgn="base">
              <a:spcBef>
                <a:spcPct val="0"/>
              </a:spcBef>
              <a:spcAft>
                <a:spcPct val="0"/>
              </a:spcAft>
              <a:defRPr/>
            </a:pPr>
            <a:r>
              <a:rPr lang="en-US" sz="1600" dirty="0">
                <a:solidFill>
                  <a:srgbClr val="FFFFFF"/>
                </a:solidFill>
                <a:latin typeface="Segoe UI Light"/>
              </a:rPr>
              <a:t>Azure AD authentications since the release of the service</a:t>
            </a:r>
            <a:endParaRPr lang="en-US" sz="1600" i="1" dirty="0">
              <a:solidFill>
                <a:srgbClr val="FFFFFF"/>
              </a:solidFill>
              <a:latin typeface="Segoe UI Light"/>
            </a:endParaRPr>
          </a:p>
        </p:txBody>
      </p:sp>
      <p:sp>
        <p:nvSpPr>
          <p:cNvPr id="7" name="Rectangle 6"/>
          <p:cNvSpPr/>
          <p:nvPr/>
        </p:nvSpPr>
        <p:spPr bwMode="auto">
          <a:xfrm>
            <a:off x="7162427" y="3547225"/>
            <a:ext cx="2066431" cy="20609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1401" rIns="182802" bIns="146243" numCol="1" spcCol="0" rtlCol="0" fromWordArt="0" anchor="t" anchorCtr="0" forceAA="0" compatLnSpc="1">
            <a:prstTxWarp prst="textNoShape">
              <a:avLst/>
            </a:prstTxWarp>
            <a:noAutofit/>
          </a:bodyPr>
          <a:lstStyle/>
          <a:p>
            <a:pPr defTabSz="658951" fontAlgn="base">
              <a:spcBef>
                <a:spcPct val="0"/>
              </a:spcBef>
              <a:spcAft>
                <a:spcPct val="0"/>
              </a:spcAft>
              <a:defRPr/>
            </a:pPr>
            <a:r>
              <a:rPr lang="en-US" sz="3920" dirty="0">
                <a:solidFill>
                  <a:srgbClr val="FFFFFF"/>
                </a:solidFill>
                <a:latin typeface="Segoe UI Light"/>
              </a:rPr>
              <a:t>&gt;80k</a:t>
            </a:r>
            <a:br>
              <a:rPr lang="en-US" sz="3920" dirty="0">
                <a:solidFill>
                  <a:srgbClr val="FFFFFF"/>
                </a:solidFill>
                <a:latin typeface="Segoe UI Light"/>
              </a:rPr>
            </a:br>
            <a:r>
              <a:rPr lang="en-US" sz="1765" dirty="0">
                <a:solidFill>
                  <a:srgbClr val="FFFFFF"/>
                </a:solidFill>
                <a:latin typeface="Segoe UI Light"/>
              </a:rPr>
              <a:t>third-party applications used with Azure AD each month</a:t>
            </a:r>
            <a:endParaRPr lang="en-US" sz="784" dirty="0">
              <a:solidFill>
                <a:srgbClr val="FFFFFF"/>
              </a:solidFill>
              <a:latin typeface="Segoe UI"/>
            </a:endParaRPr>
          </a:p>
        </p:txBody>
      </p:sp>
      <p:sp>
        <p:nvSpPr>
          <p:cNvPr id="8" name="Rectangle 7"/>
          <p:cNvSpPr/>
          <p:nvPr/>
        </p:nvSpPr>
        <p:spPr bwMode="auto">
          <a:xfrm>
            <a:off x="9269801" y="3549548"/>
            <a:ext cx="2066431" cy="20532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1401" rIns="182802" bIns="146243" numCol="1" spcCol="0" rtlCol="0" fromWordArt="0" anchor="t" anchorCtr="0" forceAA="0" compatLnSpc="1">
            <a:prstTxWarp prst="textNoShape">
              <a:avLst/>
            </a:prstTxWarp>
            <a:noAutofit/>
          </a:bodyPr>
          <a:lstStyle/>
          <a:p>
            <a:pPr defTabSz="672064" fontAlgn="base">
              <a:spcBef>
                <a:spcPct val="0"/>
              </a:spcBef>
              <a:spcAft>
                <a:spcPct val="0"/>
              </a:spcAft>
              <a:defRPr/>
            </a:pPr>
            <a:r>
              <a:rPr lang="en-US" sz="3600" spc="-100" dirty="0">
                <a:solidFill>
                  <a:srgbClr val="FFFFFF"/>
                </a:solidFill>
                <a:latin typeface="Segoe UI Light"/>
              </a:rPr>
              <a:t>&gt;1.3 billion </a:t>
            </a:r>
            <a:r>
              <a:rPr lang="en-US" sz="1600" spc="-100" dirty="0">
                <a:solidFill>
                  <a:srgbClr val="FFFFFF"/>
                </a:solidFill>
                <a:latin typeface="Segoe UI Light"/>
              </a:rPr>
              <a:t>authentications every day on Azure AD</a:t>
            </a:r>
            <a:endParaRPr lang="en-US" sz="1600" dirty="0">
              <a:solidFill>
                <a:srgbClr val="FFFFFF"/>
              </a:solidFill>
              <a:latin typeface="Segoe UI"/>
            </a:endParaRPr>
          </a:p>
        </p:txBody>
      </p:sp>
      <p:sp>
        <p:nvSpPr>
          <p:cNvPr id="9" name="Rectangle 8"/>
          <p:cNvSpPr/>
          <p:nvPr/>
        </p:nvSpPr>
        <p:spPr bwMode="auto">
          <a:xfrm>
            <a:off x="9269801" y="1450298"/>
            <a:ext cx="2066431" cy="2067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365604" rIns="182802" bIns="146243" numCol="1" spcCol="0" rtlCol="0" fromWordArt="0" anchor="t" anchorCtr="0" forceAA="0" compatLnSpc="1">
            <a:prstTxWarp prst="textNoShape">
              <a:avLst/>
            </a:prstTxWarp>
            <a:noAutofit/>
          </a:bodyPr>
          <a:lstStyle/>
          <a:p>
            <a:pPr defTabSz="658951" fontAlgn="base">
              <a:spcBef>
                <a:spcPct val="0"/>
              </a:spcBef>
              <a:spcAft>
                <a:spcPct val="0"/>
              </a:spcAft>
              <a:defRPr/>
            </a:pPr>
            <a:r>
              <a:rPr lang="en-US" sz="1765" dirty="0">
                <a:solidFill>
                  <a:srgbClr val="FFFFFF"/>
                </a:solidFill>
                <a:latin typeface="Segoe UI Light"/>
              </a:rPr>
              <a:t>More than </a:t>
            </a:r>
          </a:p>
          <a:p>
            <a:pPr defTabSz="658951" fontAlgn="base">
              <a:spcBef>
                <a:spcPct val="0"/>
              </a:spcBef>
              <a:spcAft>
                <a:spcPct val="0"/>
              </a:spcAft>
              <a:defRPr/>
            </a:pPr>
            <a:r>
              <a:rPr lang="en-US" sz="3920" dirty="0">
                <a:solidFill>
                  <a:srgbClr val="FFFFFF"/>
                </a:solidFill>
                <a:latin typeface="Segoe UI Light"/>
              </a:rPr>
              <a:t>600 M</a:t>
            </a:r>
            <a:r>
              <a:rPr lang="en-US" sz="1371" dirty="0">
                <a:solidFill>
                  <a:srgbClr val="FFFFFF"/>
                </a:solidFill>
                <a:latin typeface="Segoe UI Light"/>
              </a:rPr>
              <a:t> </a:t>
            </a:r>
            <a:r>
              <a:rPr lang="en-US" sz="1600" dirty="0">
                <a:solidFill>
                  <a:srgbClr val="FFFFFF"/>
                </a:solidFill>
                <a:latin typeface="Segoe UI Light"/>
              </a:rPr>
              <a:t>user accounts on Azure AD</a:t>
            </a:r>
          </a:p>
        </p:txBody>
      </p:sp>
      <p:sp>
        <p:nvSpPr>
          <p:cNvPr id="11" name="Rectangle 10"/>
          <p:cNvSpPr/>
          <p:nvPr/>
        </p:nvSpPr>
        <p:spPr bwMode="auto">
          <a:xfrm>
            <a:off x="7162427" y="1456471"/>
            <a:ext cx="2066431" cy="20609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365604" rIns="182802" bIns="146243" numCol="1" spcCol="0" rtlCol="0" fromWordArt="0" anchor="t" anchorCtr="0" forceAA="0" compatLnSpc="1">
            <a:prstTxWarp prst="textNoShape">
              <a:avLst/>
            </a:prstTxWarp>
            <a:noAutofit/>
          </a:bodyPr>
          <a:lstStyle/>
          <a:p>
            <a:pPr defTabSz="672064" fontAlgn="base">
              <a:spcBef>
                <a:spcPct val="0"/>
              </a:spcBef>
              <a:spcAft>
                <a:spcPct val="0"/>
              </a:spcAft>
              <a:defRPr/>
            </a:pPr>
            <a:r>
              <a:rPr lang="en-US" dirty="0">
                <a:solidFill>
                  <a:srgbClr val="FFFFFF"/>
                </a:solidFill>
                <a:latin typeface="Segoe UI Light"/>
              </a:rPr>
              <a:t>Azure AD Directories</a:t>
            </a:r>
          </a:p>
          <a:p>
            <a:pPr defTabSz="672064" fontAlgn="base">
              <a:spcBef>
                <a:spcPct val="0"/>
              </a:spcBef>
              <a:spcAft>
                <a:spcPct val="0"/>
              </a:spcAft>
              <a:defRPr/>
            </a:pPr>
            <a:r>
              <a:rPr lang="en-US" sz="3200" dirty="0">
                <a:solidFill>
                  <a:srgbClr val="FFFFFF"/>
                </a:solidFill>
                <a:latin typeface="Segoe UI Light"/>
              </a:rPr>
              <a:t>&gt;9 M</a:t>
            </a:r>
            <a:endParaRPr lang="en-US" sz="1400" dirty="0">
              <a:solidFill>
                <a:srgbClr val="FFFFFF"/>
              </a:solidFill>
              <a:latin typeface="Segoe UI Light"/>
            </a:endParaRPr>
          </a:p>
        </p:txBody>
      </p:sp>
      <p:sp>
        <p:nvSpPr>
          <p:cNvPr id="13" name="Rectangle 12"/>
          <p:cNvSpPr/>
          <p:nvPr/>
        </p:nvSpPr>
        <p:spPr bwMode="auto">
          <a:xfrm>
            <a:off x="5063563" y="1456471"/>
            <a:ext cx="2066431" cy="20609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365604" rIns="182802" bIns="146243" numCol="1" spcCol="0" rtlCol="0" fromWordArt="0" anchor="b" anchorCtr="0" forceAA="0" compatLnSpc="1">
            <a:prstTxWarp prst="textNoShape">
              <a:avLst/>
            </a:prstTxWarp>
            <a:noAutofit/>
          </a:bodyPr>
          <a:lstStyle/>
          <a:p>
            <a:pPr defTabSz="672064" fontAlgn="base">
              <a:spcBef>
                <a:spcPct val="0"/>
              </a:spcBef>
              <a:spcAft>
                <a:spcPct val="0"/>
              </a:spcAft>
              <a:defRPr/>
            </a:pPr>
            <a:endParaRPr lang="en-US" sz="4800" dirty="0">
              <a:solidFill>
                <a:srgbClr val="FFFFFF"/>
              </a:solidFill>
              <a:latin typeface="Calibri" panose="020F0502020204030204"/>
            </a:endParaRPr>
          </a:p>
          <a:p>
            <a:pPr defTabSz="672064" fontAlgn="base">
              <a:spcBef>
                <a:spcPct val="0"/>
              </a:spcBef>
              <a:spcAft>
                <a:spcPct val="0"/>
              </a:spcAft>
              <a:defRPr/>
            </a:pPr>
            <a:endParaRPr lang="en-US" sz="4800" dirty="0">
              <a:solidFill>
                <a:srgbClr val="FFFFFF"/>
              </a:solidFill>
              <a:latin typeface="Calibri" panose="020F0502020204030204"/>
            </a:endParaRPr>
          </a:p>
          <a:p>
            <a:pPr defTabSz="672064" fontAlgn="base">
              <a:spcBef>
                <a:spcPct val="0"/>
              </a:spcBef>
              <a:spcAft>
                <a:spcPct val="0"/>
              </a:spcAft>
              <a:defRPr/>
            </a:pPr>
            <a:endParaRPr lang="en-US" sz="4800" dirty="0">
              <a:solidFill>
                <a:srgbClr val="FFFFFF"/>
              </a:solidFill>
              <a:latin typeface="Calibri" panose="020F0502020204030204"/>
            </a:endParaRPr>
          </a:p>
          <a:p>
            <a:pPr defTabSz="672064" fontAlgn="base">
              <a:spcBef>
                <a:spcPct val="0"/>
              </a:spcBef>
              <a:spcAft>
                <a:spcPct val="0"/>
              </a:spcAft>
              <a:defRPr/>
            </a:pPr>
            <a:endParaRPr lang="en-US" sz="4800" dirty="0">
              <a:solidFill>
                <a:srgbClr val="FFFFFF"/>
              </a:solidFill>
              <a:latin typeface="Calibri" panose="020F0502020204030204"/>
            </a:endParaRPr>
          </a:p>
          <a:p>
            <a:pPr defTabSz="672064" fontAlgn="base">
              <a:spcBef>
                <a:spcPct val="0"/>
              </a:spcBef>
              <a:spcAft>
                <a:spcPct val="0"/>
              </a:spcAft>
              <a:defRPr/>
            </a:pPr>
            <a:r>
              <a:rPr lang="en-US" sz="4000" dirty="0">
                <a:solidFill>
                  <a:srgbClr val="FFFFFF"/>
                </a:solidFill>
                <a:latin typeface="Segoe UI Light"/>
              </a:rPr>
              <a:t>86% </a:t>
            </a:r>
          </a:p>
          <a:p>
            <a:pPr defTabSz="672064" fontAlgn="base">
              <a:spcBef>
                <a:spcPct val="0"/>
              </a:spcBef>
              <a:spcAft>
                <a:spcPct val="0"/>
              </a:spcAft>
              <a:defRPr/>
            </a:pPr>
            <a:r>
              <a:rPr lang="en-US" sz="1371" dirty="0">
                <a:solidFill>
                  <a:srgbClr val="FFFFFF"/>
                </a:solidFill>
                <a:latin typeface="Segoe UI Light"/>
              </a:rPr>
              <a:t>of Fortune 500 companies use Microsoft Cloud (Azure, O365, CRM Online, and </a:t>
            </a:r>
            <a:r>
              <a:rPr lang="en-US" sz="1371" dirty="0" err="1">
                <a:solidFill>
                  <a:srgbClr val="FFFFFF"/>
                </a:solidFill>
                <a:latin typeface="Segoe UI Light"/>
              </a:rPr>
              <a:t>PowerBI</a:t>
            </a:r>
            <a:r>
              <a:rPr lang="en-US" sz="1371" dirty="0">
                <a:solidFill>
                  <a:srgbClr val="FFFFFF"/>
                </a:solidFill>
                <a:latin typeface="Calibri" panose="020F0502020204030204"/>
              </a:rPr>
              <a:t>)</a:t>
            </a:r>
          </a:p>
          <a:p>
            <a:pPr defTabSz="672064" fontAlgn="base">
              <a:spcBef>
                <a:spcPct val="0"/>
              </a:spcBef>
              <a:spcAft>
                <a:spcPct val="0"/>
              </a:spcAft>
              <a:defRPr/>
            </a:pPr>
            <a:endParaRPr lang="en-US" sz="1050" dirty="0">
              <a:solidFill>
                <a:srgbClr val="FFFFFF"/>
              </a:solidFill>
              <a:latin typeface="Segoe UI"/>
            </a:endParaRPr>
          </a:p>
        </p:txBody>
      </p:sp>
      <p:sp>
        <p:nvSpPr>
          <p:cNvPr id="46" name="TextBox 45"/>
          <p:cNvSpPr txBox="1"/>
          <p:nvPr/>
        </p:nvSpPr>
        <p:spPr>
          <a:xfrm>
            <a:off x="363070" y="5860784"/>
            <a:ext cx="10986610" cy="615473"/>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dirty="0">
                <a:solidFill>
                  <a:schemeClr val="accent2"/>
                </a:solidFill>
                <a:latin typeface="Segoe UI Light" panose="020B0502040204020203" pitchFamily="34" charset="0"/>
                <a:ea typeface="ＭＳ Ｐゴシック" charset="0"/>
                <a:cs typeface="Segoe UI Light" panose="020B0502040204020203" pitchFamily="34" charset="0"/>
              </a:rPr>
              <a:t>Every Office 365 and Microsoft Azure customer uses Azure Active Directory</a:t>
            </a:r>
          </a:p>
        </p:txBody>
      </p:sp>
      <p:sp>
        <p:nvSpPr>
          <p:cNvPr id="47" name="Text Placeholder 11"/>
          <p:cNvSpPr>
            <a:spLocks noGrp="1"/>
          </p:cNvSpPr>
          <p:nvPr>
            <p:ph type="body" sz="quarter" idx="10"/>
          </p:nvPr>
        </p:nvSpPr>
        <p:spPr>
          <a:xfrm>
            <a:off x="471488" y="1734823"/>
            <a:ext cx="4436637" cy="4016792"/>
          </a:xfrm>
        </p:spPr>
        <p:txBody>
          <a:bodyPr>
            <a:normAutofit/>
          </a:bodyPr>
          <a:lstStyle/>
          <a:p>
            <a:pPr>
              <a:lnSpc>
                <a:spcPct val="120000"/>
              </a:lnSpc>
              <a:spcBef>
                <a:spcPts val="0"/>
              </a:spcBef>
            </a:pPr>
            <a:r>
              <a:rPr lang="en-US" sz="1300" dirty="0">
                <a:solidFill>
                  <a:schemeClr val="tx1"/>
                </a:solidFill>
                <a:latin typeface="+mn-lt"/>
              </a:rPr>
              <a:t>Microsoft’s “Identity Management as a Service (</a:t>
            </a:r>
            <a:r>
              <a:rPr lang="en-US" sz="1300" dirty="0" err="1">
                <a:solidFill>
                  <a:schemeClr val="tx1"/>
                </a:solidFill>
                <a:latin typeface="+mn-lt"/>
              </a:rPr>
              <a:t>IDaaS</a:t>
            </a:r>
            <a:r>
              <a:rPr lang="en-US" sz="1300" dirty="0">
                <a:solidFill>
                  <a:schemeClr val="tx1"/>
                </a:solidFill>
                <a:latin typeface="+mn-lt"/>
              </a:rPr>
              <a:t>)” for organizations.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Millions of </a:t>
            </a:r>
            <a:r>
              <a:rPr lang="en-US" sz="1300" b="1" dirty="0">
                <a:solidFill>
                  <a:schemeClr val="tx1"/>
                </a:solidFill>
                <a:latin typeface="+mn-lt"/>
              </a:rPr>
              <a:t>independent</a:t>
            </a:r>
            <a:r>
              <a:rPr lang="en-US" sz="1300" dirty="0">
                <a:solidFill>
                  <a:schemeClr val="tx1"/>
                </a:solidFill>
                <a:latin typeface="+mn-lt"/>
              </a:rPr>
              <a:t> identity systems </a:t>
            </a:r>
            <a:r>
              <a:rPr lang="en-US" sz="1300" b="1" dirty="0">
                <a:solidFill>
                  <a:schemeClr val="tx1"/>
                </a:solidFill>
                <a:latin typeface="+mn-lt"/>
              </a:rPr>
              <a:t>controlled</a:t>
            </a:r>
            <a:r>
              <a:rPr lang="en-US" sz="1300" dirty="0">
                <a:solidFill>
                  <a:schemeClr val="tx1"/>
                </a:solidFill>
                <a:latin typeface="+mn-lt"/>
              </a:rPr>
              <a:t> by enterprise and government “tenants.”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Information is </a:t>
            </a:r>
            <a:r>
              <a:rPr lang="en-US" sz="1300" b="1" dirty="0">
                <a:solidFill>
                  <a:schemeClr val="tx1"/>
                </a:solidFill>
                <a:latin typeface="+mn-lt"/>
              </a:rPr>
              <a:t>owned and used by the controlling organization</a:t>
            </a:r>
            <a:r>
              <a:rPr lang="en-US" sz="1300" dirty="0">
                <a:solidFill>
                  <a:schemeClr val="tx1"/>
                </a:solidFill>
                <a:latin typeface="+mn-lt"/>
              </a:rPr>
              <a:t>—not by Microsoft.</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Born-as-a-cloud directory for Office 365. Extended to manage across many clouds.</a:t>
            </a:r>
          </a:p>
          <a:p>
            <a:pPr>
              <a:lnSpc>
                <a:spcPct val="120000"/>
              </a:lnSpc>
              <a:spcBef>
                <a:spcPts val="0"/>
              </a:spcBef>
            </a:pPr>
            <a:endParaRPr lang="en-US" sz="1300" dirty="0">
              <a:solidFill>
                <a:schemeClr val="tx1"/>
              </a:solidFill>
              <a:latin typeface="+mn-lt"/>
            </a:endParaRPr>
          </a:p>
          <a:p>
            <a:pPr>
              <a:lnSpc>
                <a:spcPct val="120000"/>
              </a:lnSpc>
              <a:spcBef>
                <a:spcPts val="0"/>
              </a:spcBef>
            </a:pPr>
            <a:r>
              <a:rPr lang="en-US" sz="1300" dirty="0">
                <a:solidFill>
                  <a:schemeClr val="tx1"/>
                </a:solidFill>
                <a:latin typeface="+mn-lt"/>
              </a:rPr>
              <a:t>Evolved to manage an organization’s relationships with its customers/citizens and partners (B2C and B2B).</a:t>
            </a:r>
          </a:p>
        </p:txBody>
      </p:sp>
    </p:spTree>
    <p:extLst>
      <p:ext uri="{BB962C8B-B14F-4D97-AF65-F5344CB8AC3E}">
        <p14:creationId xmlns:p14="http://schemas.microsoft.com/office/powerpoint/2010/main" val="337820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E190-9039-4436-A20E-154032A5831C}"/>
              </a:ext>
            </a:extLst>
          </p:cNvPr>
          <p:cNvSpPr>
            <a:spLocks noGrp="1"/>
          </p:cNvSpPr>
          <p:nvPr>
            <p:ph type="title"/>
          </p:nvPr>
        </p:nvSpPr>
        <p:spPr>
          <a:xfrm>
            <a:off x="156471" y="297893"/>
            <a:ext cx="11397957" cy="553998"/>
          </a:xfrm>
        </p:spPr>
        <p:txBody>
          <a:bodyPr/>
          <a:lstStyle/>
          <a:p>
            <a:pPr algn="l"/>
            <a:r>
              <a:rPr lang="en-AU" b="1" dirty="0">
                <a:solidFill>
                  <a:srgbClr val="545454"/>
                </a:solidFill>
              </a:rPr>
              <a:t>Role Based Access Control</a:t>
            </a:r>
          </a:p>
        </p:txBody>
      </p:sp>
      <p:sp>
        <p:nvSpPr>
          <p:cNvPr id="3" name="Rectangle 2">
            <a:extLst>
              <a:ext uri="{FF2B5EF4-FFF2-40B4-BE49-F238E27FC236}">
                <a16:creationId xmlns:a16="http://schemas.microsoft.com/office/drawing/2014/main" id="{9D9DFC88-0A1B-424F-AD2E-8E9F8FC04C54}"/>
              </a:ext>
            </a:extLst>
          </p:cNvPr>
          <p:cNvSpPr/>
          <p:nvPr/>
        </p:nvSpPr>
        <p:spPr>
          <a:xfrm>
            <a:off x="308837" y="1305342"/>
            <a:ext cx="10052344" cy="4523354"/>
          </a:xfrm>
          <a:prstGeom prst="rect">
            <a:avLst/>
          </a:prstGeom>
        </p:spPr>
        <p:txBody>
          <a:bodyPr wrap="square">
            <a:spAutoFit/>
          </a:bodyPr>
          <a:lstStyle/>
          <a:p>
            <a:pPr marL="609585" indent="-609585">
              <a:lnSpc>
                <a:spcPct val="150000"/>
              </a:lnSpc>
              <a:buFont typeface="Arial" panose="020B0604020202020204" pitchFamily="34" charset="0"/>
              <a:buChar char="•"/>
            </a:pPr>
            <a:r>
              <a:rPr lang="en-US" dirty="0"/>
              <a:t>Assign these access rights using the Azure portal, command-line tools, and Management APIs.</a:t>
            </a:r>
            <a:endParaRPr lang="tr-TR" dirty="0"/>
          </a:p>
          <a:p>
            <a:pPr marL="609585" indent="-609585">
              <a:lnSpc>
                <a:spcPct val="150000"/>
              </a:lnSpc>
              <a:buFont typeface="Arial" panose="020B0604020202020204" pitchFamily="34" charset="0"/>
              <a:buChar char="•"/>
            </a:pPr>
            <a:r>
              <a:rPr lang="en-US" dirty="0"/>
              <a:t>Grant access by assigning the appropriate Role Based Access Control (RBAC) role to users, groups, and applications(Service principals) at a certain scope</a:t>
            </a:r>
            <a:endParaRPr lang="tr-TR" dirty="0"/>
          </a:p>
          <a:p>
            <a:pPr marL="609585" indent="-609585">
              <a:lnSpc>
                <a:spcPct val="150000"/>
              </a:lnSpc>
              <a:buFont typeface="Arial" panose="020B0604020202020204" pitchFamily="34" charset="0"/>
              <a:buChar char="•"/>
            </a:pPr>
            <a:r>
              <a:rPr lang="en-US" dirty="0"/>
              <a:t>The scope of a role assignment can be a Management Group, subscription, a resource group, or a single resource</a:t>
            </a:r>
            <a:endParaRPr lang="tr-TR" dirty="0"/>
          </a:p>
          <a:p>
            <a:pPr marL="609585" indent="-609585">
              <a:lnSpc>
                <a:spcPct val="150000"/>
              </a:lnSpc>
              <a:buFont typeface="Arial" panose="020B0604020202020204" pitchFamily="34" charset="0"/>
              <a:buChar char="•"/>
            </a:pPr>
            <a:r>
              <a:rPr lang="en-US" dirty="0"/>
              <a:t>A role assigned at a parent scope also grants access to the children contained within it.</a:t>
            </a:r>
          </a:p>
          <a:p>
            <a:pPr marL="609585" indent="-609585">
              <a:lnSpc>
                <a:spcPct val="150000"/>
              </a:lnSpc>
              <a:buFont typeface="Arial" panose="020B0604020202020204" pitchFamily="34" charset="0"/>
              <a:buChar char="•"/>
            </a:pPr>
            <a:r>
              <a:rPr lang="en-GB" dirty="0"/>
              <a:t>Authentication is the process of proving that you're who you say you are and achieved by verification of the identity of a person or device. </a:t>
            </a:r>
            <a:r>
              <a:rPr lang="en-GB" b="1" dirty="0" err="1"/>
              <a:t>AuthN</a:t>
            </a:r>
            <a:endParaRPr lang="en-GB" b="1" dirty="0"/>
          </a:p>
          <a:p>
            <a:pPr marL="609585" indent="-609585">
              <a:lnSpc>
                <a:spcPct val="150000"/>
              </a:lnSpc>
              <a:buFont typeface="Arial" panose="020B0604020202020204" pitchFamily="34" charset="0"/>
              <a:buChar char="•"/>
            </a:pPr>
            <a:r>
              <a:rPr lang="en-GB" dirty="0"/>
              <a:t>Authorization is the act of granting an authenticated party permission to do something. It specifies what data you're allowed to access and what you can do with that data. </a:t>
            </a:r>
            <a:r>
              <a:rPr lang="en-GB" b="1" dirty="0" err="1"/>
              <a:t>AuthZ</a:t>
            </a:r>
            <a:endParaRPr lang="en-US" b="1" dirty="0"/>
          </a:p>
        </p:txBody>
      </p:sp>
    </p:spTree>
    <p:extLst>
      <p:ext uri="{BB962C8B-B14F-4D97-AF65-F5344CB8AC3E}">
        <p14:creationId xmlns:p14="http://schemas.microsoft.com/office/powerpoint/2010/main" val="2495656540"/>
      </p:ext>
    </p:extLst>
  </p:cSld>
  <p:clrMapOvr>
    <a:masterClrMapping/>
  </p:clrMapOvr>
  <mc:AlternateContent xmlns:mc="http://schemas.openxmlformats.org/markup-compatibility/2006" xmlns:p14="http://schemas.microsoft.com/office/powerpoint/2010/main">
    <mc:Choice Requires="p14">
      <p:transition p14:dur="0" advTm="41716"/>
    </mc:Choice>
    <mc:Fallback xmlns="">
      <p:transition advTm="417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73CE442-4084-4763-A33B-B2E8F61DF2B1}"/>
              </a:ext>
            </a:extLst>
          </p:cNvPr>
          <p:cNvSpPr/>
          <p:nvPr/>
        </p:nvSpPr>
        <p:spPr bwMode="auto">
          <a:xfrm>
            <a:off x="586815"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Define organizational hierarchy</a:t>
            </a:r>
          </a:p>
        </p:txBody>
      </p:sp>
      <p:sp>
        <p:nvSpPr>
          <p:cNvPr id="60" name="Rectangle 59">
            <a:extLst>
              <a:ext uri="{FF2B5EF4-FFF2-40B4-BE49-F238E27FC236}">
                <a16:creationId xmlns:a16="http://schemas.microsoft.com/office/drawing/2014/main" id="{2F86FD55-37A2-4342-ABEC-569C4CFB943A}"/>
              </a:ext>
            </a:extLst>
          </p:cNvPr>
          <p:cNvSpPr/>
          <p:nvPr/>
        </p:nvSpPr>
        <p:spPr bwMode="auto">
          <a:xfrm>
            <a:off x="2820810"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Real-time enforcement, compliance assessment and remediation</a:t>
            </a:r>
          </a:p>
        </p:txBody>
      </p:sp>
      <p:sp>
        <p:nvSpPr>
          <p:cNvPr id="61" name="Rectangle 60">
            <a:extLst>
              <a:ext uri="{FF2B5EF4-FFF2-40B4-BE49-F238E27FC236}">
                <a16:creationId xmlns:a16="http://schemas.microsoft.com/office/drawing/2014/main" id="{DDAC3029-14AC-42B6-9311-31F37ED37606}"/>
              </a:ext>
            </a:extLst>
          </p:cNvPr>
          <p:cNvSpPr/>
          <p:nvPr/>
        </p:nvSpPr>
        <p:spPr bwMode="auto">
          <a:xfrm>
            <a:off x="5054805"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Deploy and update cloud environments in a repeatable manner using composable artifacts</a:t>
            </a:r>
          </a:p>
        </p:txBody>
      </p:sp>
      <p:sp>
        <p:nvSpPr>
          <p:cNvPr id="62" name="Rectangle 61">
            <a:extLst>
              <a:ext uri="{FF2B5EF4-FFF2-40B4-BE49-F238E27FC236}">
                <a16:creationId xmlns:a16="http://schemas.microsoft.com/office/drawing/2014/main" id="{EB552DD8-FA7D-411A-A256-B8C25CF6EF33}"/>
              </a:ext>
            </a:extLst>
          </p:cNvPr>
          <p:cNvSpPr/>
          <p:nvPr/>
        </p:nvSpPr>
        <p:spPr bwMode="auto">
          <a:xfrm>
            <a:off x="7288800"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Query, explore &amp; analyze cloud resources at scale</a:t>
            </a:r>
          </a:p>
        </p:txBody>
      </p:sp>
      <p:sp>
        <p:nvSpPr>
          <p:cNvPr id="63" name="Rectangle 62">
            <a:extLst>
              <a:ext uri="{FF2B5EF4-FFF2-40B4-BE49-F238E27FC236}">
                <a16:creationId xmlns:a16="http://schemas.microsoft.com/office/drawing/2014/main" id="{DC79DB16-AB23-4D19-A422-6FC929595523}"/>
              </a:ext>
            </a:extLst>
          </p:cNvPr>
          <p:cNvSpPr/>
          <p:nvPr/>
        </p:nvSpPr>
        <p:spPr bwMode="auto">
          <a:xfrm>
            <a:off x="9522796"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Monitor cloud </a:t>
            </a:r>
            <a:b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b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spend and </a:t>
            </a:r>
            <a:b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br>
            <a:r>
              <a:rPr kumimoji="0" lang="en-US" sz="1200" b="0" i="0" u="none" strike="noStrike" kern="1200" cap="none" spc="0" normalizeH="0" baseline="0" noProof="0">
                <a:ln>
                  <a:noFill/>
                </a:ln>
                <a:solidFill>
                  <a:srgbClr val="FFFFFF"/>
                </a:solidFill>
                <a:effectLst/>
                <a:uLnTx/>
                <a:uFillTx/>
                <a:latin typeface="Segoe UI" charset="0"/>
                <a:ea typeface="+mn-ea"/>
                <a:cs typeface="Segoe UI" charset="0"/>
              </a:rPr>
              <a:t>optimize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a:t>
            </a:r>
          </a:p>
        </p:txBody>
      </p:sp>
      <p:sp>
        <p:nvSpPr>
          <p:cNvPr id="2" name="Text Placeholder 1">
            <a:extLst>
              <a:ext uri="{FF2B5EF4-FFF2-40B4-BE49-F238E27FC236}">
                <a16:creationId xmlns:a16="http://schemas.microsoft.com/office/drawing/2014/main" id="{DF9F3D9B-61AA-46EE-AC11-CFDB84C4DBB9}"/>
              </a:ext>
            </a:extLst>
          </p:cNvPr>
          <p:cNvSpPr>
            <a:spLocks noGrp="1"/>
          </p:cNvSpPr>
          <p:nvPr>
            <p:ph type="body" sz="quarter" idx="11"/>
          </p:nvPr>
        </p:nvSpPr>
        <p:spPr/>
        <p:txBody>
          <a:bodyPr/>
          <a:lstStyle/>
          <a:p>
            <a:r>
              <a:rPr lang="en-US"/>
              <a:t>The broadest governance portfolio of any cloud</a:t>
            </a:r>
          </a:p>
        </p:txBody>
      </p:sp>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66253" y="3161900"/>
            <a:ext cx="2932423" cy="627838"/>
          </a:xfrm>
          <a:prstGeom prst="rect">
            <a:avLst/>
          </a:prstGeom>
          <a:noFill/>
        </p:spPr>
        <p:txBody>
          <a:bodyPr wrap="squar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Management </a:t>
            </a:r>
            <a:b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Group</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89134" y="5206245"/>
            <a:ext cx="2094638"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baseline="0" noProof="0">
                <a:ln>
                  <a:noFill/>
                </a:ln>
                <a:gradFill>
                  <a:gsLst>
                    <a:gs pos="0">
                      <a:srgbClr val="0078D4"/>
                    </a:gs>
                    <a:gs pos="100000">
                      <a:srgbClr val="50E6FF"/>
                    </a:gs>
                  </a:gsLst>
                  <a:lin ang="3600000" scaled="0"/>
                </a:gradFill>
                <a:effectLst/>
                <a:uLnTx/>
                <a:uFillTx/>
                <a:latin typeface="Segoe UI Semibold"/>
                <a:ea typeface="+mn-ea"/>
                <a:cs typeface="Segoe UI" charset="0"/>
              </a:rPr>
              <a:t>HIERARCHY</a:t>
            </a:r>
          </a:p>
        </p:txBody>
      </p:sp>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3009319" y="3161900"/>
            <a:ext cx="640547" cy="406239"/>
          </a:xfrm>
          <a:prstGeom prst="rect">
            <a:avLst/>
          </a:prstGeom>
          <a:noFill/>
        </p:spPr>
        <p:txBody>
          <a:bodyPr wrap="non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Policy</a:t>
            </a:r>
          </a:p>
        </p:txBody>
      </p:sp>
      <p:sp>
        <p:nvSpPr>
          <p:cNvPr id="41" name="TextBox 40">
            <a:extLst>
              <a:ext uri="{FF2B5EF4-FFF2-40B4-BE49-F238E27FC236}">
                <a16:creationId xmlns:a16="http://schemas.microsoft.com/office/drawing/2014/main" id="{2F1D7D66-F396-4195-8ABD-8B5CD25B9640}"/>
              </a:ext>
            </a:extLst>
          </p:cNvPr>
          <p:cNvSpPr txBox="1"/>
          <p:nvPr/>
        </p:nvSpPr>
        <p:spPr>
          <a:xfrm>
            <a:off x="2826124"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baseline="0" noProof="0">
                <a:ln>
                  <a:noFill/>
                </a:ln>
                <a:gradFill>
                  <a:gsLst>
                    <a:gs pos="0">
                      <a:srgbClr val="0078D4"/>
                    </a:gs>
                    <a:gs pos="100000">
                      <a:srgbClr val="50E6FF"/>
                    </a:gs>
                  </a:gsLst>
                  <a:lin ang="3600000" scaled="0"/>
                </a:gradFill>
                <a:effectLst/>
                <a:uLnTx/>
                <a:uFillTx/>
                <a:latin typeface="Segoe UI Semibold"/>
                <a:ea typeface="+mn-ea"/>
                <a:cs typeface="Segoe UI" charset="0"/>
              </a:rPr>
              <a:t>CONTROL</a:t>
            </a:r>
          </a:p>
        </p:txBody>
      </p:sp>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01632" y="3161900"/>
            <a:ext cx="1801121" cy="406239"/>
          </a:xfrm>
          <a:prstGeom prst="rect">
            <a:avLst/>
          </a:prstGeom>
          <a:noFill/>
        </p:spPr>
        <p:txBody>
          <a:bodyPr wrap="non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Cost Management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524276"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baseline="0" noProof="0">
                <a:ln>
                  <a:noFill/>
                </a:ln>
                <a:gradFill>
                  <a:gsLst>
                    <a:gs pos="0">
                      <a:srgbClr val="0078D4"/>
                    </a:gs>
                    <a:gs pos="100000">
                      <a:srgbClr val="50E6FF"/>
                    </a:gs>
                  </a:gsLst>
                  <a:lin ang="3600000" scaled="0"/>
                </a:gradFill>
                <a:effectLst/>
                <a:uLnTx/>
                <a:uFillTx/>
                <a:latin typeface="Segoe UI Semibold"/>
                <a:ea typeface="+mn-ea"/>
                <a:cs typeface="Segoe UI" charset="0"/>
              </a:rPr>
              <a:t>CONSUMPTION</a:t>
            </a:r>
          </a:p>
        </p:txBody>
      </p:sp>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5228556" y="3161900"/>
            <a:ext cx="1031680" cy="406239"/>
          </a:xfrm>
          <a:prstGeom prst="rect">
            <a:avLst/>
          </a:prstGeom>
          <a:noFill/>
        </p:spPr>
        <p:txBody>
          <a:bodyPr wrap="none" lIns="0"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Blueprints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5055824"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baseline="0" noProof="0">
                <a:ln>
                  <a:noFill/>
                </a:ln>
                <a:gradFill>
                  <a:gsLst>
                    <a:gs pos="0">
                      <a:srgbClr val="0078D4"/>
                    </a:gs>
                    <a:gs pos="100000">
                      <a:srgbClr val="50E6FF"/>
                    </a:gs>
                  </a:gsLst>
                  <a:lin ang="3600000" scaled="0"/>
                </a:gradFill>
                <a:effectLst/>
                <a:uLnTx/>
                <a:uFillTx/>
                <a:latin typeface="Segoe UI Semibold"/>
                <a:ea typeface="+mn-ea"/>
                <a:cs typeface="Segoe UI" charset="0"/>
              </a:rPr>
              <a:t>ENVIRONMENT</a:t>
            </a:r>
          </a:p>
        </p:txBody>
      </p:sp>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7461449" y="3161900"/>
            <a:ext cx="1889255" cy="406239"/>
          </a:xfrm>
          <a:prstGeom prst="rect">
            <a:avLst/>
          </a:prstGeom>
          <a:noFill/>
        </p:spPr>
        <p:txBody>
          <a:bodyPr wrap="squar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Resource Graph</a:t>
            </a:r>
          </a:p>
        </p:txBody>
      </p:sp>
      <p:sp>
        <p:nvSpPr>
          <p:cNvPr id="42" name="TextBox 41">
            <a:extLst>
              <a:ext uri="{FF2B5EF4-FFF2-40B4-BE49-F238E27FC236}">
                <a16:creationId xmlns:a16="http://schemas.microsoft.com/office/drawing/2014/main" id="{524E4218-1D5F-49D7-9235-CFCC93F12ACF}"/>
              </a:ext>
            </a:extLst>
          </p:cNvPr>
          <p:cNvSpPr txBox="1"/>
          <p:nvPr/>
        </p:nvSpPr>
        <p:spPr>
          <a:xfrm>
            <a:off x="7291072" y="5206245"/>
            <a:ext cx="1945413"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baseline="0" noProof="0">
                <a:ln>
                  <a:noFill/>
                </a:ln>
                <a:gradFill>
                  <a:gsLst>
                    <a:gs pos="0">
                      <a:srgbClr val="0078D4"/>
                    </a:gs>
                    <a:gs pos="100000">
                      <a:srgbClr val="50E6FF"/>
                    </a:gs>
                  </a:gsLst>
                  <a:lin ang="3600000" scaled="0"/>
                </a:gradFill>
                <a:effectLst/>
                <a:uLnTx/>
                <a:uFillTx/>
                <a:latin typeface="Segoe UI Semibold"/>
                <a:ea typeface="+mn-ea"/>
                <a:cs typeface="Segoe UI" charset="0"/>
              </a:rPr>
              <a:t>VISIBILITY</a:t>
            </a:r>
          </a:p>
        </p:txBody>
      </p:sp>
      <p:pic>
        <p:nvPicPr>
          <p:cNvPr id="14" name="Graphic 13">
            <a:extLst>
              <a:ext uri="{FF2B5EF4-FFF2-40B4-BE49-F238E27FC236}">
                <a16:creationId xmlns:a16="http://schemas.microsoft.com/office/drawing/2014/main" id="{FF4A59DC-3B68-41F2-973F-190CB9804D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8327" y="2307116"/>
            <a:ext cx="756546" cy="756546"/>
          </a:xfrm>
          <a:prstGeom prst="rect">
            <a:avLst/>
          </a:prstGeom>
        </p:spPr>
      </p:pic>
      <p:pic>
        <p:nvPicPr>
          <p:cNvPr id="19" name="Graphic 18">
            <a:extLst>
              <a:ext uri="{FF2B5EF4-FFF2-40B4-BE49-F238E27FC236}">
                <a16:creationId xmlns:a16="http://schemas.microsoft.com/office/drawing/2014/main" id="{64B3CFBD-E8C9-4441-A4E4-B292223D64B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24601" y="2309429"/>
            <a:ext cx="754233" cy="754233"/>
          </a:xfrm>
          <a:prstGeom prst="rect">
            <a:avLst/>
          </a:prstGeom>
        </p:spPr>
      </p:pic>
      <p:pic>
        <p:nvPicPr>
          <p:cNvPr id="21" name="Graphic 20">
            <a:extLst>
              <a:ext uri="{FF2B5EF4-FFF2-40B4-BE49-F238E27FC236}">
                <a16:creationId xmlns:a16="http://schemas.microsoft.com/office/drawing/2014/main" id="{4B529D5D-9579-4E09-B3B5-84B42FC7451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3243" y="2348691"/>
            <a:ext cx="732867" cy="732867"/>
          </a:xfrm>
          <a:prstGeom prst="rect">
            <a:avLst/>
          </a:prstGeom>
        </p:spPr>
      </p:pic>
      <p:pic>
        <p:nvPicPr>
          <p:cNvPr id="23" name="Graphic 22">
            <a:extLst>
              <a:ext uri="{FF2B5EF4-FFF2-40B4-BE49-F238E27FC236}">
                <a16:creationId xmlns:a16="http://schemas.microsoft.com/office/drawing/2014/main" id="{916584E3-53AF-4189-A6C6-127A6A70A73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81794" y="2307116"/>
            <a:ext cx="778254" cy="778254"/>
          </a:xfrm>
          <a:prstGeom prst="rect">
            <a:avLst/>
          </a:prstGeom>
        </p:spPr>
      </p:pic>
      <p:pic>
        <p:nvPicPr>
          <p:cNvPr id="25" name="Graphic 24">
            <a:extLst>
              <a:ext uri="{FF2B5EF4-FFF2-40B4-BE49-F238E27FC236}">
                <a16:creationId xmlns:a16="http://schemas.microsoft.com/office/drawing/2014/main" id="{638CA9CD-809A-4AA0-B3E7-6F1775C7D75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970540" y="2323919"/>
            <a:ext cx="728137" cy="728137"/>
          </a:xfrm>
          <a:prstGeom prst="rect">
            <a:avLst/>
          </a:prstGeom>
        </p:spPr>
      </p:pic>
    </p:spTree>
    <p:extLst>
      <p:ext uri="{BB962C8B-B14F-4D97-AF65-F5344CB8AC3E}">
        <p14:creationId xmlns:p14="http://schemas.microsoft.com/office/powerpoint/2010/main" val="418743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Introduction</a:t>
            </a:r>
          </a:p>
          <a:p>
            <a:r>
              <a:rPr lang="en-US" dirty="0"/>
              <a:t>What is Azure?</a:t>
            </a:r>
          </a:p>
          <a:p>
            <a:r>
              <a:rPr lang="en-US" dirty="0"/>
              <a:t>Intro to Azure Core Concepts</a:t>
            </a:r>
          </a:p>
          <a:p>
            <a:r>
              <a:rPr lang="en-US" dirty="0"/>
              <a:t>Azure Governance</a:t>
            </a:r>
          </a:p>
          <a:p>
            <a:r>
              <a:rPr lang="en-US" dirty="0"/>
              <a:t>Azure Networking</a:t>
            </a:r>
          </a:p>
          <a:p>
            <a:r>
              <a:rPr lang="en-US" dirty="0"/>
              <a:t>Azure Security</a:t>
            </a:r>
          </a:p>
          <a:p>
            <a:r>
              <a:rPr lang="en-US" dirty="0"/>
              <a:t>Azure Governance</a:t>
            </a:r>
          </a:p>
          <a:p>
            <a:r>
              <a:rPr lang="en-US" dirty="0"/>
              <a:t>Protect Azure</a:t>
            </a:r>
          </a:p>
          <a:p>
            <a:pPr marL="0" indent="0">
              <a:buNone/>
            </a:pPr>
            <a:endParaRPr lang="en-US" dirty="0"/>
          </a:p>
        </p:txBody>
      </p:sp>
      <p:sp>
        <p:nvSpPr>
          <p:cNvPr id="4" name="TextBox 3">
            <a:extLst>
              <a:ext uri="{FF2B5EF4-FFF2-40B4-BE49-F238E27FC236}">
                <a16:creationId xmlns:a16="http://schemas.microsoft.com/office/drawing/2014/main" id="{A06FC555-F0B7-157F-8AAC-98BC86C0425B}"/>
              </a:ext>
            </a:extLst>
          </p:cNvPr>
          <p:cNvSpPr txBox="1"/>
          <p:nvPr/>
        </p:nvSpPr>
        <p:spPr>
          <a:xfrm>
            <a:off x="1573967" y="2623279"/>
            <a:ext cx="65" cy="307777"/>
          </a:xfrm>
          <a:prstGeom prst="rect">
            <a:avLst/>
          </a:prstGeom>
          <a:noFill/>
        </p:spPr>
        <p:txBody>
          <a:bodyPr wrap="none" lIns="0" tIns="0" rIns="0" bIns="0" rtlCol="0">
            <a:spAutoFit/>
          </a:bodyPr>
          <a:lstStyle/>
          <a:p>
            <a:pPr algn="l"/>
            <a:endParaRPr lang="en-US" sz="2000"/>
          </a:p>
        </p:txBody>
      </p:sp>
      <p:sp>
        <p:nvSpPr>
          <p:cNvPr id="5" name="TextBox 4">
            <a:extLst>
              <a:ext uri="{FF2B5EF4-FFF2-40B4-BE49-F238E27FC236}">
                <a16:creationId xmlns:a16="http://schemas.microsoft.com/office/drawing/2014/main" id="{80FF6CAF-644C-A73D-692F-2E5EB8256CBD}"/>
              </a:ext>
            </a:extLst>
          </p:cNvPr>
          <p:cNvSpPr txBox="1"/>
          <p:nvPr/>
        </p:nvSpPr>
        <p:spPr>
          <a:xfrm>
            <a:off x="9247367" y="7291346"/>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8194512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1C989E9-B0C8-4F4B-9B21-97B53FD8A063}"/>
              </a:ext>
            </a:extLst>
          </p:cNvPr>
          <p:cNvSpPr/>
          <p:nvPr/>
        </p:nvSpPr>
        <p:spPr bwMode="auto">
          <a:xfrm>
            <a:off x="7710682"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a:gradFill>
                  <a:gsLst>
                    <a:gs pos="0">
                      <a:srgbClr val="FFFFFF"/>
                    </a:gs>
                    <a:gs pos="100000">
                      <a:srgbClr val="FFFFFF"/>
                    </a:gs>
                  </a:gsLst>
                  <a:lin ang="5400000" scaled="0"/>
                </a:gradFill>
                <a:latin typeface="Segoe UI Semilight"/>
              </a:rPr>
              <a:t>3</a:t>
            </a:r>
          </a:p>
        </p:txBody>
      </p:sp>
      <p:sp>
        <p:nvSpPr>
          <p:cNvPr id="36" name="Rectangle 35">
            <a:extLst>
              <a:ext uri="{FF2B5EF4-FFF2-40B4-BE49-F238E27FC236}">
                <a16:creationId xmlns:a16="http://schemas.microsoft.com/office/drawing/2014/main" id="{83D39A35-9CE3-476F-A32E-DCC839F2FA12}"/>
              </a:ext>
            </a:extLst>
          </p:cNvPr>
          <p:cNvSpPr/>
          <p:nvPr/>
        </p:nvSpPr>
        <p:spPr bwMode="auto">
          <a:xfrm>
            <a:off x="4083339"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a:gradFill>
                  <a:gsLst>
                    <a:gs pos="0">
                      <a:srgbClr val="FFFFFF"/>
                    </a:gs>
                    <a:gs pos="100000">
                      <a:srgbClr val="FFFFFF"/>
                    </a:gs>
                  </a:gsLst>
                  <a:lin ang="5400000" scaled="0"/>
                </a:gradFill>
                <a:latin typeface="Segoe UI Semilight"/>
              </a:rPr>
              <a:t>`2</a:t>
            </a:r>
          </a:p>
        </p:txBody>
      </p:sp>
      <p:sp>
        <p:nvSpPr>
          <p:cNvPr id="3" name="Rectangle 2">
            <a:extLst>
              <a:ext uri="{FF2B5EF4-FFF2-40B4-BE49-F238E27FC236}">
                <a16:creationId xmlns:a16="http://schemas.microsoft.com/office/drawing/2014/main" id="{6E2E6FD8-6196-4980-BCDE-581E7208604F}"/>
              </a:ext>
            </a:extLst>
          </p:cNvPr>
          <p:cNvSpPr/>
          <p:nvPr/>
        </p:nvSpPr>
        <p:spPr bwMode="auto">
          <a:xfrm>
            <a:off x="455995"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a:gradFill>
                  <a:gsLst>
                    <a:gs pos="0">
                      <a:srgbClr val="FFFFFF"/>
                    </a:gs>
                    <a:gs pos="100000">
                      <a:srgbClr val="FFFFFF"/>
                    </a:gs>
                  </a:gsLst>
                  <a:lin ang="5400000" scaled="0"/>
                </a:gradFill>
                <a:latin typeface="Segoe UI Semilight"/>
              </a:rPr>
              <a:t>1</a:t>
            </a: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455996" y="620827"/>
            <a:ext cx="8315185" cy="403079"/>
          </a:xfrm>
        </p:spPr>
        <p:txBody>
          <a:bodyPr/>
          <a:lstStyle/>
          <a:p>
            <a:r>
              <a:rPr lang="en-US" sz="3600" b="1">
                <a:solidFill>
                  <a:srgbClr val="545454"/>
                </a:solidFill>
              </a:rPr>
              <a:t>Azure Management Groups</a:t>
            </a:r>
          </a:p>
        </p:txBody>
      </p:sp>
      <p:grpSp>
        <p:nvGrpSpPr>
          <p:cNvPr id="39" name="Group 38">
            <a:extLst>
              <a:ext uri="{FF2B5EF4-FFF2-40B4-BE49-F238E27FC236}">
                <a16:creationId xmlns:a16="http://schemas.microsoft.com/office/drawing/2014/main" id="{A9A9260D-BE85-4142-9827-A4FD3E9399C5}"/>
              </a:ext>
            </a:extLst>
          </p:cNvPr>
          <p:cNvGrpSpPr/>
          <p:nvPr/>
        </p:nvGrpSpPr>
        <p:grpSpPr>
          <a:xfrm>
            <a:off x="7710681" y="2446161"/>
            <a:ext cx="3333922" cy="3360796"/>
            <a:chOff x="8647992" y="1934882"/>
            <a:chExt cx="3108960" cy="3428187"/>
          </a:xfrm>
        </p:grpSpPr>
        <p:sp>
          <p:nvSpPr>
            <p:cNvPr id="13" name="TextBox 12">
              <a:extLst>
                <a:ext uri="{FF2B5EF4-FFF2-40B4-BE49-F238E27FC236}">
                  <a16:creationId xmlns:a16="http://schemas.microsoft.com/office/drawing/2014/main" id="{CD3F1F43-2800-4643-9DBD-CB282986484E}"/>
                </a:ext>
              </a:extLst>
            </p:cNvPr>
            <p:cNvSpPr txBox="1"/>
            <p:nvPr/>
          </p:nvSpPr>
          <p:spPr>
            <a:xfrm>
              <a:off x="8647993" y="2722346"/>
              <a:ext cx="3108959" cy="2640723"/>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a:latin typeface="Segoe UI"/>
                </a:rPr>
                <a:t>Leverage Azure Resource Manager (ARM) objects that integrate with other Azure services </a:t>
              </a:r>
            </a:p>
            <a:p>
              <a:pPr defTabSz="914192">
                <a:lnSpc>
                  <a:spcPct val="90000"/>
                </a:lnSpc>
                <a:spcBef>
                  <a:spcPts val="2353"/>
                </a:spcBef>
                <a:defRPr/>
              </a:pPr>
              <a:r>
                <a:rPr lang="en-US" sz="1568">
                  <a:latin typeface="Segoe UI Semibold" panose="020B0702040204020203" pitchFamily="34" charset="0"/>
                  <a:cs typeface="Segoe UI Semibold" panose="020B0702040204020203" pitchFamily="34" charset="0"/>
                </a:rPr>
                <a:t>Azure services: </a:t>
              </a:r>
            </a:p>
            <a:p>
              <a:pPr indent="-88" defTabSz="914192">
                <a:lnSpc>
                  <a:spcPct val="90000"/>
                </a:lnSpc>
                <a:spcBef>
                  <a:spcPts val="588"/>
                </a:spcBef>
                <a:defRPr/>
              </a:pPr>
              <a:r>
                <a:rPr lang="en-US" sz="1372">
                  <a:latin typeface="Segoe UI"/>
                </a:rPr>
                <a:t>Azure Policy</a:t>
              </a:r>
            </a:p>
            <a:p>
              <a:pPr indent="-88" defTabSz="914192">
                <a:lnSpc>
                  <a:spcPct val="90000"/>
                </a:lnSpc>
                <a:spcBef>
                  <a:spcPts val="588"/>
                </a:spcBef>
                <a:defRPr/>
              </a:pPr>
              <a:r>
                <a:rPr lang="en-US" sz="1372" err="1">
                  <a:latin typeface="Segoe UI"/>
                </a:rPr>
                <a:t>RBAC</a:t>
              </a:r>
              <a:endParaRPr lang="en-US" sz="1372">
                <a:latin typeface="Segoe UI"/>
              </a:endParaRPr>
            </a:p>
            <a:p>
              <a:pPr indent="-88" defTabSz="914192">
                <a:lnSpc>
                  <a:spcPct val="90000"/>
                </a:lnSpc>
                <a:spcBef>
                  <a:spcPts val="588"/>
                </a:spcBef>
                <a:defRPr/>
              </a:pPr>
              <a:r>
                <a:rPr lang="en-US" sz="1372">
                  <a:latin typeface="Segoe UI"/>
                </a:rPr>
                <a:t>Azure Cost Management</a:t>
              </a:r>
            </a:p>
            <a:p>
              <a:pPr indent="-88" defTabSz="914192">
                <a:lnSpc>
                  <a:spcPct val="90000"/>
                </a:lnSpc>
                <a:spcBef>
                  <a:spcPts val="588"/>
                </a:spcBef>
                <a:defRPr/>
              </a:pPr>
              <a:r>
                <a:rPr lang="en-US" sz="1372">
                  <a:latin typeface="Segoe UI"/>
                </a:rPr>
                <a:t>Azure Blueprints</a:t>
              </a:r>
            </a:p>
            <a:p>
              <a:pPr indent="-88" defTabSz="914192">
                <a:lnSpc>
                  <a:spcPct val="90000"/>
                </a:lnSpc>
                <a:spcBef>
                  <a:spcPts val="588"/>
                </a:spcBef>
                <a:defRPr/>
              </a:pPr>
              <a:r>
                <a:rPr lang="en-US" sz="1372">
                  <a:latin typeface="Segoe UI"/>
                </a:rPr>
                <a:t>Azure Security Center </a:t>
              </a:r>
            </a:p>
          </p:txBody>
        </p:sp>
        <p:sp>
          <p:nvSpPr>
            <p:cNvPr id="16" name="Rectangle 15">
              <a:extLst>
                <a:ext uri="{FF2B5EF4-FFF2-40B4-BE49-F238E27FC236}">
                  <a16:creationId xmlns:a16="http://schemas.microsoft.com/office/drawing/2014/main" id="{092512AA-4E36-409A-94F3-E195583A27B9}"/>
                </a:ext>
              </a:extLst>
            </p:cNvPr>
            <p:cNvSpPr/>
            <p:nvPr/>
          </p:nvSpPr>
          <p:spPr bwMode="auto">
            <a:xfrm>
              <a:off x="8647992" y="1934882"/>
              <a:ext cx="2540958" cy="726961"/>
            </a:xfrm>
            <a:prstGeom prst="rect">
              <a:avLst/>
            </a:prstGeom>
            <a:solidFill>
              <a:schemeClr val="bg1"/>
            </a:solid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65" kern="0">
                  <a:solidFill>
                    <a:schemeClr val="tx2"/>
                  </a:solidFill>
                  <a:latin typeface="+mj-lt"/>
                </a:rPr>
                <a:t>Apply controls at scale</a:t>
              </a:r>
            </a:p>
          </p:txBody>
        </p:sp>
      </p:grpSp>
      <p:grpSp>
        <p:nvGrpSpPr>
          <p:cNvPr id="37" name="Group 36">
            <a:extLst>
              <a:ext uri="{FF2B5EF4-FFF2-40B4-BE49-F238E27FC236}">
                <a16:creationId xmlns:a16="http://schemas.microsoft.com/office/drawing/2014/main" id="{DC196CC5-EAA8-4E3A-AFAF-6412A7B4CFFF}"/>
              </a:ext>
            </a:extLst>
          </p:cNvPr>
          <p:cNvGrpSpPr/>
          <p:nvPr/>
        </p:nvGrpSpPr>
        <p:grpSpPr>
          <a:xfrm>
            <a:off x="455994" y="2701438"/>
            <a:ext cx="3069076" cy="2998279"/>
            <a:chOff x="448737" y="1934882"/>
            <a:chExt cx="2752966" cy="3058400"/>
          </a:xfrm>
        </p:grpSpPr>
        <p:sp>
          <p:nvSpPr>
            <p:cNvPr id="11" name="TextBox 10">
              <a:extLst>
                <a:ext uri="{FF2B5EF4-FFF2-40B4-BE49-F238E27FC236}">
                  <a16:creationId xmlns:a16="http://schemas.microsoft.com/office/drawing/2014/main" id="{B0A446E4-CB8D-4EEF-8F85-79117312FA10}"/>
                </a:ext>
              </a:extLst>
            </p:cNvPr>
            <p:cNvSpPr txBox="1"/>
            <p:nvPr/>
          </p:nvSpPr>
          <p:spPr>
            <a:xfrm>
              <a:off x="448738" y="2722346"/>
              <a:ext cx="2549436" cy="2270936"/>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a:latin typeface="Segoe UI"/>
                </a:rPr>
                <a:t>Group subscriptions into </a:t>
              </a:r>
              <a:br>
                <a:rPr lang="en-US" sz="1568">
                  <a:latin typeface="Segoe UI"/>
                </a:rPr>
              </a:br>
              <a:r>
                <a:rPr lang="en-US" sz="1568">
                  <a:latin typeface="Segoe UI"/>
                </a:rPr>
                <a:t>logical groups</a:t>
              </a:r>
            </a:p>
            <a:p>
              <a:pPr defTabSz="914192">
                <a:lnSpc>
                  <a:spcPct val="90000"/>
                </a:lnSpc>
                <a:spcBef>
                  <a:spcPts val="2353"/>
                </a:spcBef>
                <a:defRPr/>
              </a:pPr>
              <a:r>
                <a:rPr lang="en-US" sz="1568">
                  <a:latin typeface="Segoe UI"/>
                </a:rPr>
                <a:t>Inherit properties that apply to all subscriptions   </a:t>
              </a:r>
            </a:p>
            <a:p>
              <a:pPr defTabSz="914192">
                <a:lnSpc>
                  <a:spcPct val="90000"/>
                </a:lnSpc>
                <a:spcBef>
                  <a:spcPts val="2353"/>
                </a:spcBef>
                <a:defRPr/>
              </a:pPr>
              <a:r>
                <a:rPr lang="en-US" sz="1568">
                  <a:latin typeface="Segoe UI"/>
                </a:rPr>
                <a:t>View aggregated information above the subscription level </a:t>
              </a:r>
            </a:p>
          </p:txBody>
        </p:sp>
        <p:sp>
          <p:nvSpPr>
            <p:cNvPr id="21" name="Rectangle 20">
              <a:extLst>
                <a:ext uri="{FF2B5EF4-FFF2-40B4-BE49-F238E27FC236}">
                  <a16:creationId xmlns:a16="http://schemas.microsoft.com/office/drawing/2014/main" id="{66C7F2E0-2D60-41F7-9AAD-3EC2A6C88A5F}"/>
                </a:ext>
              </a:extLst>
            </p:cNvPr>
            <p:cNvSpPr/>
            <p:nvPr/>
          </p:nvSpPr>
          <p:spPr bwMode="auto">
            <a:xfrm>
              <a:off x="448737" y="1934882"/>
              <a:ext cx="2752966" cy="691394"/>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65" kern="0">
                  <a:solidFill>
                    <a:schemeClr val="tx2"/>
                  </a:solidFill>
                  <a:latin typeface="+mj-lt"/>
                </a:rPr>
                <a:t>Simplify subscription management</a:t>
              </a:r>
            </a:p>
          </p:txBody>
        </p:sp>
      </p:grpSp>
      <p:grpSp>
        <p:nvGrpSpPr>
          <p:cNvPr id="38" name="Group 37">
            <a:extLst>
              <a:ext uri="{FF2B5EF4-FFF2-40B4-BE49-F238E27FC236}">
                <a16:creationId xmlns:a16="http://schemas.microsoft.com/office/drawing/2014/main" id="{B6F7781A-C42F-4D4B-8320-FC9024F93BA6}"/>
              </a:ext>
            </a:extLst>
          </p:cNvPr>
          <p:cNvGrpSpPr/>
          <p:nvPr/>
        </p:nvGrpSpPr>
        <p:grpSpPr>
          <a:xfrm>
            <a:off x="4083337" y="2446161"/>
            <a:ext cx="3029785" cy="3527579"/>
            <a:chOff x="4630136" y="1934882"/>
            <a:chExt cx="2825345" cy="3598314"/>
          </a:xfrm>
        </p:grpSpPr>
        <p:sp>
          <p:nvSpPr>
            <p:cNvPr id="12" name="TextBox 11">
              <a:extLst>
                <a:ext uri="{FF2B5EF4-FFF2-40B4-BE49-F238E27FC236}">
                  <a16:creationId xmlns:a16="http://schemas.microsoft.com/office/drawing/2014/main" id="{CD7DEBED-22A7-4E05-A424-37C2FAAD36DB}"/>
                </a:ext>
              </a:extLst>
            </p:cNvPr>
            <p:cNvSpPr txBox="1"/>
            <p:nvPr/>
          </p:nvSpPr>
          <p:spPr>
            <a:xfrm>
              <a:off x="4630136" y="2726782"/>
              <a:ext cx="2825345" cy="2806414"/>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a:latin typeface="Segoe UI"/>
                </a:rPr>
                <a:t>Create a flexible hierarchy that can be updated quickly </a:t>
              </a:r>
            </a:p>
            <a:p>
              <a:pPr defTabSz="914192">
                <a:lnSpc>
                  <a:spcPct val="90000"/>
                </a:lnSpc>
                <a:spcBef>
                  <a:spcPts val="2353"/>
                </a:spcBef>
                <a:defRPr/>
              </a:pPr>
              <a:r>
                <a:rPr lang="en-US" sz="1568">
                  <a:latin typeface="Segoe UI"/>
                </a:rPr>
                <a:t>Mirror the hierarchy to the organizational model that works for you</a:t>
              </a:r>
            </a:p>
            <a:p>
              <a:pPr defTabSz="914192">
                <a:lnSpc>
                  <a:spcPct val="90000"/>
                </a:lnSpc>
                <a:spcBef>
                  <a:spcPts val="2353"/>
                </a:spcBef>
                <a:defRPr/>
              </a:pPr>
              <a:r>
                <a:rPr lang="en-US" sz="1568">
                  <a:latin typeface="Segoe UI"/>
                </a:rPr>
                <a:t>Scale up or down depending on the organizational needs </a:t>
              </a:r>
            </a:p>
            <a:p>
              <a:pPr defTabSz="914192">
                <a:lnSpc>
                  <a:spcPct val="90000"/>
                </a:lnSpc>
                <a:spcBef>
                  <a:spcPts val="2353"/>
                </a:spcBef>
                <a:defRPr/>
              </a:pPr>
              <a:endParaRPr lang="en-US" sz="1568">
                <a:latin typeface="Segoe UI"/>
              </a:endParaRPr>
            </a:p>
          </p:txBody>
        </p:sp>
        <p:sp>
          <p:nvSpPr>
            <p:cNvPr id="22" name="Rectangle 21">
              <a:extLst>
                <a:ext uri="{FF2B5EF4-FFF2-40B4-BE49-F238E27FC236}">
                  <a16:creationId xmlns:a16="http://schemas.microsoft.com/office/drawing/2014/main" id="{87C0AB41-73B1-475F-B4B5-9CB70849EA78}"/>
                </a:ext>
              </a:extLst>
            </p:cNvPr>
            <p:cNvSpPr/>
            <p:nvPr/>
          </p:nvSpPr>
          <p:spPr bwMode="auto">
            <a:xfrm>
              <a:off x="4652713" y="1934882"/>
              <a:ext cx="2714843" cy="709769"/>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65" kern="0">
                  <a:solidFill>
                    <a:schemeClr val="tx2"/>
                  </a:solidFill>
                  <a:latin typeface="+mj-lt"/>
                </a:rPr>
                <a:t>Fit your organization </a:t>
              </a:r>
            </a:p>
          </p:txBody>
        </p:sp>
      </p:grpSp>
      <p:sp>
        <p:nvSpPr>
          <p:cNvPr id="25" name="TextBox 24">
            <a:extLst>
              <a:ext uri="{FF2B5EF4-FFF2-40B4-BE49-F238E27FC236}">
                <a16:creationId xmlns:a16="http://schemas.microsoft.com/office/drawing/2014/main" id="{A4D8594A-BC5C-49F4-82F7-B42DEBEE87EA}"/>
              </a:ext>
            </a:extLst>
          </p:cNvPr>
          <p:cNvSpPr txBox="1"/>
          <p:nvPr/>
        </p:nvSpPr>
        <p:spPr>
          <a:xfrm>
            <a:off x="455995" y="1052648"/>
            <a:ext cx="863629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Efficiently apply governance controls and manage groups of Azure subscriptions</a:t>
            </a:r>
          </a:p>
        </p:txBody>
      </p:sp>
      <p:grpSp>
        <p:nvGrpSpPr>
          <p:cNvPr id="2" name="Group 1">
            <a:extLst>
              <a:ext uri="{FF2B5EF4-FFF2-40B4-BE49-F238E27FC236}">
                <a16:creationId xmlns:a16="http://schemas.microsoft.com/office/drawing/2014/main" id="{FA576AAC-E3B1-4013-810A-3A1B2030CB9E}"/>
              </a:ext>
            </a:extLst>
          </p:cNvPr>
          <p:cNvGrpSpPr/>
          <p:nvPr/>
        </p:nvGrpSpPr>
        <p:grpSpPr>
          <a:xfrm>
            <a:off x="9092289" y="196508"/>
            <a:ext cx="2906810" cy="1300297"/>
            <a:chOff x="9274608" y="199951"/>
            <a:chExt cx="2965098" cy="1326371"/>
          </a:xfrm>
        </p:grpSpPr>
        <p:sp>
          <p:nvSpPr>
            <p:cNvPr id="15" name="Rectangle 14">
              <a:extLst>
                <a:ext uri="{FF2B5EF4-FFF2-40B4-BE49-F238E27FC236}">
                  <a16:creationId xmlns:a16="http://schemas.microsoft.com/office/drawing/2014/main" id="{F133A34A-98C5-457B-8394-EFF6133E91BC}"/>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err="1">
                <a:gradFill>
                  <a:gsLst>
                    <a:gs pos="0">
                      <a:srgbClr val="FFFFFF"/>
                    </a:gs>
                    <a:gs pos="100000">
                      <a:srgbClr val="FFFFFF"/>
                    </a:gs>
                  </a:gsLst>
                  <a:lin ang="5400000" scaled="0"/>
                </a:gradFill>
                <a:latin typeface="Segoe UI Semilight"/>
              </a:endParaRPr>
            </a:p>
          </p:txBody>
        </p:sp>
        <p:grpSp>
          <p:nvGrpSpPr>
            <p:cNvPr id="35" name="Group 34">
              <a:extLst>
                <a:ext uri="{FF2B5EF4-FFF2-40B4-BE49-F238E27FC236}">
                  <a16:creationId xmlns:a16="http://schemas.microsoft.com/office/drawing/2014/main" id="{BDE348F2-F44A-454B-A3D5-67244AFF7CA3}"/>
                </a:ext>
              </a:extLst>
            </p:cNvPr>
            <p:cNvGrpSpPr/>
            <p:nvPr/>
          </p:nvGrpSpPr>
          <p:grpSpPr>
            <a:xfrm>
              <a:off x="10311260" y="329937"/>
              <a:ext cx="1884096" cy="1066398"/>
              <a:chOff x="10508030" y="206704"/>
              <a:chExt cx="1884096" cy="1066398"/>
            </a:xfrm>
          </p:grpSpPr>
          <p:grpSp>
            <p:nvGrpSpPr>
              <p:cNvPr id="14" name="Group 13">
                <a:extLst>
                  <a:ext uri="{FF2B5EF4-FFF2-40B4-BE49-F238E27FC236}">
                    <a16:creationId xmlns:a16="http://schemas.microsoft.com/office/drawing/2014/main" id="{DF781E1C-3E05-4127-AC39-860A11640E3E}"/>
                  </a:ext>
                </a:extLst>
              </p:cNvPr>
              <p:cNvGrpSpPr/>
              <p:nvPr/>
            </p:nvGrpSpPr>
            <p:grpSpPr>
              <a:xfrm>
                <a:off x="10508030" y="206704"/>
                <a:ext cx="1884096" cy="350312"/>
                <a:chOff x="10397252" y="449376"/>
                <a:chExt cx="1884096" cy="350312"/>
              </a:xfrm>
            </p:grpSpPr>
            <p:sp>
              <p:nvSpPr>
                <p:cNvPr id="28" name="Title 2">
                  <a:extLst>
                    <a:ext uri="{FF2B5EF4-FFF2-40B4-BE49-F238E27FC236}">
                      <a16:creationId xmlns:a16="http://schemas.microsoft.com/office/drawing/2014/main" id="{7DA3F277-694F-4A98-AFDD-CE47B895379E}"/>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a:solidFill>
                        <a:schemeClr val="tx1"/>
                      </a:solidFill>
                    </a:rPr>
                    <a:t>Ensure </a:t>
                  </a:r>
                  <a:r>
                    <a:rPr lang="en-US" sz="1078" spc="0">
                      <a:solidFill>
                        <a:schemeClr val="tx1"/>
                      </a:solidFill>
                    </a:rPr>
                    <a:t>c</a:t>
                  </a:r>
                  <a:r>
                    <a:rPr sz="1078" spc="0">
                      <a:solidFill>
                        <a:schemeClr val="tx1"/>
                      </a:solidFill>
                    </a:rPr>
                    <a:t>ompliance</a:t>
                  </a:r>
                </a:p>
              </p:txBody>
            </p:sp>
            <p:sp>
              <p:nvSpPr>
                <p:cNvPr id="29" name="Oval 28">
                  <a:extLst>
                    <a:ext uri="{FF2B5EF4-FFF2-40B4-BE49-F238E27FC236}">
                      <a16:creationId xmlns:a16="http://schemas.microsoft.com/office/drawing/2014/main" id="{49149643-1705-42C4-BA75-AC3AE4BBAE7F}"/>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1</a:t>
                  </a:r>
                </a:p>
              </p:txBody>
            </p:sp>
          </p:grpSp>
          <p:grpSp>
            <p:nvGrpSpPr>
              <p:cNvPr id="8" name="Group 7">
                <a:extLst>
                  <a:ext uri="{FF2B5EF4-FFF2-40B4-BE49-F238E27FC236}">
                    <a16:creationId xmlns:a16="http://schemas.microsoft.com/office/drawing/2014/main" id="{BDA1346F-F827-4A60-991C-3E98932C31D1}"/>
                  </a:ext>
                </a:extLst>
              </p:cNvPr>
              <p:cNvGrpSpPr/>
              <p:nvPr/>
            </p:nvGrpSpPr>
            <p:grpSpPr>
              <a:xfrm>
                <a:off x="10508030" y="922790"/>
                <a:ext cx="1884096" cy="350312"/>
                <a:chOff x="10397252" y="1165462"/>
                <a:chExt cx="1884096" cy="350312"/>
              </a:xfrm>
            </p:grpSpPr>
            <p:sp>
              <p:nvSpPr>
                <p:cNvPr id="31" name="Title 2">
                  <a:extLst>
                    <a:ext uri="{FF2B5EF4-FFF2-40B4-BE49-F238E27FC236}">
                      <a16:creationId xmlns:a16="http://schemas.microsoft.com/office/drawing/2014/main" id="{61858F21-7466-44CA-B65A-7DA024F24F08}"/>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a:solidFill>
                        <a:schemeClr val="tx1"/>
                      </a:solidFill>
                    </a:rPr>
                    <a:t>Manage </a:t>
                  </a:r>
                  <a:r>
                    <a:rPr lang="en-US" sz="1078" spc="0">
                      <a:solidFill>
                        <a:schemeClr val="tx1"/>
                      </a:solidFill>
                    </a:rPr>
                    <a:t>c</a:t>
                  </a:r>
                  <a:r>
                    <a:rPr sz="1078" spc="0">
                      <a:solidFill>
                        <a:schemeClr val="tx1"/>
                      </a:solidFill>
                    </a:rPr>
                    <a:t>osts</a:t>
                  </a:r>
                </a:p>
              </p:txBody>
            </p:sp>
            <p:sp>
              <p:nvSpPr>
                <p:cNvPr id="32" name="Oval 31">
                  <a:extLst>
                    <a:ext uri="{FF2B5EF4-FFF2-40B4-BE49-F238E27FC236}">
                      <a16:creationId xmlns:a16="http://schemas.microsoft.com/office/drawing/2014/main" id="{665A7821-1516-41B6-8874-643842C1161F}"/>
                    </a:ext>
                  </a:extLst>
                </p:cNvPr>
                <p:cNvSpPr/>
                <p:nvPr/>
              </p:nvSpPr>
              <p:spPr bwMode="auto">
                <a:xfrm>
                  <a:off x="10397252" y="1210124"/>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3</a:t>
                  </a:r>
                </a:p>
              </p:txBody>
            </p:sp>
          </p:grpSp>
          <p:grpSp>
            <p:nvGrpSpPr>
              <p:cNvPr id="7" name="Group 6">
                <a:extLst>
                  <a:ext uri="{FF2B5EF4-FFF2-40B4-BE49-F238E27FC236}">
                    <a16:creationId xmlns:a16="http://schemas.microsoft.com/office/drawing/2014/main" id="{AC20DBC3-09FD-488F-902C-E5AB5DC0D99C}"/>
                  </a:ext>
                </a:extLst>
              </p:cNvPr>
              <p:cNvGrpSpPr/>
              <p:nvPr/>
            </p:nvGrpSpPr>
            <p:grpSpPr>
              <a:xfrm>
                <a:off x="10508030" y="565596"/>
                <a:ext cx="1884096" cy="350312"/>
                <a:chOff x="10397252" y="808268"/>
                <a:chExt cx="1884096" cy="350312"/>
              </a:xfrm>
            </p:grpSpPr>
            <p:sp>
              <p:nvSpPr>
                <p:cNvPr id="33" name="Title 2">
                  <a:extLst>
                    <a:ext uri="{FF2B5EF4-FFF2-40B4-BE49-F238E27FC236}">
                      <a16:creationId xmlns:a16="http://schemas.microsoft.com/office/drawing/2014/main" id="{6066256D-96CD-4C7F-AF86-8260FAB67F47}"/>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chemeClr val="bg1">
                          <a:lumMod val="75000"/>
                        </a:schemeClr>
                      </a:solidFill>
                    </a:rPr>
                    <a:t>Empower DevOps</a:t>
                  </a:r>
                  <a:endParaRPr sz="1078" spc="0">
                    <a:solidFill>
                      <a:schemeClr val="bg1">
                        <a:lumMod val="75000"/>
                      </a:schemeClr>
                    </a:solidFill>
                  </a:endParaRPr>
                </a:p>
              </p:txBody>
            </p:sp>
            <p:sp>
              <p:nvSpPr>
                <p:cNvPr id="34" name="Oval 33">
                  <a:extLst>
                    <a:ext uri="{FF2B5EF4-FFF2-40B4-BE49-F238E27FC236}">
                      <a16:creationId xmlns:a16="http://schemas.microsoft.com/office/drawing/2014/main" id="{12053877-1381-48FB-B825-4D045025ECE8}"/>
                    </a:ext>
                  </a:extLst>
                </p:cNvPr>
                <p:cNvSpPr/>
                <p:nvPr/>
              </p:nvSpPr>
              <p:spPr bwMode="auto">
                <a:xfrm>
                  <a:off x="10397252" y="852930"/>
                  <a:ext cx="276376" cy="276376"/>
                </a:xfrm>
                <a:prstGeom prst="ellipse">
                  <a:avLst/>
                </a:prstGeom>
                <a:solidFill>
                  <a:schemeClr val="bg1"/>
                </a:solidFill>
                <a:ln w="10795" cap="flat" cmpd="sng" algn="ctr">
                  <a:solidFill>
                    <a:schemeClr val="bg2">
                      <a:lumMod val="85000"/>
                    </a:schemeClr>
                  </a:solidFill>
                  <a:prstDash val="solid"/>
                </a:ln>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078" kern="0">
                      <a:solidFill>
                        <a:schemeClr val="bg1">
                          <a:lumMod val="75000"/>
                        </a:schemeClr>
                      </a:solidFill>
                      <a:latin typeface="+mj-lt"/>
                    </a:rPr>
                    <a:t>2</a:t>
                  </a:r>
                </a:p>
              </p:txBody>
            </p:sp>
          </p:grpSp>
        </p:grpSp>
      </p:grpSp>
      <p:grpSp>
        <p:nvGrpSpPr>
          <p:cNvPr id="19" name="Group 11">
            <a:extLst>
              <a:ext uri="{FF2B5EF4-FFF2-40B4-BE49-F238E27FC236}">
                <a16:creationId xmlns:a16="http://schemas.microsoft.com/office/drawing/2014/main" id="{7E3FFA4B-15E5-45E6-9265-37DCE9E47111}"/>
              </a:ext>
            </a:extLst>
          </p:cNvPr>
          <p:cNvGrpSpPr>
            <a:grpSpLocks noChangeAspect="1"/>
          </p:cNvGrpSpPr>
          <p:nvPr/>
        </p:nvGrpSpPr>
        <p:grpSpPr bwMode="auto">
          <a:xfrm>
            <a:off x="7931097" y="1935181"/>
            <a:ext cx="527584" cy="582054"/>
            <a:chOff x="6026" y="1337"/>
            <a:chExt cx="339" cy="374"/>
          </a:xfrm>
        </p:grpSpPr>
        <p:sp>
          <p:nvSpPr>
            <p:cNvPr id="20" name="AutoShape 10">
              <a:extLst>
                <a:ext uri="{FF2B5EF4-FFF2-40B4-BE49-F238E27FC236}">
                  <a16:creationId xmlns:a16="http://schemas.microsoft.com/office/drawing/2014/main" id="{DC814147-360C-41A4-89D5-499D14902331}"/>
                </a:ext>
              </a:extLst>
            </p:cNvPr>
            <p:cNvSpPr>
              <a:spLocks noChangeAspect="1" noChangeArrowheads="1" noTextEdit="1"/>
            </p:cNvSpPr>
            <p:nvPr/>
          </p:nvSpPr>
          <p:spPr bwMode="auto">
            <a:xfrm>
              <a:off x="6026" y="1337"/>
              <a:ext cx="3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12">
              <a:extLst>
                <a:ext uri="{FF2B5EF4-FFF2-40B4-BE49-F238E27FC236}">
                  <a16:creationId xmlns:a16="http://schemas.microsoft.com/office/drawing/2014/main" id="{44CF9548-75CA-41F0-9BF6-E5E54F860D21}"/>
                </a:ext>
              </a:extLst>
            </p:cNvPr>
            <p:cNvSpPr>
              <a:spLocks noChangeArrowheads="1"/>
            </p:cNvSpPr>
            <p:nvPr/>
          </p:nvSpPr>
          <p:spPr bwMode="auto">
            <a:xfrm>
              <a:off x="6058"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13">
              <a:extLst>
                <a:ext uri="{FF2B5EF4-FFF2-40B4-BE49-F238E27FC236}">
                  <a16:creationId xmlns:a16="http://schemas.microsoft.com/office/drawing/2014/main" id="{B8754726-2F6D-419C-BB5C-B9EF244508B7}"/>
                </a:ext>
              </a:extLst>
            </p:cNvPr>
            <p:cNvSpPr>
              <a:spLocks noChangeArrowheads="1"/>
            </p:cNvSpPr>
            <p:nvPr/>
          </p:nvSpPr>
          <p:spPr bwMode="auto">
            <a:xfrm>
              <a:off x="6193" y="1337"/>
              <a:ext cx="5"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14">
              <a:extLst>
                <a:ext uri="{FF2B5EF4-FFF2-40B4-BE49-F238E27FC236}">
                  <a16:creationId xmlns:a16="http://schemas.microsoft.com/office/drawing/2014/main" id="{5503D0DD-98E3-4965-A641-DCCABDA2F976}"/>
                </a:ext>
              </a:extLst>
            </p:cNvPr>
            <p:cNvSpPr>
              <a:spLocks noChangeArrowheads="1"/>
            </p:cNvSpPr>
            <p:nvPr/>
          </p:nvSpPr>
          <p:spPr bwMode="auto">
            <a:xfrm>
              <a:off x="6327"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Oval 15">
              <a:extLst>
                <a:ext uri="{FF2B5EF4-FFF2-40B4-BE49-F238E27FC236}">
                  <a16:creationId xmlns:a16="http://schemas.microsoft.com/office/drawing/2014/main" id="{EFB756E9-6A7F-4EE5-A20D-9AA17417B186}"/>
                </a:ext>
              </a:extLst>
            </p:cNvPr>
            <p:cNvSpPr>
              <a:spLocks noChangeArrowheads="1"/>
            </p:cNvSpPr>
            <p:nvPr/>
          </p:nvSpPr>
          <p:spPr bwMode="auto">
            <a:xfrm>
              <a:off x="6026" y="1413"/>
              <a:ext cx="70"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Oval 16">
              <a:extLst>
                <a:ext uri="{FF2B5EF4-FFF2-40B4-BE49-F238E27FC236}">
                  <a16:creationId xmlns:a16="http://schemas.microsoft.com/office/drawing/2014/main" id="{A69F8EDC-98D5-4441-B50D-76E95AA3E6B3}"/>
                </a:ext>
              </a:extLst>
            </p:cNvPr>
            <p:cNvSpPr>
              <a:spLocks noChangeArrowheads="1"/>
            </p:cNvSpPr>
            <p:nvPr/>
          </p:nvSpPr>
          <p:spPr bwMode="auto">
            <a:xfrm>
              <a:off x="6161" y="1575"/>
              <a:ext cx="70" cy="7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Oval 17">
              <a:extLst>
                <a:ext uri="{FF2B5EF4-FFF2-40B4-BE49-F238E27FC236}">
                  <a16:creationId xmlns:a16="http://schemas.microsoft.com/office/drawing/2014/main" id="{246E5227-38FE-48B6-AAF8-639699494EE0}"/>
                </a:ext>
              </a:extLst>
            </p:cNvPr>
            <p:cNvSpPr>
              <a:spLocks noChangeArrowheads="1"/>
            </p:cNvSpPr>
            <p:nvPr/>
          </p:nvSpPr>
          <p:spPr bwMode="auto">
            <a:xfrm>
              <a:off x="6295" y="1395"/>
              <a:ext cx="70" cy="7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49" name="Picture 48">
            <a:extLst>
              <a:ext uri="{FF2B5EF4-FFF2-40B4-BE49-F238E27FC236}">
                <a16:creationId xmlns:a16="http://schemas.microsoft.com/office/drawing/2014/main" id="{9F469569-C6CD-4231-9654-204A588C84D1}"/>
              </a:ext>
            </a:extLst>
          </p:cNvPr>
          <p:cNvPicPr>
            <a:picLocks noChangeAspect="1"/>
          </p:cNvPicPr>
          <p:nvPr/>
        </p:nvPicPr>
        <p:blipFill>
          <a:blip r:embed="rId3"/>
          <a:stretch>
            <a:fillRect/>
          </a:stretch>
        </p:blipFill>
        <p:spPr>
          <a:xfrm>
            <a:off x="664024" y="1900559"/>
            <a:ext cx="590970" cy="590970"/>
          </a:xfrm>
          <a:prstGeom prst="rect">
            <a:avLst/>
          </a:prstGeom>
        </p:spPr>
      </p:pic>
      <p:grpSp>
        <p:nvGrpSpPr>
          <p:cNvPr id="68" name="Group 67">
            <a:extLst>
              <a:ext uri="{FF2B5EF4-FFF2-40B4-BE49-F238E27FC236}">
                <a16:creationId xmlns:a16="http://schemas.microsoft.com/office/drawing/2014/main" id="{C73479A9-2D9F-4910-B289-A202EE510674}"/>
              </a:ext>
            </a:extLst>
          </p:cNvPr>
          <p:cNvGrpSpPr/>
          <p:nvPr/>
        </p:nvGrpSpPr>
        <p:grpSpPr>
          <a:xfrm>
            <a:off x="4214596" y="1895943"/>
            <a:ext cx="583913" cy="591977"/>
            <a:chOff x="4299107" y="2030773"/>
            <a:chExt cx="915168" cy="927806"/>
          </a:xfrm>
        </p:grpSpPr>
        <p:sp>
          <p:nvSpPr>
            <p:cNvPr id="50" name="Rectangle 49">
              <a:extLst>
                <a:ext uri="{FF2B5EF4-FFF2-40B4-BE49-F238E27FC236}">
                  <a16:creationId xmlns:a16="http://schemas.microsoft.com/office/drawing/2014/main" id="{8BB26EEA-E089-44DB-B3C8-8D2AD5EE67D6}"/>
                </a:ext>
              </a:extLst>
            </p:cNvPr>
            <p:cNvSpPr/>
            <p:nvPr/>
          </p:nvSpPr>
          <p:spPr bwMode="auto">
            <a:xfrm>
              <a:off x="4650152" y="2030773"/>
              <a:ext cx="213078" cy="213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3A07D53-6C05-413D-BC9D-543ADEBEF5CA}"/>
                </a:ext>
              </a:extLst>
            </p:cNvPr>
            <p:cNvSpPr/>
            <p:nvPr/>
          </p:nvSpPr>
          <p:spPr bwMode="auto">
            <a:xfrm>
              <a:off x="4650152" y="2390410"/>
              <a:ext cx="213078" cy="2130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5535D2C-526B-411B-9767-D1A7A5365785}"/>
                </a:ext>
              </a:extLst>
            </p:cNvPr>
            <p:cNvSpPr/>
            <p:nvPr/>
          </p:nvSpPr>
          <p:spPr bwMode="auto">
            <a:xfrm>
              <a:off x="5001197" y="2390410"/>
              <a:ext cx="213078" cy="2130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6263C7A-21F9-4347-8E6B-E765071A0502}"/>
                </a:ext>
              </a:extLst>
            </p:cNvPr>
            <p:cNvSpPr/>
            <p:nvPr/>
          </p:nvSpPr>
          <p:spPr bwMode="auto">
            <a:xfrm>
              <a:off x="4299107" y="2390410"/>
              <a:ext cx="213078" cy="2130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CE4C0F9-43CC-419D-B7F2-76A8438FA5D2}"/>
                </a:ext>
              </a:extLst>
            </p:cNvPr>
            <p:cNvSpPr/>
            <p:nvPr/>
          </p:nvSpPr>
          <p:spPr bwMode="auto">
            <a:xfrm>
              <a:off x="4998108" y="2745501"/>
              <a:ext cx="213078" cy="2130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FC2D1EF7-C3C1-4BB9-9B0C-1CC689199A68}"/>
                </a:ext>
              </a:extLst>
            </p:cNvPr>
            <p:cNvCxnSpPr>
              <a:cxnSpLocks/>
              <a:stCxn id="50" idx="2"/>
              <a:endCxn id="51" idx="0"/>
            </p:cNvCxnSpPr>
            <p:nvPr/>
          </p:nvCxnSpPr>
          <p:spPr>
            <a:xfrm>
              <a:off x="4756691" y="2243851"/>
              <a:ext cx="0" cy="1465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ight Bracket 63">
              <a:extLst>
                <a:ext uri="{FF2B5EF4-FFF2-40B4-BE49-F238E27FC236}">
                  <a16:creationId xmlns:a16="http://schemas.microsoft.com/office/drawing/2014/main" id="{1D4130DA-DAA9-4231-B9D5-A13218B9FB05}"/>
                </a:ext>
              </a:extLst>
            </p:cNvPr>
            <p:cNvSpPr/>
            <p:nvPr/>
          </p:nvSpPr>
          <p:spPr>
            <a:xfrm rot="16200000">
              <a:off x="4750238" y="2009246"/>
              <a:ext cx="63093" cy="699236"/>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66" name="Straight Connector 65">
              <a:extLst>
                <a:ext uri="{FF2B5EF4-FFF2-40B4-BE49-F238E27FC236}">
                  <a16:creationId xmlns:a16="http://schemas.microsoft.com/office/drawing/2014/main" id="{35DD9ED6-ACED-45F2-9F2F-5D57A12089F0}"/>
                </a:ext>
              </a:extLst>
            </p:cNvPr>
            <p:cNvCxnSpPr>
              <a:cxnSpLocks/>
              <a:stCxn id="52" idx="2"/>
              <a:endCxn id="54" idx="0"/>
            </p:cNvCxnSpPr>
            <p:nvPr/>
          </p:nvCxnSpPr>
          <p:spPr>
            <a:xfrm flipH="1">
              <a:off x="5104647" y="2603488"/>
              <a:ext cx="3089" cy="14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0" name="Picture 69" descr="A close up of a logo&#10;&#10;Description generated with high confidence">
            <a:extLst>
              <a:ext uri="{FF2B5EF4-FFF2-40B4-BE49-F238E27FC236}">
                <a16:creationId xmlns:a16="http://schemas.microsoft.com/office/drawing/2014/main" id="{8DC5B39F-8A33-4A32-8188-CB995D4CD3E4}"/>
              </a:ext>
            </a:extLst>
          </p:cNvPr>
          <p:cNvPicPr>
            <a:picLocks noChangeAspect="1"/>
          </p:cNvPicPr>
          <p:nvPr/>
        </p:nvPicPr>
        <p:blipFill>
          <a:blip r:embed="rId4"/>
          <a:stretch>
            <a:fillRect/>
          </a:stretch>
        </p:blipFill>
        <p:spPr>
          <a:xfrm>
            <a:off x="9328872" y="588452"/>
            <a:ext cx="543108" cy="543108"/>
          </a:xfrm>
          <a:prstGeom prst="rect">
            <a:avLst/>
          </a:prstGeom>
        </p:spPr>
      </p:pic>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9044" y="1698417"/>
            <a:ext cx="6970877" cy="3804019"/>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567"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9044" y="457622"/>
            <a:ext cx="11016957" cy="1107839"/>
          </a:xfrm>
        </p:spPr>
        <p:txBody>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5886" y="1860306"/>
            <a:ext cx="3428079" cy="37742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Aft>
                <a:spcPts val="600"/>
              </a:spcAft>
              <a:buNone/>
              <a:defRPr/>
            </a:pPr>
            <a:r>
              <a:rPr lang="en-US" sz="1800">
                <a:gradFill>
                  <a:gsLst>
                    <a:gs pos="1250">
                      <a:srgbClr val="1A1A1A"/>
                    </a:gs>
                    <a:gs pos="100000">
                      <a:srgbClr val="1A1A1A"/>
                    </a:gs>
                  </a:gsLst>
                  <a:lin ang="5400000" scaled="0"/>
                </a:gradFill>
                <a:latin typeface="Segoe UI"/>
              </a:rPr>
              <a:t>Create a custom management hierarchy to fit your organization </a:t>
            </a:r>
          </a:p>
          <a:p>
            <a:pPr marL="0" indent="0" defTabSz="932563">
              <a:spcAft>
                <a:spcPts val="600"/>
              </a:spcAft>
              <a:buNone/>
              <a:defRPr/>
            </a:pPr>
            <a:endParaRPr lang="en-US" sz="1800">
              <a:gradFill>
                <a:gsLst>
                  <a:gs pos="1250">
                    <a:srgbClr val="1A1A1A"/>
                  </a:gs>
                  <a:gs pos="100000">
                    <a:srgbClr val="1A1A1A"/>
                  </a:gs>
                </a:gsLst>
                <a:lin ang="5400000" scaled="0"/>
              </a:gradFill>
              <a:latin typeface="Segoe UI"/>
            </a:endParaRPr>
          </a:p>
          <a:p>
            <a:pPr marL="0" indent="0" defTabSz="932563">
              <a:spcAft>
                <a:spcPts val="600"/>
              </a:spcAft>
              <a:buNone/>
              <a:defRPr/>
            </a:pPr>
            <a:r>
              <a:rPr lang="en-US" sz="1800">
                <a:gradFill>
                  <a:gsLst>
                    <a:gs pos="1250">
                      <a:srgbClr val="1A1A1A"/>
                    </a:gs>
                    <a:gs pos="100000">
                      <a:srgbClr val="1A1A1A"/>
                    </a:gs>
                  </a:gsLst>
                  <a:lin ang="5400000" scaled="0"/>
                </a:gradFill>
                <a:latin typeface="Segoe UI"/>
              </a:rPr>
              <a:t>Enables RBAC, policies for tagging, cost analysis and budgets at any scope</a:t>
            </a:r>
          </a:p>
          <a:p>
            <a:pPr marL="0" indent="0" defTabSz="932563">
              <a:spcAft>
                <a:spcPts val="600"/>
              </a:spcAft>
              <a:buNone/>
              <a:defRPr/>
            </a:pPr>
            <a:endParaRPr lang="en-US" sz="1800">
              <a:gradFill>
                <a:gsLst>
                  <a:gs pos="1250">
                    <a:srgbClr val="1A1A1A"/>
                  </a:gs>
                  <a:gs pos="100000">
                    <a:srgbClr val="1A1A1A"/>
                  </a:gs>
                </a:gsLst>
                <a:lin ang="5400000" scaled="0"/>
              </a:gradFill>
              <a:latin typeface="Segoe UI"/>
            </a:endParaRPr>
          </a:p>
          <a:p>
            <a:pPr marL="0" indent="0" defTabSz="932563">
              <a:spcAft>
                <a:spcPts val="600"/>
              </a:spcAft>
              <a:buNone/>
              <a:defRPr/>
            </a:pPr>
            <a:r>
              <a:rPr lang="en-US" sz="1800">
                <a:gradFill>
                  <a:gsLst>
                    <a:gs pos="1250">
                      <a:srgbClr val="1A1A1A"/>
                    </a:gs>
                    <a:gs pos="100000">
                      <a:srgbClr val="1A1A1A"/>
                    </a:gs>
                  </a:gsLst>
                  <a:lin ang="5400000" scaled="0"/>
                </a:gradFill>
                <a:latin typeface="Segoe UI"/>
              </a:rPr>
              <a:t>Shared with Policy, Security Center, Privileged Identity Management services</a:t>
            </a:r>
          </a:p>
          <a:p>
            <a:pPr marL="0" indent="0" defTabSz="932563">
              <a:spcAft>
                <a:spcPts val="600"/>
              </a:spcAft>
              <a:buNone/>
              <a:defRPr/>
            </a:pPr>
            <a:endParaRPr lang="en-US" sz="1800">
              <a:gradFill>
                <a:gsLst>
                  <a:gs pos="1250">
                    <a:srgbClr val="1A1A1A"/>
                  </a:gs>
                  <a:gs pos="100000">
                    <a:srgbClr val="1A1A1A"/>
                  </a:gs>
                </a:gsLst>
                <a:lin ang="5400000" scaled="0"/>
              </a:gradFill>
              <a:latin typeface="Segoe UI"/>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3"/>
          <a:srcRect l="3443" t="4636" r="3740" b="5912"/>
          <a:stretch/>
        </p:blipFill>
        <p:spPr>
          <a:xfrm>
            <a:off x="690944" y="1860306"/>
            <a:ext cx="6767079" cy="3492686"/>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2992" y="240430"/>
            <a:ext cx="1065906" cy="1073105"/>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281" tIns="1919968" rIns="274281" bIns="593967" numCol="1" spcCol="1270" anchor="ctr" anchorCtr="0">
              <a:noAutofit/>
            </a:bodyPr>
            <a:lstStyle/>
            <a:p>
              <a:pPr algn="ctr" defTabSz="914016">
                <a:lnSpc>
                  <a:spcPct val="90000"/>
                </a:lnSpc>
                <a:spcBef>
                  <a:spcPct val="0"/>
                </a:spcBef>
                <a:spcAft>
                  <a:spcPct val="35000"/>
                </a:spcAft>
                <a:defRPr/>
              </a:pPr>
              <a:endParaRPr lang="en-US" sz="1100" kern="0">
                <a:solidFill>
                  <a:srgbClr val="FFFFFF"/>
                </a:solidFill>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260" tIns="1188551" rIns="365708" bIns="2194249" numCol="1" spcCol="1270" anchor="ctr" anchorCtr="0">
              <a:noAutofit/>
            </a:bodyPr>
            <a:lstStyle/>
            <a:p>
              <a:pPr algn="ctr" defTabSz="914016">
                <a:lnSpc>
                  <a:spcPct val="90000"/>
                </a:lnSpc>
                <a:spcBef>
                  <a:spcPct val="0"/>
                </a:spcBef>
                <a:spcAft>
                  <a:spcPct val="35000"/>
                </a:spcAft>
                <a:defRPr/>
              </a:pPr>
              <a:endParaRPr lang="en-US" sz="1100" kern="0">
                <a:solidFill>
                  <a:srgbClr val="0078D4"/>
                </a:solidFill>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042" tIns="1168948" rIns="777788" bIns="2416353" numCol="1" spcCol="1270" rtlCol="0" fromWordArt="0" anchor="ctr" anchorCtr="0" forceAA="0" compatLnSpc="1">
                <a:prstTxWarp prst="textNoShape">
                  <a:avLst/>
                </a:prstTxWarp>
                <a:noAutofit/>
              </a:bodyPr>
              <a:lstStyle/>
              <a:p>
                <a:pPr algn="ctr" defTabSz="914016">
                  <a:lnSpc>
                    <a:spcPct val="90000"/>
                  </a:lnSpc>
                  <a:spcBef>
                    <a:spcPct val="0"/>
                  </a:spcBef>
                  <a:spcAft>
                    <a:spcPct val="35000"/>
                  </a:spcAft>
                  <a:defRPr/>
                </a:pPr>
                <a:endParaRPr lang="en-US" sz="1100" kern="0" err="1">
                  <a:solidFill>
                    <a:srgbClr val="0078D4"/>
                  </a:solidFill>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042" tIns="1168948" rIns="777788" bIns="2416353" numCol="1" spcCol="1270" anchor="ctr" anchorCtr="0">
                <a:noAutofit/>
              </a:bodyPr>
              <a:lstStyle/>
              <a:p>
                <a:pPr algn="ctr" defTabSz="914016">
                  <a:lnSpc>
                    <a:spcPct val="90000"/>
                  </a:lnSpc>
                  <a:spcBef>
                    <a:spcPct val="0"/>
                  </a:spcBef>
                  <a:spcAft>
                    <a:spcPct val="35000"/>
                  </a:spcAft>
                  <a:defRPr/>
                </a:pPr>
                <a:endParaRPr lang="en-US" sz="1100" kern="0" err="1">
                  <a:solidFill>
                    <a:srgbClr val="0078D4"/>
                  </a:solidFill>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6585881" y="1742842"/>
            <a:ext cx="4805996" cy="1401448"/>
          </a:xfrm>
        </p:spPr>
        <p:txBody>
          <a:bodyPr vert="horz" lIns="91440" tIns="45720" rIns="91440" bIns="45720" rtlCol="0" anchor="t">
            <a:normAutofit/>
          </a:bodyPr>
          <a:lstStyle/>
          <a:p>
            <a:r>
              <a:rPr lang="en-US" sz="4400" dirty="0">
                <a:solidFill>
                  <a:srgbClr val="000000"/>
                </a:solidFill>
              </a:rPr>
              <a:t>Resource groups</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6690095" y="3304309"/>
            <a:ext cx="4805691" cy="435137"/>
          </a:xfrm>
        </p:spPr>
        <p:txBody>
          <a:bodyPr vert="horz" lIns="91440" tIns="45720" rIns="91440" bIns="45720" rtlCol="0" anchor="b">
            <a:normAutofit fontScale="77500" lnSpcReduction="20000"/>
          </a:bodyPr>
          <a:lstStyle/>
          <a:p>
            <a:pPr marL="0" indent="0">
              <a:buNone/>
            </a:pPr>
            <a:r>
              <a:rPr lang="en-US" sz="1800" dirty="0">
                <a:solidFill>
                  <a:srgbClr val="000000"/>
                </a:solidFill>
              </a:rPr>
              <a:t>A collection of Azure Resources that you manage with a common lifecycle.</a:t>
            </a:r>
          </a:p>
        </p:txBody>
      </p:sp>
      <p:pic>
        <p:nvPicPr>
          <p:cNvPr id="4" name="Picture 3">
            <a:extLst>
              <a:ext uri="{FF2B5EF4-FFF2-40B4-BE49-F238E27FC236}">
                <a16:creationId xmlns:a16="http://schemas.microsoft.com/office/drawing/2014/main" id="{3867AA10-5CD0-4013-890D-69DEBE064457}"/>
              </a:ext>
            </a:extLst>
          </p:cNvPr>
          <p:cNvPicPr>
            <a:picLocks noChangeAspect="1"/>
          </p:cNvPicPr>
          <p:nvPr/>
        </p:nvPicPr>
        <p:blipFill rotWithShape="1">
          <a:blip r:embed="rId3">
            <a:alphaModFix/>
          </a:blip>
          <a:srcRect l="2746" r="27516"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40283635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8A48-304A-202E-10A3-51CA5123FF8E}"/>
              </a:ext>
            </a:extLst>
          </p:cNvPr>
          <p:cNvSpPr>
            <a:spLocks noGrp="1"/>
          </p:cNvSpPr>
          <p:nvPr>
            <p:ph type="title"/>
          </p:nvPr>
        </p:nvSpPr>
        <p:spPr>
          <a:xfrm>
            <a:off x="585216" y="573053"/>
            <a:ext cx="9144000" cy="498598"/>
          </a:xfrm>
        </p:spPr>
        <p:txBody>
          <a:bodyPr/>
          <a:lstStyle/>
          <a:p>
            <a:r>
              <a:rPr lang="en-US" sz="3600" b="1" dirty="0"/>
              <a:t>Resource Locks </a:t>
            </a:r>
          </a:p>
        </p:txBody>
      </p:sp>
      <p:pic>
        <p:nvPicPr>
          <p:cNvPr id="4" name="Picture 3">
            <a:extLst>
              <a:ext uri="{FF2B5EF4-FFF2-40B4-BE49-F238E27FC236}">
                <a16:creationId xmlns:a16="http://schemas.microsoft.com/office/drawing/2014/main" id="{FC2420E2-3F25-4600-9E56-3EFEC83ACA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19022" y="4643997"/>
            <a:ext cx="5953956" cy="1619476"/>
          </a:xfrm>
          <a:prstGeom prst="rect">
            <a:avLst/>
          </a:prstGeom>
        </p:spPr>
      </p:pic>
      <p:sp>
        <p:nvSpPr>
          <p:cNvPr id="6" name="TextBox 5">
            <a:extLst>
              <a:ext uri="{FF2B5EF4-FFF2-40B4-BE49-F238E27FC236}">
                <a16:creationId xmlns:a16="http://schemas.microsoft.com/office/drawing/2014/main" id="{07251513-CECA-BC76-314C-32250107B006}"/>
              </a:ext>
            </a:extLst>
          </p:cNvPr>
          <p:cNvSpPr txBox="1"/>
          <p:nvPr/>
        </p:nvSpPr>
        <p:spPr>
          <a:xfrm>
            <a:off x="664029" y="1617350"/>
            <a:ext cx="9476013" cy="3173946"/>
          </a:xfrm>
          <a:prstGeom prst="rect">
            <a:avLst/>
          </a:prstGeom>
          <a:noFill/>
        </p:spPr>
        <p:txBody>
          <a:bodyPr wrap="square">
            <a:spAutoFit/>
          </a:bodyPr>
          <a:lstStyle/>
          <a:p>
            <a:endParaRPr lang="en-US" dirty="0"/>
          </a:p>
          <a:p>
            <a:endParaRPr lang="en-US" sz="2800" b="1" dirty="0"/>
          </a:p>
          <a:p>
            <a:r>
              <a:rPr lang="en-US" sz="2800" dirty="0"/>
              <a:t>2 types: ‘read only’ and ‘do not delete’</a:t>
            </a:r>
          </a:p>
          <a:p>
            <a:r>
              <a:rPr lang="en-US" sz="2800" dirty="0"/>
              <a:t>Acts as safety net – ‘are you sure ?’ button</a:t>
            </a:r>
          </a:p>
          <a:p>
            <a:r>
              <a:rPr lang="en-US" sz="2800" dirty="0"/>
              <a:t>Can be removed by subscription Owners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925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D835616-D009-4781-9CCA-21442B7CCCE4}"/>
              </a:ext>
            </a:extLst>
          </p:cNvPr>
          <p:cNvSpPr/>
          <p:nvPr/>
        </p:nvSpPr>
        <p:spPr bwMode="auto">
          <a:xfrm>
            <a:off x="804596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35">
            <a:extLst>
              <a:ext uri="{FF2B5EF4-FFF2-40B4-BE49-F238E27FC236}">
                <a16:creationId xmlns:a16="http://schemas.microsoft.com/office/drawing/2014/main" id="{478D5073-D0B6-4D71-8C54-4E29ED5B405E}"/>
              </a:ext>
            </a:extLst>
          </p:cNvPr>
          <p:cNvSpPr/>
          <p:nvPr/>
        </p:nvSpPr>
        <p:spPr bwMode="auto">
          <a:xfrm>
            <a:off x="4257311"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F7CABCE9-1C64-4710-9754-8CA6E580AA7C}"/>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a:t>Azure Policy</a:t>
            </a:r>
          </a:p>
        </p:txBody>
      </p:sp>
      <p:grpSp>
        <p:nvGrpSpPr>
          <p:cNvPr id="76" name="Group 75">
            <a:extLst>
              <a:ext uri="{FF2B5EF4-FFF2-40B4-BE49-F238E27FC236}">
                <a16:creationId xmlns:a16="http://schemas.microsoft.com/office/drawing/2014/main" id="{3A950868-B3AE-4604-AD18-57A4CF5A94DA}"/>
              </a:ext>
            </a:extLst>
          </p:cNvPr>
          <p:cNvGrpSpPr/>
          <p:nvPr/>
        </p:nvGrpSpPr>
        <p:grpSpPr>
          <a:xfrm>
            <a:off x="8017102" y="2552642"/>
            <a:ext cx="3333923" cy="3078460"/>
            <a:chOff x="8647992" y="1934882"/>
            <a:chExt cx="3108961" cy="3140189"/>
          </a:xfrm>
        </p:grpSpPr>
        <p:sp>
          <p:nvSpPr>
            <p:cNvPr id="77" name="TextBox 76">
              <a:extLst>
                <a:ext uri="{FF2B5EF4-FFF2-40B4-BE49-F238E27FC236}">
                  <a16:creationId xmlns:a16="http://schemas.microsoft.com/office/drawing/2014/main" id="{07ED6F87-F14E-412B-B997-965AD4A009F1}"/>
                </a:ext>
              </a:extLst>
            </p:cNvPr>
            <p:cNvSpPr txBox="1"/>
            <p:nvPr/>
          </p:nvSpPr>
          <p:spPr>
            <a:xfrm>
              <a:off x="8647993" y="2804135"/>
              <a:ext cx="3108960" cy="2270936"/>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Remediate existing resources at scale (</a:t>
              </a:r>
              <a:r>
                <a:rPr kumimoji="0" lang="en-US" sz="1568"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r>
                <a:rPr kumimoji="0" lang="en-US" sz="1568" b="0" i="0" u="none" strike="noStrike" kern="1200" cap="none" spc="0" normalizeH="0" baseline="0" noProof="0">
                  <a:ln>
                    <a:noFill/>
                  </a:ln>
                  <a:solidFill>
                    <a:srgbClr val="000000"/>
                  </a:solidFill>
                  <a:effectLst/>
                  <a:uLnTx/>
                  <a:uFillTx/>
                  <a:latin typeface="Segoe UI"/>
                  <a:ea typeface="+mn-ea"/>
                  <a:cs typeface="+mn-cs"/>
                </a:rPr>
                <a:t>)</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Automate remediation through runbooks, functions and logic apps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Trigger alerts when a resource is out of compliance</a:t>
              </a:r>
            </a:p>
          </p:txBody>
        </p:sp>
        <p:sp>
          <p:nvSpPr>
            <p:cNvPr id="78" name="Rectangle 77">
              <a:extLst>
                <a:ext uri="{FF2B5EF4-FFF2-40B4-BE49-F238E27FC236}">
                  <a16:creationId xmlns:a16="http://schemas.microsoft.com/office/drawing/2014/main" id="{6A988B57-35F6-4D06-A6C3-33801E92E596}"/>
                </a:ext>
              </a:extLst>
            </p:cNvPr>
            <p:cNvSpPr/>
            <p:nvPr/>
          </p:nvSpPr>
          <p:spPr bwMode="auto">
            <a:xfrm>
              <a:off x="8647992"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Remediate &amp; automate</a:t>
              </a:r>
            </a:p>
          </p:txBody>
        </p:sp>
      </p:grpSp>
      <p:grpSp>
        <p:nvGrpSpPr>
          <p:cNvPr id="79" name="Group 78">
            <a:extLst>
              <a:ext uri="{FF2B5EF4-FFF2-40B4-BE49-F238E27FC236}">
                <a16:creationId xmlns:a16="http://schemas.microsoft.com/office/drawing/2014/main" id="{1048337F-E987-46A7-B8F6-89AEC5B2AF93}"/>
              </a:ext>
            </a:extLst>
          </p:cNvPr>
          <p:cNvGrpSpPr/>
          <p:nvPr/>
        </p:nvGrpSpPr>
        <p:grpSpPr>
          <a:xfrm>
            <a:off x="439916" y="2559460"/>
            <a:ext cx="3358133" cy="3585328"/>
            <a:chOff x="448736" y="1934882"/>
            <a:chExt cx="3131538" cy="3657221"/>
          </a:xfrm>
        </p:grpSpPr>
        <p:sp>
          <p:nvSpPr>
            <p:cNvPr id="80" name="TextBox 79">
              <a:extLst>
                <a:ext uri="{FF2B5EF4-FFF2-40B4-BE49-F238E27FC236}">
                  <a16:creationId xmlns:a16="http://schemas.microsoft.com/office/drawing/2014/main" id="{CE7FFB2E-7B18-45C8-A2F8-9F0CCD570378}"/>
                </a:ext>
              </a:extLst>
            </p:cNvPr>
            <p:cNvSpPr txBox="1"/>
            <p:nvPr/>
          </p:nvSpPr>
          <p:spPr>
            <a:xfrm>
              <a:off x="448738" y="2803647"/>
              <a:ext cx="2881780" cy="2788456"/>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Turn on built-in policies or build custom ones for all resource types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t>
              </a:r>
              <a:b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and enforcement</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VM In-Guest Policy</a:t>
              </a:r>
            </a:p>
          </p:txBody>
        </p:sp>
        <p:sp>
          <p:nvSpPr>
            <p:cNvPr id="81" name="Rectangle 80">
              <a:extLst>
                <a:ext uri="{FF2B5EF4-FFF2-40B4-BE49-F238E27FC236}">
                  <a16:creationId xmlns:a16="http://schemas.microsoft.com/office/drawing/2014/main" id="{012213E3-8B24-4A35-8579-DC3F3454E6D7}"/>
                </a:ext>
              </a:extLst>
            </p:cNvPr>
            <p:cNvSpPr/>
            <p:nvPr/>
          </p:nvSpPr>
          <p:spPr bwMode="auto">
            <a:xfrm>
              <a:off x="448736" y="1934882"/>
              <a:ext cx="3131538"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Enforcement &amp; compliance</a:t>
              </a:r>
            </a:p>
          </p:txBody>
        </p:sp>
      </p:grpSp>
      <p:grpSp>
        <p:nvGrpSpPr>
          <p:cNvPr id="82" name="Group 81">
            <a:extLst>
              <a:ext uri="{FF2B5EF4-FFF2-40B4-BE49-F238E27FC236}">
                <a16:creationId xmlns:a16="http://schemas.microsoft.com/office/drawing/2014/main" id="{D6173EB1-72AF-403B-BB65-3E9A0083460C}"/>
              </a:ext>
            </a:extLst>
          </p:cNvPr>
          <p:cNvGrpSpPr/>
          <p:nvPr/>
        </p:nvGrpSpPr>
        <p:grpSpPr>
          <a:xfrm>
            <a:off x="4257195" y="2552642"/>
            <a:ext cx="3358132" cy="3066358"/>
            <a:chOff x="4630136" y="1934882"/>
            <a:chExt cx="3131537" cy="3127845"/>
          </a:xfrm>
        </p:grpSpPr>
        <p:sp>
          <p:nvSpPr>
            <p:cNvPr id="83" name="TextBox 82">
              <a:extLst>
                <a:ext uri="{FF2B5EF4-FFF2-40B4-BE49-F238E27FC236}">
                  <a16:creationId xmlns:a16="http://schemas.microsoft.com/office/drawing/2014/main" id="{3240635D-ABEC-422A-AE04-ED563E3DB34B}"/>
                </a:ext>
              </a:extLst>
            </p:cNvPr>
            <p:cNvSpPr txBox="1"/>
            <p:nvPr/>
          </p:nvSpPr>
          <p:spPr>
            <a:xfrm>
              <a:off x="4630136" y="2803647"/>
              <a:ext cx="2969908" cy="2259080"/>
            </a:xfrm>
            <a:prstGeom prst="rect">
              <a:avLst/>
            </a:prstGeom>
            <a:noFill/>
          </p:spPr>
          <p:txBody>
            <a:bodyPr wrap="square" lIns="179285" tIns="89642" rIns="89642" bIns="0" rtlCol="0">
              <a:spAutoFit/>
            </a:bodyPr>
            <a:lstStyle/>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Apply policies to a Management Group with control across your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entire organization</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Apply multiple policies and &amp; aggregate policy states with </a:t>
              </a:r>
              <a:br>
                <a:rPr kumimoji="0" lang="en-US" sz="1568"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policy initiatives</a:t>
              </a:r>
            </a:p>
            <a:p>
              <a:pPr marL="0" marR="0" lvl="0" indent="0" algn="l" defTabSz="914192" rtl="0" eaLnBrk="1" fontAlgn="auto" latinLnBrk="0" hangingPunct="1">
                <a:lnSpc>
                  <a:spcPct val="90000"/>
                </a:lnSpc>
                <a:spcBef>
                  <a:spcPts val="2353"/>
                </a:spcBef>
                <a:spcAft>
                  <a:spcPts val="0"/>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Exclusion Scope</a:t>
              </a:r>
            </a:p>
          </p:txBody>
        </p:sp>
        <p:sp>
          <p:nvSpPr>
            <p:cNvPr id="84" name="Rectangle 83">
              <a:extLst>
                <a:ext uri="{FF2B5EF4-FFF2-40B4-BE49-F238E27FC236}">
                  <a16:creationId xmlns:a16="http://schemas.microsoft.com/office/drawing/2014/main" id="{94473AFF-6A95-433C-B9DC-1920A9B06AF9}"/>
                </a:ext>
              </a:extLst>
            </p:cNvPr>
            <p:cNvSpPr/>
            <p:nvPr/>
          </p:nvSpPr>
          <p:spPr bwMode="auto">
            <a:xfrm>
              <a:off x="4652713"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a:ea typeface="+mn-ea"/>
                  <a:cs typeface="+mn-cs"/>
                </a:rPr>
                <a:t>Apply policies at scale</a:t>
              </a:r>
            </a:p>
          </p:txBody>
        </p:sp>
      </p:grpSp>
      <p:pic>
        <p:nvPicPr>
          <p:cNvPr id="26" name="Picture 25">
            <a:extLst>
              <a:ext uri="{FF2B5EF4-FFF2-40B4-BE49-F238E27FC236}">
                <a16:creationId xmlns:a16="http://schemas.microsoft.com/office/drawing/2014/main" id="{97736990-3C3A-440F-B7C7-9F0442A263CC}"/>
              </a:ext>
            </a:extLst>
          </p:cNvPr>
          <p:cNvPicPr>
            <a:picLocks noChangeAspect="1"/>
          </p:cNvPicPr>
          <p:nvPr/>
        </p:nvPicPr>
        <p:blipFill>
          <a:blip r:embed="rId2"/>
          <a:stretch>
            <a:fillRect/>
          </a:stretch>
        </p:blipFill>
        <p:spPr>
          <a:xfrm>
            <a:off x="668171" y="2012395"/>
            <a:ext cx="582676" cy="582676"/>
          </a:xfrm>
          <a:prstGeom prst="rect">
            <a:avLst/>
          </a:prstGeom>
        </p:spPr>
      </p:pic>
      <p:pic>
        <p:nvPicPr>
          <p:cNvPr id="27" name="Picture 26">
            <a:extLst>
              <a:ext uri="{FF2B5EF4-FFF2-40B4-BE49-F238E27FC236}">
                <a16:creationId xmlns:a16="http://schemas.microsoft.com/office/drawing/2014/main" id="{ECEF57D2-EBBA-4251-A85A-DAD1A7A7807B}"/>
              </a:ext>
            </a:extLst>
          </p:cNvPr>
          <p:cNvPicPr>
            <a:picLocks noChangeAspect="1"/>
          </p:cNvPicPr>
          <p:nvPr/>
        </p:nvPicPr>
        <p:blipFill>
          <a:blip r:embed="rId3"/>
          <a:stretch>
            <a:fillRect/>
          </a:stretch>
        </p:blipFill>
        <p:spPr>
          <a:xfrm>
            <a:off x="4503788" y="2012395"/>
            <a:ext cx="531969" cy="531969"/>
          </a:xfrm>
          <a:prstGeom prst="rect">
            <a:avLst/>
          </a:prstGeom>
        </p:spPr>
      </p:pic>
      <p:pic>
        <p:nvPicPr>
          <p:cNvPr id="28" name="Picture 27">
            <a:extLst>
              <a:ext uri="{FF2B5EF4-FFF2-40B4-BE49-F238E27FC236}">
                <a16:creationId xmlns:a16="http://schemas.microsoft.com/office/drawing/2014/main" id="{696369EE-7C71-4075-B8C5-F2ABE9FB928C}"/>
              </a:ext>
            </a:extLst>
          </p:cNvPr>
          <p:cNvPicPr>
            <a:picLocks noChangeAspect="1"/>
          </p:cNvPicPr>
          <p:nvPr/>
        </p:nvPicPr>
        <p:blipFill>
          <a:blip r:embed="rId4"/>
          <a:stretch>
            <a:fillRect/>
          </a:stretch>
        </p:blipFill>
        <p:spPr>
          <a:xfrm>
            <a:off x="8268114" y="1969966"/>
            <a:ext cx="582676" cy="582676"/>
          </a:xfrm>
          <a:prstGeom prst="rect">
            <a:avLst/>
          </a:prstGeom>
        </p:spPr>
      </p:pic>
      <p:sp>
        <p:nvSpPr>
          <p:cNvPr id="20" name="Text Placeholder 2">
            <a:extLst>
              <a:ext uri="{FF2B5EF4-FFF2-40B4-BE49-F238E27FC236}">
                <a16:creationId xmlns:a16="http://schemas.microsoft.com/office/drawing/2014/main" id="{3CE33CB5-5E53-41C8-9176-D3EF73E96CE5}"/>
              </a:ext>
            </a:extLst>
          </p:cNvPr>
          <p:cNvSpPr txBox="1">
            <a:spLocks/>
          </p:cNvSpPr>
          <p:nvPr/>
        </p:nvSpPr>
        <p:spPr>
          <a:xfrm>
            <a:off x="455995" y="1155071"/>
            <a:ext cx="11025188"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Active control and governance at scale for your Azure resources</a:t>
            </a:r>
          </a:p>
        </p:txBody>
      </p:sp>
    </p:spTree>
    <p:extLst>
      <p:ext uri="{BB962C8B-B14F-4D97-AF65-F5344CB8AC3E}">
        <p14:creationId xmlns:p14="http://schemas.microsoft.com/office/powerpoint/2010/main" val="318387142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24A90FC-413D-40F2-A91C-6D02352F2D2B}"/>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6A0D9C38-C728-4C55-832F-E295D95221BA}"/>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44" name="Rectangle 43">
            <a:extLst>
              <a:ext uri="{FF2B5EF4-FFF2-40B4-BE49-F238E27FC236}">
                <a16:creationId xmlns:a16="http://schemas.microsoft.com/office/drawing/2014/main" id="{1F43ABFE-8CD2-4447-93F0-A0AE355D281F}"/>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59" name="TextBox 58">
            <a:extLst>
              <a:ext uri="{FF2B5EF4-FFF2-40B4-BE49-F238E27FC236}">
                <a16:creationId xmlns:a16="http://schemas.microsoft.com/office/drawing/2014/main" id="{37A0CBFA-BD17-4EC6-B6EC-BF1CAD6BDD01}"/>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Enabling quick, repeatable creation of fully governed environments</a:t>
            </a: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a:t>Azure Blueprints</a:t>
            </a:r>
          </a:p>
        </p:txBody>
      </p:sp>
      <p:grpSp>
        <p:nvGrpSpPr>
          <p:cNvPr id="60" name="Group 59">
            <a:extLst>
              <a:ext uri="{FF2B5EF4-FFF2-40B4-BE49-F238E27FC236}">
                <a16:creationId xmlns:a16="http://schemas.microsoft.com/office/drawing/2014/main" id="{5F1B5F63-EE22-49D2-84FD-825D70BD37CB}"/>
              </a:ext>
            </a:extLst>
          </p:cNvPr>
          <p:cNvGrpSpPr/>
          <p:nvPr/>
        </p:nvGrpSpPr>
        <p:grpSpPr>
          <a:xfrm>
            <a:off x="7700370" y="2739342"/>
            <a:ext cx="2981124" cy="3232528"/>
            <a:chOff x="8647992" y="1934882"/>
            <a:chExt cx="2779969" cy="3297347"/>
          </a:xfrm>
          <a:noFill/>
        </p:grpSpPr>
        <p:sp>
          <p:nvSpPr>
            <p:cNvPr id="61" name="TextBox 60">
              <a:extLst>
                <a:ext uri="{FF2B5EF4-FFF2-40B4-BE49-F238E27FC236}">
                  <a16:creationId xmlns:a16="http://schemas.microsoft.com/office/drawing/2014/main" id="{EA90F0D1-C213-4851-B866-311B4560A1D1}"/>
                </a:ext>
              </a:extLst>
            </p:cNvPr>
            <p:cNvSpPr txBox="1"/>
            <p:nvPr/>
          </p:nvSpPr>
          <p:spPr>
            <a:xfrm>
              <a:off x="8647994" y="2751550"/>
              <a:ext cx="2779967" cy="2480679"/>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Ensure foundational resources cannot be changed by subscription owners</a:t>
              </a:r>
            </a:p>
            <a:p>
              <a:pPr defTabSz="914192">
                <a:lnSpc>
                  <a:spcPct val="90000"/>
                </a:lnSpc>
                <a:spcBef>
                  <a:spcPts val="2353"/>
                </a:spcBef>
                <a:defRPr/>
              </a:pPr>
              <a:r>
                <a:rPr lang="en-US" sz="1568">
                  <a:solidFill>
                    <a:srgbClr val="000000"/>
                  </a:solidFill>
                  <a:latin typeface="Segoe UI"/>
                </a:rPr>
                <a:t>Manage locks through a </a:t>
              </a:r>
              <a:br>
                <a:rPr lang="en-US" sz="1568">
                  <a:solidFill>
                    <a:srgbClr val="000000"/>
                  </a:solidFill>
                  <a:latin typeface="Segoe UI"/>
                </a:rPr>
              </a:br>
              <a:r>
                <a:rPr lang="en-US" sz="1568">
                  <a:solidFill>
                    <a:srgbClr val="000000"/>
                  </a:solidFill>
                  <a:latin typeface="Segoe UI"/>
                </a:rPr>
                <a:t>centralize location</a:t>
              </a:r>
            </a:p>
            <a:p>
              <a:pPr defTabSz="914192">
                <a:lnSpc>
                  <a:spcPct val="90000"/>
                </a:lnSpc>
                <a:spcBef>
                  <a:spcPts val="2353"/>
                </a:spcBef>
                <a:defRPr/>
              </a:pPr>
              <a:r>
                <a:rPr lang="en-US" sz="1568">
                  <a:solidFill>
                    <a:srgbClr val="000000"/>
                  </a:solidFill>
                  <a:latin typeface="Segoe UI"/>
                </a:rPr>
                <a:t>Update locked resource through blueprint definition updates</a:t>
              </a:r>
            </a:p>
          </p:txBody>
        </p:sp>
        <p:sp>
          <p:nvSpPr>
            <p:cNvPr id="62" name="Rectangle 61">
              <a:extLst>
                <a:ext uri="{FF2B5EF4-FFF2-40B4-BE49-F238E27FC236}">
                  <a16:creationId xmlns:a16="http://schemas.microsoft.com/office/drawing/2014/main" id="{E5AAE1FB-7368-4A3E-921D-A7812AB6D04E}"/>
                </a:ext>
              </a:extLst>
            </p:cNvPr>
            <p:cNvSpPr/>
            <p:nvPr/>
          </p:nvSpPr>
          <p:spPr bwMode="auto">
            <a:xfrm>
              <a:off x="8647992" y="1934882"/>
              <a:ext cx="2690378"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Lock foundational resources</a:t>
              </a:r>
            </a:p>
          </p:txBody>
        </p:sp>
      </p:grpSp>
      <p:grpSp>
        <p:nvGrpSpPr>
          <p:cNvPr id="63" name="Group 62">
            <a:extLst>
              <a:ext uri="{FF2B5EF4-FFF2-40B4-BE49-F238E27FC236}">
                <a16:creationId xmlns:a16="http://schemas.microsoft.com/office/drawing/2014/main" id="{0A9FB89C-7832-4F73-83DC-FA078EA2C130}"/>
              </a:ext>
            </a:extLst>
          </p:cNvPr>
          <p:cNvGrpSpPr/>
          <p:nvPr/>
        </p:nvGrpSpPr>
        <p:grpSpPr>
          <a:xfrm>
            <a:off x="455995" y="2741573"/>
            <a:ext cx="3090305" cy="2795811"/>
            <a:chOff x="448736" y="1934882"/>
            <a:chExt cx="2881782" cy="2851873"/>
          </a:xfrm>
          <a:noFill/>
        </p:grpSpPr>
        <p:sp>
          <p:nvSpPr>
            <p:cNvPr id="64" name="TextBox 63">
              <a:extLst>
                <a:ext uri="{FF2B5EF4-FFF2-40B4-BE49-F238E27FC236}">
                  <a16:creationId xmlns:a16="http://schemas.microsoft.com/office/drawing/2014/main" id="{DB3FD4D3-D756-447A-AC1A-3A51DAC63A38}"/>
                </a:ext>
              </a:extLst>
            </p:cNvPr>
            <p:cNvSpPr txBox="1"/>
            <p:nvPr/>
          </p:nvSpPr>
          <p:spPr>
            <a:xfrm>
              <a:off x="448738" y="2749274"/>
              <a:ext cx="2881780" cy="2037481"/>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Centralize environment creation through templates</a:t>
              </a:r>
            </a:p>
            <a:p>
              <a:pPr defTabSz="914192">
                <a:lnSpc>
                  <a:spcPct val="90000"/>
                </a:lnSpc>
                <a:spcBef>
                  <a:spcPts val="2353"/>
                </a:spcBef>
                <a:defRPr/>
              </a:pPr>
              <a:r>
                <a:rPr lang="en-US" sz="1568">
                  <a:solidFill>
                    <a:srgbClr val="000000"/>
                  </a:solidFill>
                  <a:latin typeface="Segoe UI"/>
                </a:rPr>
                <a:t>Add resources, policies and role access controls</a:t>
              </a:r>
            </a:p>
            <a:p>
              <a:pPr defTabSz="914192">
                <a:lnSpc>
                  <a:spcPct val="90000"/>
                </a:lnSpc>
                <a:spcBef>
                  <a:spcPts val="2353"/>
                </a:spcBef>
                <a:defRPr/>
              </a:pPr>
              <a:r>
                <a:rPr lang="en-US" sz="1568">
                  <a:solidFill>
                    <a:srgbClr val="000000"/>
                  </a:solidFill>
                  <a:latin typeface="Segoe UI"/>
                </a:rPr>
                <a:t>Track blueprint updates through versioning</a:t>
              </a:r>
            </a:p>
          </p:txBody>
        </p:sp>
        <p:sp>
          <p:nvSpPr>
            <p:cNvPr id="65" name="Rectangle 64">
              <a:extLst>
                <a:ext uri="{FF2B5EF4-FFF2-40B4-BE49-F238E27FC236}">
                  <a16:creationId xmlns:a16="http://schemas.microsoft.com/office/drawing/2014/main" id="{1F9FFE35-9CE4-45BD-B149-7762F67FA501}"/>
                </a:ext>
              </a:extLst>
            </p:cNvPr>
            <p:cNvSpPr/>
            <p:nvPr/>
          </p:nvSpPr>
          <p:spPr bwMode="auto">
            <a:xfrm>
              <a:off x="448736" y="1934882"/>
              <a:ext cx="2747307"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Streamline environment creation</a:t>
              </a:r>
            </a:p>
          </p:txBody>
        </p:sp>
      </p:grpSp>
      <p:grpSp>
        <p:nvGrpSpPr>
          <p:cNvPr id="66" name="Group 65">
            <a:extLst>
              <a:ext uri="{FF2B5EF4-FFF2-40B4-BE49-F238E27FC236}">
                <a16:creationId xmlns:a16="http://schemas.microsoft.com/office/drawing/2014/main" id="{C5154F18-7A93-4ACE-89D4-8A9CAD46F3EA}"/>
              </a:ext>
            </a:extLst>
          </p:cNvPr>
          <p:cNvGrpSpPr/>
          <p:nvPr/>
        </p:nvGrpSpPr>
        <p:grpSpPr>
          <a:xfrm>
            <a:off x="4073032" y="2739341"/>
            <a:ext cx="3333922" cy="3449771"/>
            <a:chOff x="4630136" y="1934882"/>
            <a:chExt cx="3108960" cy="3518946"/>
          </a:xfrm>
          <a:noFill/>
        </p:grpSpPr>
        <p:sp>
          <p:nvSpPr>
            <p:cNvPr id="67" name="TextBox 66">
              <a:extLst>
                <a:ext uri="{FF2B5EF4-FFF2-40B4-BE49-F238E27FC236}">
                  <a16:creationId xmlns:a16="http://schemas.microsoft.com/office/drawing/2014/main" id="{6AF9A6E7-5656-4023-8DBA-409BC39C7E5E}"/>
                </a:ext>
              </a:extLst>
            </p:cNvPr>
            <p:cNvSpPr txBox="1"/>
            <p:nvPr/>
          </p:nvSpPr>
          <p:spPr>
            <a:xfrm>
              <a:off x="4630136" y="2751550"/>
              <a:ext cx="3108960" cy="2702278"/>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Empower developers to create fully governed environments through self-service</a:t>
              </a:r>
            </a:p>
            <a:p>
              <a:pPr defTabSz="914192">
                <a:lnSpc>
                  <a:spcPct val="90000"/>
                </a:lnSpc>
                <a:spcBef>
                  <a:spcPts val="2353"/>
                </a:spcBef>
                <a:defRPr/>
              </a:pPr>
              <a:r>
                <a:rPr lang="en-US" sz="1568">
                  <a:solidFill>
                    <a:srgbClr val="000000"/>
                  </a:solidFill>
                  <a:latin typeface="Segoe UI"/>
                </a:rPr>
                <a:t>Create multiple dev-ready environments and subscriptions from a centralize location</a:t>
              </a:r>
            </a:p>
            <a:p>
              <a:pPr defTabSz="914192">
                <a:lnSpc>
                  <a:spcPct val="90000"/>
                </a:lnSpc>
                <a:spcBef>
                  <a:spcPts val="2353"/>
                </a:spcBef>
                <a:defRPr/>
              </a:pPr>
              <a:r>
                <a:rPr lang="en-US" sz="1568">
                  <a:solidFill>
                    <a:srgbClr val="000000"/>
                  </a:solidFill>
                  <a:latin typeface="Segoe UI"/>
                </a:rPr>
                <a:t>Leverage the integration with Azure Policy on the DevOps lifecycle</a:t>
              </a:r>
            </a:p>
          </p:txBody>
        </p:sp>
        <p:sp>
          <p:nvSpPr>
            <p:cNvPr id="68" name="Rectangle 67">
              <a:extLst>
                <a:ext uri="{FF2B5EF4-FFF2-40B4-BE49-F238E27FC236}">
                  <a16:creationId xmlns:a16="http://schemas.microsoft.com/office/drawing/2014/main" id="{F61E82BC-5FC7-4AED-9E60-4291DE092732}"/>
                </a:ext>
              </a:extLst>
            </p:cNvPr>
            <p:cNvSpPr/>
            <p:nvPr/>
          </p:nvSpPr>
          <p:spPr bwMode="auto">
            <a:xfrm>
              <a:off x="4652713" y="1934882"/>
              <a:ext cx="288626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Enable compliant development</a:t>
              </a:r>
            </a:p>
          </p:txBody>
        </p:sp>
      </p:grpSp>
      <p:grpSp>
        <p:nvGrpSpPr>
          <p:cNvPr id="7" name="Group 6">
            <a:extLst>
              <a:ext uri="{FF2B5EF4-FFF2-40B4-BE49-F238E27FC236}">
                <a16:creationId xmlns:a16="http://schemas.microsoft.com/office/drawing/2014/main" id="{6C80DDD9-9A6D-4CC5-A109-3D5DFDFDC248}"/>
              </a:ext>
            </a:extLst>
          </p:cNvPr>
          <p:cNvGrpSpPr/>
          <p:nvPr/>
        </p:nvGrpSpPr>
        <p:grpSpPr>
          <a:xfrm>
            <a:off x="9092289" y="196508"/>
            <a:ext cx="2906810" cy="1300297"/>
            <a:chOff x="9274608" y="199951"/>
            <a:chExt cx="2965098" cy="1326371"/>
          </a:xfrm>
        </p:grpSpPr>
        <p:sp>
          <p:nvSpPr>
            <p:cNvPr id="83" name="Rectangle 82">
              <a:extLst>
                <a:ext uri="{FF2B5EF4-FFF2-40B4-BE49-F238E27FC236}">
                  <a16:creationId xmlns:a16="http://schemas.microsoft.com/office/drawing/2014/main" id="{942EC4A9-158F-4F6D-941D-2D565BA2A02F}"/>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2876C56C-0388-4B2F-95FC-0A5F2A487C16}"/>
                </a:ext>
              </a:extLst>
            </p:cNvPr>
            <p:cNvGrpSpPr/>
            <p:nvPr/>
          </p:nvGrpSpPr>
          <p:grpSpPr>
            <a:xfrm>
              <a:off x="10311260" y="329937"/>
              <a:ext cx="1884096" cy="1066398"/>
              <a:chOff x="10508030" y="206704"/>
              <a:chExt cx="1884096" cy="1066398"/>
            </a:xfrm>
          </p:grpSpPr>
          <p:grpSp>
            <p:nvGrpSpPr>
              <p:cNvPr id="86" name="Group 85">
                <a:extLst>
                  <a:ext uri="{FF2B5EF4-FFF2-40B4-BE49-F238E27FC236}">
                    <a16:creationId xmlns:a16="http://schemas.microsoft.com/office/drawing/2014/main" id="{6F87482F-208F-400D-B2EF-2CE51D1A6214}"/>
                  </a:ext>
                </a:extLst>
              </p:cNvPr>
              <p:cNvGrpSpPr/>
              <p:nvPr/>
            </p:nvGrpSpPr>
            <p:grpSpPr>
              <a:xfrm>
                <a:off x="10508030" y="206704"/>
                <a:ext cx="1884096" cy="350312"/>
                <a:chOff x="10397252" y="449376"/>
                <a:chExt cx="1884096" cy="350312"/>
              </a:xfrm>
            </p:grpSpPr>
            <p:sp>
              <p:nvSpPr>
                <p:cNvPr id="93" name="Title 2">
                  <a:extLst>
                    <a:ext uri="{FF2B5EF4-FFF2-40B4-BE49-F238E27FC236}">
                      <a16:creationId xmlns:a16="http://schemas.microsoft.com/office/drawing/2014/main" id="{82D50F19-3408-4625-97D3-7149FE42DC11}"/>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000000"/>
                      </a:solidFill>
                      <a:latin typeface="Segoe UI Semibold"/>
                    </a:rPr>
                    <a:t>Ensure compliance</a:t>
                  </a:r>
                </a:p>
              </p:txBody>
            </p:sp>
            <p:sp>
              <p:nvSpPr>
                <p:cNvPr id="94" name="Oval 93">
                  <a:extLst>
                    <a:ext uri="{FF2B5EF4-FFF2-40B4-BE49-F238E27FC236}">
                      <a16:creationId xmlns:a16="http://schemas.microsoft.com/office/drawing/2014/main" id="{E0402772-53EC-491D-9B60-C49D89299FC0}"/>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568" kern="0">
                      <a:solidFill>
                        <a:srgbClr val="0078D7"/>
                      </a:solidFill>
                      <a:latin typeface="Segoe UI Semibold"/>
                    </a:rPr>
                    <a:t>1</a:t>
                  </a:r>
                </a:p>
              </p:txBody>
            </p:sp>
          </p:grpSp>
          <p:grpSp>
            <p:nvGrpSpPr>
              <p:cNvPr id="87" name="Group 86">
                <a:extLst>
                  <a:ext uri="{FF2B5EF4-FFF2-40B4-BE49-F238E27FC236}">
                    <a16:creationId xmlns:a16="http://schemas.microsoft.com/office/drawing/2014/main" id="{BEA6E169-92EF-406B-B986-9F2C0A5908BA}"/>
                  </a:ext>
                </a:extLst>
              </p:cNvPr>
              <p:cNvGrpSpPr/>
              <p:nvPr/>
            </p:nvGrpSpPr>
            <p:grpSpPr>
              <a:xfrm>
                <a:off x="10508030" y="922790"/>
                <a:ext cx="1884096" cy="350312"/>
                <a:chOff x="10397252" y="1165462"/>
                <a:chExt cx="1884096" cy="350312"/>
              </a:xfrm>
            </p:grpSpPr>
            <p:sp>
              <p:nvSpPr>
                <p:cNvPr id="91" name="Title 2">
                  <a:extLst>
                    <a:ext uri="{FF2B5EF4-FFF2-40B4-BE49-F238E27FC236}">
                      <a16:creationId xmlns:a16="http://schemas.microsoft.com/office/drawing/2014/main" id="{764E4766-3380-44FE-920E-C024C6ABA2F7}"/>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FFFFFF">
                          <a:lumMod val="75000"/>
                        </a:srgbClr>
                      </a:solidFill>
                      <a:latin typeface="Segoe UI Semibold"/>
                    </a:rPr>
                    <a:t>Manage costs</a:t>
                  </a:r>
                </a:p>
              </p:txBody>
            </p:sp>
            <p:sp>
              <p:nvSpPr>
                <p:cNvPr id="92" name="Oval 91">
                  <a:extLst>
                    <a:ext uri="{FF2B5EF4-FFF2-40B4-BE49-F238E27FC236}">
                      <a16:creationId xmlns:a16="http://schemas.microsoft.com/office/drawing/2014/main" id="{C4EAA91C-A78D-4BCB-B58C-419559DA86C1}"/>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078" kern="0">
                      <a:solidFill>
                        <a:srgbClr val="FFFFFF">
                          <a:lumMod val="75000"/>
                        </a:srgbClr>
                      </a:solidFill>
                      <a:latin typeface="Segoe UI Semibold"/>
                    </a:rPr>
                    <a:t>3</a:t>
                  </a:r>
                </a:p>
              </p:txBody>
            </p:sp>
          </p:grpSp>
          <p:grpSp>
            <p:nvGrpSpPr>
              <p:cNvPr id="88" name="Group 87">
                <a:extLst>
                  <a:ext uri="{FF2B5EF4-FFF2-40B4-BE49-F238E27FC236}">
                    <a16:creationId xmlns:a16="http://schemas.microsoft.com/office/drawing/2014/main" id="{3F17DE92-A817-4391-B83B-E599BA82C579}"/>
                  </a:ext>
                </a:extLst>
              </p:cNvPr>
              <p:cNvGrpSpPr/>
              <p:nvPr/>
            </p:nvGrpSpPr>
            <p:grpSpPr>
              <a:xfrm>
                <a:off x="10508030" y="565596"/>
                <a:ext cx="1884096" cy="350312"/>
                <a:chOff x="10397252" y="808268"/>
                <a:chExt cx="1884096" cy="350312"/>
              </a:xfrm>
            </p:grpSpPr>
            <p:sp>
              <p:nvSpPr>
                <p:cNvPr id="89" name="Title 2">
                  <a:extLst>
                    <a:ext uri="{FF2B5EF4-FFF2-40B4-BE49-F238E27FC236}">
                      <a16:creationId xmlns:a16="http://schemas.microsoft.com/office/drawing/2014/main" id="{AFF1777A-692C-4481-A261-6C7F11E4D880}"/>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000000"/>
                      </a:solidFill>
                      <a:latin typeface="Segoe UI Semibold"/>
                    </a:rPr>
                    <a:t>Empower DevOps</a:t>
                  </a:r>
                </a:p>
              </p:txBody>
            </p:sp>
            <p:sp>
              <p:nvSpPr>
                <p:cNvPr id="90" name="Oval 89">
                  <a:extLst>
                    <a:ext uri="{FF2B5EF4-FFF2-40B4-BE49-F238E27FC236}">
                      <a16:creationId xmlns:a16="http://schemas.microsoft.com/office/drawing/2014/main" id="{47E2CA00-61AB-4FC4-B882-F228D59F40D1}"/>
                    </a:ext>
                  </a:extLst>
                </p:cNvPr>
                <p:cNvSpPr/>
                <p:nvPr/>
              </p:nvSpPr>
              <p:spPr bwMode="auto">
                <a:xfrm>
                  <a:off x="10397252" y="852930"/>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568" kern="0">
                      <a:solidFill>
                        <a:srgbClr val="0078D7"/>
                      </a:solidFill>
                      <a:latin typeface="Segoe UI Semibold"/>
                    </a:rPr>
                    <a:t>2</a:t>
                  </a:r>
                </a:p>
              </p:txBody>
            </p:sp>
          </p:grpSp>
        </p:grpSp>
        <p:pic>
          <p:nvPicPr>
            <p:cNvPr id="58" name="Graphic 2">
              <a:extLst>
                <a:ext uri="{FF2B5EF4-FFF2-40B4-BE49-F238E27FC236}">
                  <a16:creationId xmlns:a16="http://schemas.microsoft.com/office/drawing/2014/main" id="{05FE4F01-D505-4808-B38E-834BA1D50758}"/>
                </a:ext>
              </a:extLst>
            </p:cNvPr>
            <p:cNvPicPr/>
            <p:nvPr/>
          </p:nvPicPr>
          <p:blipFill>
            <a:blip r:embed="rId3">
              <a:extLst>
                <a:ext uri="{96DAC541-7B7A-43D3-8B79-37D633B846F1}">
                  <asvg:svgBlip xmlns:asvg="http://schemas.microsoft.com/office/drawing/2016/SVG/main" r:embed="rId4"/>
                </a:ext>
              </a:extLst>
            </a:blip>
            <a:stretch>
              <a:fillRect/>
            </a:stretch>
          </p:blipFill>
          <p:spPr>
            <a:xfrm>
              <a:off x="9500078" y="608082"/>
              <a:ext cx="521749" cy="527193"/>
            </a:xfrm>
            <a:prstGeom prst="rect">
              <a:avLst/>
            </a:prstGeom>
          </p:spPr>
        </p:pic>
      </p:grpSp>
      <p:grpSp>
        <p:nvGrpSpPr>
          <p:cNvPr id="2" name="Group 4">
            <a:extLst>
              <a:ext uri="{FF2B5EF4-FFF2-40B4-BE49-F238E27FC236}">
                <a16:creationId xmlns:a16="http://schemas.microsoft.com/office/drawing/2014/main" id="{430E87A4-17BC-466B-970A-E46245572BCA}"/>
              </a:ext>
            </a:extLst>
          </p:cNvPr>
          <p:cNvGrpSpPr>
            <a:grpSpLocks noChangeAspect="1"/>
          </p:cNvGrpSpPr>
          <p:nvPr/>
        </p:nvGrpSpPr>
        <p:grpSpPr bwMode="auto">
          <a:xfrm rot="5400000">
            <a:off x="729344" y="2004905"/>
            <a:ext cx="521021" cy="541430"/>
            <a:chOff x="306" y="1286"/>
            <a:chExt cx="434" cy="451"/>
          </a:xfrm>
        </p:grpSpPr>
        <p:sp>
          <p:nvSpPr>
            <p:cNvPr id="4" name="Freeform 5">
              <a:extLst>
                <a:ext uri="{FF2B5EF4-FFF2-40B4-BE49-F238E27FC236}">
                  <a16:creationId xmlns:a16="http://schemas.microsoft.com/office/drawing/2014/main" id="{61887598-86A3-426B-A075-0C72A63E19C9}"/>
                </a:ext>
              </a:extLst>
            </p:cNvPr>
            <p:cNvSpPr>
              <a:spLocks/>
            </p:cNvSpPr>
            <p:nvPr/>
          </p:nvSpPr>
          <p:spPr bwMode="auto">
            <a:xfrm>
              <a:off x="306" y="1304"/>
              <a:ext cx="57" cy="433"/>
            </a:xfrm>
            <a:custGeom>
              <a:avLst/>
              <a:gdLst>
                <a:gd name="T0" fmla="*/ 0 w 54"/>
                <a:gd name="T1" fmla="*/ 409 h 409"/>
                <a:gd name="T2" fmla="*/ 0 w 54"/>
                <a:gd name="T3" fmla="*/ 409 h 409"/>
                <a:gd name="T4" fmla="*/ 54 w 54"/>
                <a:gd name="T5" fmla="*/ 409 h 409"/>
                <a:gd name="T6" fmla="*/ 54 w 54"/>
                <a:gd name="T7" fmla="*/ 0 h 409"/>
                <a:gd name="T8" fmla="*/ 0 w 54"/>
                <a:gd name="T9" fmla="*/ 0 h 409"/>
                <a:gd name="T10" fmla="*/ 0 w 54"/>
                <a:gd name="T11" fmla="*/ 409 h 409"/>
              </a:gdLst>
              <a:ahLst/>
              <a:cxnLst>
                <a:cxn ang="0">
                  <a:pos x="T0" y="T1"/>
                </a:cxn>
                <a:cxn ang="0">
                  <a:pos x="T2" y="T3"/>
                </a:cxn>
                <a:cxn ang="0">
                  <a:pos x="T4" y="T5"/>
                </a:cxn>
                <a:cxn ang="0">
                  <a:pos x="T6" y="T7"/>
                </a:cxn>
                <a:cxn ang="0">
                  <a:pos x="T8" y="T9"/>
                </a:cxn>
                <a:cxn ang="0">
                  <a:pos x="T10" y="T11"/>
                </a:cxn>
              </a:cxnLst>
              <a:rect l="0" t="0" r="r" b="b"/>
              <a:pathLst>
                <a:path w="54" h="409">
                  <a:moveTo>
                    <a:pt x="0" y="409"/>
                  </a:moveTo>
                  <a:lnTo>
                    <a:pt x="0" y="409"/>
                  </a:lnTo>
                  <a:lnTo>
                    <a:pt x="54" y="409"/>
                  </a:lnTo>
                  <a:lnTo>
                    <a:pt x="54"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5" name="Freeform 6">
              <a:extLst>
                <a:ext uri="{FF2B5EF4-FFF2-40B4-BE49-F238E27FC236}">
                  <a16:creationId xmlns:a16="http://schemas.microsoft.com/office/drawing/2014/main" id="{C81A63EE-DB60-48CC-B094-2E8FC829579E}"/>
                </a:ext>
              </a:extLst>
            </p:cNvPr>
            <p:cNvSpPr>
              <a:spLocks/>
            </p:cNvSpPr>
            <p:nvPr/>
          </p:nvSpPr>
          <p:spPr bwMode="auto">
            <a:xfrm>
              <a:off x="684" y="1304"/>
              <a:ext cx="56" cy="433"/>
            </a:xfrm>
            <a:custGeom>
              <a:avLst/>
              <a:gdLst>
                <a:gd name="T0" fmla="*/ 0 w 53"/>
                <a:gd name="T1" fmla="*/ 409 h 409"/>
                <a:gd name="T2" fmla="*/ 0 w 53"/>
                <a:gd name="T3" fmla="*/ 409 h 409"/>
                <a:gd name="T4" fmla="*/ 53 w 53"/>
                <a:gd name="T5" fmla="*/ 409 h 409"/>
                <a:gd name="T6" fmla="*/ 53 w 53"/>
                <a:gd name="T7" fmla="*/ 0 h 409"/>
                <a:gd name="T8" fmla="*/ 0 w 53"/>
                <a:gd name="T9" fmla="*/ 0 h 409"/>
                <a:gd name="T10" fmla="*/ 0 w 53"/>
                <a:gd name="T11" fmla="*/ 409 h 409"/>
              </a:gdLst>
              <a:ahLst/>
              <a:cxnLst>
                <a:cxn ang="0">
                  <a:pos x="T0" y="T1"/>
                </a:cxn>
                <a:cxn ang="0">
                  <a:pos x="T2" y="T3"/>
                </a:cxn>
                <a:cxn ang="0">
                  <a:pos x="T4" y="T5"/>
                </a:cxn>
                <a:cxn ang="0">
                  <a:pos x="T6" y="T7"/>
                </a:cxn>
                <a:cxn ang="0">
                  <a:pos x="T8" y="T9"/>
                </a:cxn>
                <a:cxn ang="0">
                  <a:pos x="T10" y="T11"/>
                </a:cxn>
              </a:cxnLst>
              <a:rect l="0" t="0" r="r" b="b"/>
              <a:pathLst>
                <a:path w="53" h="409">
                  <a:moveTo>
                    <a:pt x="0" y="409"/>
                  </a:moveTo>
                  <a:lnTo>
                    <a:pt x="0" y="409"/>
                  </a:lnTo>
                  <a:lnTo>
                    <a:pt x="53" y="409"/>
                  </a:lnTo>
                  <a:lnTo>
                    <a:pt x="53"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6" name="Freeform 7">
              <a:extLst>
                <a:ext uri="{FF2B5EF4-FFF2-40B4-BE49-F238E27FC236}">
                  <a16:creationId xmlns:a16="http://schemas.microsoft.com/office/drawing/2014/main" id="{9D4C03AE-F3AE-4AA9-813C-8D67DB06D4CE}"/>
                </a:ext>
              </a:extLst>
            </p:cNvPr>
            <p:cNvSpPr>
              <a:spLocks/>
            </p:cNvSpPr>
            <p:nvPr/>
          </p:nvSpPr>
          <p:spPr bwMode="auto">
            <a:xfrm>
              <a:off x="429" y="1286"/>
              <a:ext cx="189" cy="451"/>
            </a:xfrm>
            <a:custGeom>
              <a:avLst/>
              <a:gdLst>
                <a:gd name="T0" fmla="*/ 115 w 178"/>
                <a:gd name="T1" fmla="*/ 426 h 426"/>
                <a:gd name="T2" fmla="*/ 115 w 178"/>
                <a:gd name="T3" fmla="*/ 426 h 426"/>
                <a:gd name="T4" fmla="*/ 115 w 178"/>
                <a:gd name="T5" fmla="*/ 85 h 426"/>
                <a:gd name="T6" fmla="*/ 165 w 178"/>
                <a:gd name="T7" fmla="*/ 97 h 426"/>
                <a:gd name="T8" fmla="*/ 172 w 178"/>
                <a:gd name="T9" fmla="*/ 97 h 426"/>
                <a:gd name="T10" fmla="*/ 176 w 178"/>
                <a:gd name="T11" fmla="*/ 93 h 426"/>
                <a:gd name="T12" fmla="*/ 178 w 178"/>
                <a:gd name="T13" fmla="*/ 87 h 426"/>
                <a:gd name="T14" fmla="*/ 175 w 178"/>
                <a:gd name="T15" fmla="*/ 81 h 426"/>
                <a:gd name="T16" fmla="*/ 96 w 178"/>
                <a:gd name="T17" fmla="*/ 3 h 426"/>
                <a:gd name="T18" fmla="*/ 89 w 178"/>
                <a:gd name="T19" fmla="*/ 0 h 426"/>
                <a:gd name="T20" fmla="*/ 82 w 178"/>
                <a:gd name="T21" fmla="*/ 3 h 426"/>
                <a:gd name="T22" fmla="*/ 3 w 178"/>
                <a:gd name="T23" fmla="*/ 81 h 426"/>
                <a:gd name="T24" fmla="*/ 0 w 178"/>
                <a:gd name="T25" fmla="*/ 87 h 426"/>
                <a:gd name="T26" fmla="*/ 1 w 178"/>
                <a:gd name="T27" fmla="*/ 93 h 426"/>
                <a:gd name="T28" fmla="*/ 6 w 178"/>
                <a:gd name="T29" fmla="*/ 97 h 426"/>
                <a:gd name="T30" fmla="*/ 12 w 178"/>
                <a:gd name="T31" fmla="*/ 97 h 426"/>
                <a:gd name="T32" fmla="*/ 62 w 178"/>
                <a:gd name="T33" fmla="*/ 85 h 426"/>
                <a:gd name="T34" fmla="*/ 62 w 178"/>
                <a:gd name="T35" fmla="*/ 426 h 426"/>
                <a:gd name="T36" fmla="*/ 115 w 178"/>
                <a:gd name="T37"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426">
                  <a:moveTo>
                    <a:pt x="115" y="426"/>
                  </a:moveTo>
                  <a:lnTo>
                    <a:pt x="115" y="426"/>
                  </a:lnTo>
                  <a:lnTo>
                    <a:pt x="115" y="85"/>
                  </a:lnTo>
                  <a:lnTo>
                    <a:pt x="165" y="97"/>
                  </a:lnTo>
                  <a:cubicBezTo>
                    <a:pt x="168" y="98"/>
                    <a:pt x="170" y="98"/>
                    <a:pt x="172" y="97"/>
                  </a:cubicBezTo>
                  <a:cubicBezTo>
                    <a:pt x="174" y="96"/>
                    <a:pt x="175" y="94"/>
                    <a:pt x="176" y="93"/>
                  </a:cubicBezTo>
                  <a:cubicBezTo>
                    <a:pt x="177" y="91"/>
                    <a:pt x="178" y="89"/>
                    <a:pt x="178" y="87"/>
                  </a:cubicBezTo>
                  <a:cubicBezTo>
                    <a:pt x="178" y="85"/>
                    <a:pt x="177" y="83"/>
                    <a:pt x="175" y="81"/>
                  </a:cubicBezTo>
                  <a:lnTo>
                    <a:pt x="96" y="3"/>
                  </a:lnTo>
                  <a:cubicBezTo>
                    <a:pt x="94" y="1"/>
                    <a:pt x="92" y="0"/>
                    <a:pt x="89" y="0"/>
                  </a:cubicBezTo>
                  <a:cubicBezTo>
                    <a:pt x="86" y="0"/>
                    <a:pt x="84" y="1"/>
                    <a:pt x="82" y="3"/>
                  </a:cubicBezTo>
                  <a:lnTo>
                    <a:pt x="3" y="81"/>
                  </a:lnTo>
                  <a:cubicBezTo>
                    <a:pt x="1" y="83"/>
                    <a:pt x="0" y="85"/>
                    <a:pt x="0" y="87"/>
                  </a:cubicBezTo>
                  <a:cubicBezTo>
                    <a:pt x="0" y="89"/>
                    <a:pt x="0" y="91"/>
                    <a:pt x="1" y="93"/>
                  </a:cubicBezTo>
                  <a:cubicBezTo>
                    <a:pt x="2" y="94"/>
                    <a:pt x="4" y="96"/>
                    <a:pt x="6" y="97"/>
                  </a:cubicBezTo>
                  <a:cubicBezTo>
                    <a:pt x="8" y="98"/>
                    <a:pt x="10" y="98"/>
                    <a:pt x="12" y="97"/>
                  </a:cubicBezTo>
                  <a:lnTo>
                    <a:pt x="62" y="85"/>
                  </a:lnTo>
                  <a:lnTo>
                    <a:pt x="62" y="426"/>
                  </a:lnTo>
                  <a:lnTo>
                    <a:pt x="115" y="426"/>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grpSp>
      <p:pic>
        <p:nvPicPr>
          <p:cNvPr id="34" name="Picture 33">
            <a:extLst>
              <a:ext uri="{FF2B5EF4-FFF2-40B4-BE49-F238E27FC236}">
                <a16:creationId xmlns:a16="http://schemas.microsoft.com/office/drawing/2014/main" id="{6753AE48-5991-4237-9F72-646B8F654961}"/>
              </a:ext>
            </a:extLst>
          </p:cNvPr>
          <p:cNvPicPr>
            <a:picLocks noChangeAspect="1"/>
          </p:cNvPicPr>
          <p:nvPr/>
        </p:nvPicPr>
        <p:blipFill>
          <a:blip r:embed="rId5"/>
          <a:stretch>
            <a:fillRect/>
          </a:stretch>
        </p:blipFill>
        <p:spPr>
          <a:xfrm>
            <a:off x="4302155" y="2016116"/>
            <a:ext cx="471405" cy="580858"/>
          </a:xfrm>
          <a:prstGeom prst="rect">
            <a:avLst/>
          </a:prstGeom>
        </p:spPr>
      </p:pic>
      <p:grpSp>
        <p:nvGrpSpPr>
          <p:cNvPr id="8" name="Group 10">
            <a:extLst>
              <a:ext uri="{FF2B5EF4-FFF2-40B4-BE49-F238E27FC236}">
                <a16:creationId xmlns:a16="http://schemas.microsoft.com/office/drawing/2014/main" id="{40A5B290-91A2-4824-81CC-776FEAA8ECEA}"/>
              </a:ext>
            </a:extLst>
          </p:cNvPr>
          <p:cNvGrpSpPr>
            <a:grpSpLocks noChangeAspect="1"/>
          </p:cNvGrpSpPr>
          <p:nvPr/>
        </p:nvGrpSpPr>
        <p:grpSpPr bwMode="auto">
          <a:xfrm>
            <a:off x="7949037" y="2051432"/>
            <a:ext cx="544389" cy="544389"/>
            <a:chOff x="5984" y="1316"/>
            <a:chExt cx="511" cy="511"/>
          </a:xfrm>
        </p:grpSpPr>
        <p:sp>
          <p:nvSpPr>
            <p:cNvPr id="9" name="AutoShape 9">
              <a:extLst>
                <a:ext uri="{FF2B5EF4-FFF2-40B4-BE49-F238E27FC236}">
                  <a16:creationId xmlns:a16="http://schemas.microsoft.com/office/drawing/2014/main" id="{6A9C1321-209C-4008-B0A9-77A0121EB594}"/>
                </a:ext>
              </a:extLst>
            </p:cNvPr>
            <p:cNvSpPr>
              <a:spLocks noChangeAspect="1" noChangeArrowheads="1" noTextEdit="1"/>
            </p:cNvSpPr>
            <p:nvPr/>
          </p:nvSpPr>
          <p:spPr bwMode="auto">
            <a:xfrm>
              <a:off x="5984" y="1316"/>
              <a:ext cx="51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10" name="Freeform 11">
              <a:extLst>
                <a:ext uri="{FF2B5EF4-FFF2-40B4-BE49-F238E27FC236}">
                  <a16:creationId xmlns:a16="http://schemas.microsoft.com/office/drawing/2014/main" id="{5E0B9DDD-0866-482D-AB00-D27279497073}"/>
                </a:ext>
              </a:extLst>
            </p:cNvPr>
            <p:cNvSpPr>
              <a:spLocks/>
            </p:cNvSpPr>
            <p:nvPr/>
          </p:nvSpPr>
          <p:spPr bwMode="auto">
            <a:xfrm>
              <a:off x="6035" y="1714"/>
              <a:ext cx="113" cy="113"/>
            </a:xfrm>
            <a:custGeom>
              <a:avLst/>
              <a:gdLst>
                <a:gd name="T0" fmla="*/ 45 w 113"/>
                <a:gd name="T1" fmla="*/ 113 h 113"/>
                <a:gd name="T2" fmla="*/ 0 w 113"/>
                <a:gd name="T3" fmla="*/ 68 h 113"/>
                <a:gd name="T4" fmla="*/ 68 w 113"/>
                <a:gd name="T5" fmla="*/ 0 h 113"/>
                <a:gd name="T6" fmla="*/ 113 w 113"/>
                <a:gd name="T7" fmla="*/ 45 h 113"/>
                <a:gd name="T8" fmla="*/ 45 w 113"/>
                <a:gd name="T9" fmla="*/ 113 h 113"/>
              </a:gdLst>
              <a:ahLst/>
              <a:cxnLst>
                <a:cxn ang="0">
                  <a:pos x="T0" y="T1"/>
                </a:cxn>
                <a:cxn ang="0">
                  <a:pos x="T2" y="T3"/>
                </a:cxn>
                <a:cxn ang="0">
                  <a:pos x="T4" y="T5"/>
                </a:cxn>
                <a:cxn ang="0">
                  <a:pos x="T6" y="T7"/>
                </a:cxn>
                <a:cxn ang="0">
                  <a:pos x="T8" y="T9"/>
                </a:cxn>
              </a:cxnLst>
              <a:rect l="0" t="0" r="r" b="b"/>
              <a:pathLst>
                <a:path w="113" h="113">
                  <a:moveTo>
                    <a:pt x="45" y="113"/>
                  </a:moveTo>
                  <a:lnTo>
                    <a:pt x="0" y="68"/>
                  </a:lnTo>
                  <a:lnTo>
                    <a:pt x="68" y="0"/>
                  </a:lnTo>
                  <a:lnTo>
                    <a:pt x="113" y="45"/>
                  </a:lnTo>
                  <a:lnTo>
                    <a:pt x="45"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11" name="Freeform 12">
              <a:extLst>
                <a:ext uri="{FF2B5EF4-FFF2-40B4-BE49-F238E27FC236}">
                  <a16:creationId xmlns:a16="http://schemas.microsoft.com/office/drawing/2014/main" id="{5638E977-43DE-4535-B5C1-17C55AD5770D}"/>
                </a:ext>
              </a:extLst>
            </p:cNvPr>
            <p:cNvSpPr>
              <a:spLocks noEditPoints="1"/>
            </p:cNvSpPr>
            <p:nvPr/>
          </p:nvSpPr>
          <p:spPr bwMode="auto">
            <a:xfrm>
              <a:off x="6240" y="1316"/>
              <a:ext cx="255" cy="256"/>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12" name="Freeform 13">
              <a:extLst>
                <a:ext uri="{FF2B5EF4-FFF2-40B4-BE49-F238E27FC236}">
                  <a16:creationId xmlns:a16="http://schemas.microsoft.com/office/drawing/2014/main" id="{6AE2D578-3E97-4966-9075-F2665A916780}"/>
                </a:ext>
              </a:extLst>
            </p:cNvPr>
            <p:cNvSpPr>
              <a:spLocks/>
            </p:cNvSpPr>
            <p:nvPr/>
          </p:nvSpPr>
          <p:spPr bwMode="auto">
            <a:xfrm>
              <a:off x="5984" y="1508"/>
              <a:ext cx="319" cy="319"/>
            </a:xfrm>
            <a:custGeom>
              <a:avLst/>
              <a:gdLst>
                <a:gd name="T0" fmla="*/ 34 w 319"/>
                <a:gd name="T1" fmla="*/ 319 h 319"/>
                <a:gd name="T2" fmla="*/ 0 w 319"/>
                <a:gd name="T3" fmla="*/ 285 h 319"/>
                <a:gd name="T4" fmla="*/ 285 w 319"/>
                <a:gd name="T5" fmla="*/ 0 h 319"/>
                <a:gd name="T6" fmla="*/ 319 w 319"/>
                <a:gd name="T7" fmla="*/ 34 h 319"/>
                <a:gd name="T8" fmla="*/ 34 w 319"/>
                <a:gd name="T9" fmla="*/ 319 h 319"/>
              </a:gdLst>
              <a:ahLst/>
              <a:cxnLst>
                <a:cxn ang="0">
                  <a:pos x="T0" y="T1"/>
                </a:cxn>
                <a:cxn ang="0">
                  <a:pos x="T2" y="T3"/>
                </a:cxn>
                <a:cxn ang="0">
                  <a:pos x="T4" y="T5"/>
                </a:cxn>
                <a:cxn ang="0">
                  <a:pos x="T6" y="T7"/>
                </a:cxn>
                <a:cxn ang="0">
                  <a:pos x="T8" y="T9"/>
                </a:cxn>
              </a:cxnLst>
              <a:rect l="0" t="0" r="r" b="b"/>
              <a:pathLst>
                <a:path w="319" h="319">
                  <a:moveTo>
                    <a:pt x="34" y="319"/>
                  </a:moveTo>
                  <a:lnTo>
                    <a:pt x="0" y="285"/>
                  </a:lnTo>
                  <a:lnTo>
                    <a:pt x="285" y="0"/>
                  </a:lnTo>
                  <a:lnTo>
                    <a:pt x="319" y="34"/>
                  </a:lnTo>
                  <a:lnTo>
                    <a:pt x="34" y="31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grpSp>
    </p:spTree>
    <p:extLst>
      <p:ext uri="{BB962C8B-B14F-4D97-AF65-F5344CB8AC3E}">
        <p14:creationId xmlns:p14="http://schemas.microsoft.com/office/powerpoint/2010/main" val="7203542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12E045A-F553-4508-A2AB-A1EFE54C3933}"/>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42" name="Rectangle 41">
            <a:extLst>
              <a:ext uri="{FF2B5EF4-FFF2-40B4-BE49-F238E27FC236}">
                <a16:creationId xmlns:a16="http://schemas.microsoft.com/office/drawing/2014/main" id="{1166DAE4-DFD6-4E3F-A151-448316786062}"/>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47BC4533-231E-457A-A473-645CDCDD51B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17" name="Title 16"/>
          <p:cNvSpPr>
            <a:spLocks noGrp="1"/>
          </p:cNvSpPr>
          <p:nvPr>
            <p:ph type="title"/>
          </p:nvPr>
        </p:nvSpPr>
        <p:spPr/>
        <p:txBody>
          <a:bodyPr/>
          <a:lstStyle/>
          <a:p>
            <a:r>
              <a:rPr lang="en-US"/>
              <a:t>Azure Resource Graph </a:t>
            </a:r>
          </a:p>
        </p:txBody>
      </p:sp>
      <p:grpSp>
        <p:nvGrpSpPr>
          <p:cNvPr id="2" name="Group 1">
            <a:extLst>
              <a:ext uri="{FF2B5EF4-FFF2-40B4-BE49-F238E27FC236}">
                <a16:creationId xmlns:a16="http://schemas.microsoft.com/office/drawing/2014/main" id="{414F87CE-43DA-4FED-AC72-08D9DD8AE8D0}"/>
              </a:ext>
            </a:extLst>
          </p:cNvPr>
          <p:cNvGrpSpPr/>
          <p:nvPr/>
        </p:nvGrpSpPr>
        <p:grpSpPr>
          <a:xfrm>
            <a:off x="9092289" y="196508"/>
            <a:ext cx="2906810" cy="1300297"/>
            <a:chOff x="9274608" y="199951"/>
            <a:chExt cx="2965098" cy="1326371"/>
          </a:xfrm>
        </p:grpSpPr>
        <p:sp>
          <p:nvSpPr>
            <p:cNvPr id="90" name="Rectangle 89">
              <a:extLst>
                <a:ext uri="{FF2B5EF4-FFF2-40B4-BE49-F238E27FC236}">
                  <a16:creationId xmlns:a16="http://schemas.microsoft.com/office/drawing/2014/main" id="{7651D933-6D78-4AB7-9B32-DE843797D0F3}"/>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grpSp>
          <p:nvGrpSpPr>
            <p:cNvPr id="92" name="Group 91">
              <a:extLst>
                <a:ext uri="{FF2B5EF4-FFF2-40B4-BE49-F238E27FC236}">
                  <a16:creationId xmlns:a16="http://schemas.microsoft.com/office/drawing/2014/main" id="{C12357A8-48C7-4BDE-A4CF-367AB49E584B}"/>
                </a:ext>
              </a:extLst>
            </p:cNvPr>
            <p:cNvGrpSpPr/>
            <p:nvPr/>
          </p:nvGrpSpPr>
          <p:grpSpPr>
            <a:xfrm>
              <a:off x="10311260" y="329937"/>
              <a:ext cx="1884096" cy="1066398"/>
              <a:chOff x="10508030" y="206704"/>
              <a:chExt cx="1884096" cy="1066398"/>
            </a:xfrm>
          </p:grpSpPr>
          <p:grpSp>
            <p:nvGrpSpPr>
              <p:cNvPr id="97" name="Group 96">
                <a:extLst>
                  <a:ext uri="{FF2B5EF4-FFF2-40B4-BE49-F238E27FC236}">
                    <a16:creationId xmlns:a16="http://schemas.microsoft.com/office/drawing/2014/main" id="{561A982F-26E1-4C46-8BC8-CDB92466D50F}"/>
                  </a:ext>
                </a:extLst>
              </p:cNvPr>
              <p:cNvGrpSpPr/>
              <p:nvPr/>
            </p:nvGrpSpPr>
            <p:grpSpPr>
              <a:xfrm>
                <a:off x="10508030" y="206704"/>
                <a:ext cx="1884096" cy="350312"/>
                <a:chOff x="10397252" y="449376"/>
                <a:chExt cx="1884096" cy="350312"/>
              </a:xfrm>
            </p:grpSpPr>
            <p:sp>
              <p:nvSpPr>
                <p:cNvPr id="104" name="Title 2">
                  <a:extLst>
                    <a:ext uri="{FF2B5EF4-FFF2-40B4-BE49-F238E27FC236}">
                      <a16:creationId xmlns:a16="http://schemas.microsoft.com/office/drawing/2014/main" id="{AFBE16AF-065B-4403-90E5-EFE39853F4DF}"/>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000000"/>
                      </a:solidFill>
                      <a:latin typeface="Segoe UI Semibold"/>
                    </a:rPr>
                    <a:t>Ensure compliance</a:t>
                  </a:r>
                </a:p>
              </p:txBody>
            </p:sp>
            <p:sp>
              <p:nvSpPr>
                <p:cNvPr id="105" name="Oval 104">
                  <a:extLst>
                    <a:ext uri="{FF2B5EF4-FFF2-40B4-BE49-F238E27FC236}">
                      <a16:creationId xmlns:a16="http://schemas.microsoft.com/office/drawing/2014/main" id="{2A313FF7-A080-4B03-B844-698CA02F4F4C}"/>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568" kern="0">
                      <a:solidFill>
                        <a:srgbClr val="0078D7"/>
                      </a:solidFill>
                      <a:latin typeface="Segoe UI Semibold"/>
                    </a:rPr>
                    <a:t>1</a:t>
                  </a:r>
                </a:p>
              </p:txBody>
            </p:sp>
          </p:grpSp>
          <p:grpSp>
            <p:nvGrpSpPr>
              <p:cNvPr id="98" name="Group 97">
                <a:extLst>
                  <a:ext uri="{FF2B5EF4-FFF2-40B4-BE49-F238E27FC236}">
                    <a16:creationId xmlns:a16="http://schemas.microsoft.com/office/drawing/2014/main" id="{4F9491F7-BE2C-49BB-809B-C6484F235040}"/>
                  </a:ext>
                </a:extLst>
              </p:cNvPr>
              <p:cNvGrpSpPr/>
              <p:nvPr/>
            </p:nvGrpSpPr>
            <p:grpSpPr>
              <a:xfrm>
                <a:off x="10508030" y="922790"/>
                <a:ext cx="1884096" cy="350312"/>
                <a:chOff x="10397252" y="1165462"/>
                <a:chExt cx="1884096" cy="350312"/>
              </a:xfrm>
            </p:grpSpPr>
            <p:sp>
              <p:nvSpPr>
                <p:cNvPr id="102" name="Title 2">
                  <a:extLst>
                    <a:ext uri="{FF2B5EF4-FFF2-40B4-BE49-F238E27FC236}">
                      <a16:creationId xmlns:a16="http://schemas.microsoft.com/office/drawing/2014/main" id="{BA3922C2-FA6D-429D-97A0-A8CB6C850BA2}"/>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FFFFFF">
                          <a:lumMod val="75000"/>
                        </a:srgbClr>
                      </a:solidFill>
                      <a:latin typeface="Segoe UI Semibold"/>
                    </a:rPr>
                    <a:t>Manage costs</a:t>
                  </a:r>
                </a:p>
              </p:txBody>
            </p:sp>
            <p:sp>
              <p:nvSpPr>
                <p:cNvPr id="103" name="Oval 102">
                  <a:extLst>
                    <a:ext uri="{FF2B5EF4-FFF2-40B4-BE49-F238E27FC236}">
                      <a16:creationId xmlns:a16="http://schemas.microsoft.com/office/drawing/2014/main" id="{CF09B8DC-AA3F-4931-BDB6-1D766CF0414D}"/>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078" kern="0">
                      <a:solidFill>
                        <a:srgbClr val="FFFFFF">
                          <a:lumMod val="75000"/>
                        </a:srgbClr>
                      </a:solidFill>
                      <a:latin typeface="Segoe UI Semibold"/>
                    </a:rPr>
                    <a:t>3</a:t>
                  </a:r>
                </a:p>
              </p:txBody>
            </p:sp>
          </p:grpSp>
          <p:grpSp>
            <p:nvGrpSpPr>
              <p:cNvPr id="99" name="Group 98">
                <a:extLst>
                  <a:ext uri="{FF2B5EF4-FFF2-40B4-BE49-F238E27FC236}">
                    <a16:creationId xmlns:a16="http://schemas.microsoft.com/office/drawing/2014/main" id="{4A289E29-0483-4D56-8608-CD765C4FA9A3}"/>
                  </a:ext>
                </a:extLst>
              </p:cNvPr>
              <p:cNvGrpSpPr/>
              <p:nvPr/>
            </p:nvGrpSpPr>
            <p:grpSpPr>
              <a:xfrm>
                <a:off x="10508030" y="565596"/>
                <a:ext cx="1884096" cy="350312"/>
                <a:chOff x="10397252" y="808268"/>
                <a:chExt cx="1884096" cy="350312"/>
              </a:xfrm>
            </p:grpSpPr>
            <p:sp>
              <p:nvSpPr>
                <p:cNvPr id="100" name="Title 2">
                  <a:extLst>
                    <a:ext uri="{FF2B5EF4-FFF2-40B4-BE49-F238E27FC236}">
                      <a16:creationId xmlns:a16="http://schemas.microsoft.com/office/drawing/2014/main" id="{3FCD9755-C187-4BAB-A711-1E910FC5D46D}"/>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FFFFFF">
                          <a:lumMod val="75000"/>
                        </a:srgbClr>
                      </a:solidFill>
                      <a:latin typeface="Segoe UI Semibold"/>
                    </a:rPr>
                    <a:t>Empower DevOps</a:t>
                  </a:r>
                </a:p>
              </p:txBody>
            </p:sp>
            <p:sp>
              <p:nvSpPr>
                <p:cNvPr id="101" name="Oval 100">
                  <a:extLst>
                    <a:ext uri="{FF2B5EF4-FFF2-40B4-BE49-F238E27FC236}">
                      <a16:creationId xmlns:a16="http://schemas.microsoft.com/office/drawing/2014/main" id="{856567E9-186D-4D89-BE7C-12DCB720DE78}"/>
                    </a:ext>
                  </a:extLst>
                </p:cNvPr>
                <p:cNvSpPr/>
                <p:nvPr/>
              </p:nvSpPr>
              <p:spPr bwMode="auto">
                <a:xfrm>
                  <a:off x="10397252" y="852930"/>
                  <a:ext cx="276376" cy="276376"/>
                </a:xfrm>
                <a:prstGeom prst="ellipse">
                  <a:avLst/>
                </a:prstGeom>
                <a:noFill/>
                <a:ln w="10795" cap="flat" cmpd="sng" algn="ctr">
                  <a:solidFill>
                    <a:schemeClr val="bg2">
                      <a:lumMod val="85000"/>
                    </a:schemeClr>
                  </a:solidFill>
                  <a:prstDash val="solid"/>
                </a:ln>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078" kern="0">
                      <a:solidFill>
                        <a:srgbClr val="FFFFFF">
                          <a:lumMod val="75000"/>
                        </a:srgbClr>
                      </a:solidFill>
                      <a:latin typeface="Segoe UI Semibold"/>
                    </a:rPr>
                    <a:t>2</a:t>
                  </a:r>
                </a:p>
              </p:txBody>
            </p:sp>
          </p:grpSp>
        </p:grpSp>
      </p:grpSp>
      <p:sp>
        <p:nvSpPr>
          <p:cNvPr id="106" name="TextBox 105">
            <a:extLst>
              <a:ext uri="{FF2B5EF4-FFF2-40B4-BE49-F238E27FC236}">
                <a16:creationId xmlns:a16="http://schemas.microsoft.com/office/drawing/2014/main" id="{FF4726AC-E145-4022-9388-3F6E9C72F70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Get visibility into your resources for effective inventory management</a:t>
            </a:r>
          </a:p>
        </p:txBody>
      </p:sp>
      <p:grpSp>
        <p:nvGrpSpPr>
          <p:cNvPr id="107" name="Group 106">
            <a:extLst>
              <a:ext uri="{FF2B5EF4-FFF2-40B4-BE49-F238E27FC236}">
                <a16:creationId xmlns:a16="http://schemas.microsoft.com/office/drawing/2014/main" id="{B450AFE4-4D63-4F48-B7C7-DDC55736E70F}"/>
              </a:ext>
            </a:extLst>
          </p:cNvPr>
          <p:cNvGrpSpPr/>
          <p:nvPr/>
        </p:nvGrpSpPr>
        <p:grpSpPr>
          <a:xfrm>
            <a:off x="7708882" y="2616901"/>
            <a:ext cx="3005016" cy="3022117"/>
            <a:chOff x="8647992" y="1934882"/>
            <a:chExt cx="3235633" cy="3082717"/>
          </a:xfrm>
          <a:noFill/>
        </p:grpSpPr>
        <p:sp>
          <p:nvSpPr>
            <p:cNvPr id="108" name="TextBox 107">
              <a:extLst>
                <a:ext uri="{FF2B5EF4-FFF2-40B4-BE49-F238E27FC236}">
                  <a16:creationId xmlns:a16="http://schemas.microsoft.com/office/drawing/2014/main" id="{9971473E-07EC-4750-B7A2-F4EE564B0C28}"/>
                </a:ext>
              </a:extLst>
            </p:cNvPr>
            <p:cNvSpPr txBox="1"/>
            <p:nvPr/>
          </p:nvSpPr>
          <p:spPr>
            <a:xfrm>
              <a:off x="8647992" y="2758519"/>
              <a:ext cx="3235633"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Understand the impact of applying policies before their implementation</a:t>
              </a:r>
            </a:p>
            <a:p>
              <a:pPr defTabSz="914192">
                <a:lnSpc>
                  <a:spcPct val="90000"/>
                </a:lnSpc>
                <a:spcBef>
                  <a:spcPts val="2353"/>
                </a:spcBef>
                <a:defRPr/>
              </a:pPr>
              <a:r>
                <a:rPr lang="en-US" sz="1568">
                  <a:solidFill>
                    <a:srgbClr val="000000"/>
                  </a:solidFill>
                  <a:latin typeface="Segoe UI"/>
                </a:rPr>
                <a:t>Get a view of the operational impact of common actions like deprecations</a:t>
              </a:r>
            </a:p>
            <a:p>
              <a:pPr defTabSz="914192">
                <a:lnSpc>
                  <a:spcPct val="90000"/>
                </a:lnSpc>
                <a:spcBef>
                  <a:spcPts val="2353"/>
                </a:spcBef>
                <a:defRPr/>
              </a:pPr>
              <a:endParaRPr lang="en-US" sz="1568">
                <a:solidFill>
                  <a:srgbClr val="000000"/>
                </a:solidFill>
                <a:latin typeface="Segoe UI"/>
              </a:endParaRPr>
            </a:p>
          </p:txBody>
        </p:sp>
        <p:sp>
          <p:nvSpPr>
            <p:cNvPr id="109" name="Rectangle 108">
              <a:extLst>
                <a:ext uri="{FF2B5EF4-FFF2-40B4-BE49-F238E27FC236}">
                  <a16:creationId xmlns:a16="http://schemas.microsoft.com/office/drawing/2014/main" id="{FEC81464-8158-40C0-9A91-5A4AEE29B676}"/>
                </a:ext>
              </a:extLst>
            </p:cNvPr>
            <p:cNvSpPr/>
            <p:nvPr/>
          </p:nvSpPr>
          <p:spPr bwMode="auto">
            <a:xfrm>
              <a:off x="8647992"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Assess impact</a:t>
              </a:r>
            </a:p>
          </p:txBody>
        </p:sp>
      </p:grpSp>
      <p:grpSp>
        <p:nvGrpSpPr>
          <p:cNvPr id="110" name="Group 109">
            <a:extLst>
              <a:ext uri="{FF2B5EF4-FFF2-40B4-BE49-F238E27FC236}">
                <a16:creationId xmlns:a16="http://schemas.microsoft.com/office/drawing/2014/main" id="{195D0C5F-7761-4637-AA2D-7E1D78FB24F8}"/>
              </a:ext>
            </a:extLst>
          </p:cNvPr>
          <p:cNvGrpSpPr/>
          <p:nvPr/>
        </p:nvGrpSpPr>
        <p:grpSpPr>
          <a:xfrm>
            <a:off x="459594" y="2662540"/>
            <a:ext cx="3333922" cy="2993715"/>
            <a:chOff x="448737" y="1934882"/>
            <a:chExt cx="3108960" cy="3053745"/>
          </a:xfrm>
          <a:noFill/>
        </p:grpSpPr>
        <p:sp>
          <p:nvSpPr>
            <p:cNvPr id="111" name="TextBox 110">
              <a:extLst>
                <a:ext uri="{FF2B5EF4-FFF2-40B4-BE49-F238E27FC236}">
                  <a16:creationId xmlns:a16="http://schemas.microsoft.com/office/drawing/2014/main" id="{82EFA25B-20A0-4604-9395-AB2C5DAFC25A}"/>
                </a:ext>
              </a:extLst>
            </p:cNvPr>
            <p:cNvSpPr txBox="1"/>
            <p:nvPr/>
          </p:nvSpPr>
          <p:spPr>
            <a:xfrm>
              <a:off x="448738" y="2729547"/>
              <a:ext cx="2975596"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Get visibility into your Azure resources across subscriptions and management groups.</a:t>
              </a:r>
            </a:p>
            <a:p>
              <a:pPr defTabSz="914192">
                <a:lnSpc>
                  <a:spcPct val="90000"/>
                </a:lnSpc>
                <a:spcBef>
                  <a:spcPts val="2353"/>
                </a:spcBef>
                <a:defRPr/>
              </a:pPr>
              <a:r>
                <a:rPr lang="en-US" sz="1568">
                  <a:solidFill>
                    <a:srgbClr val="000000"/>
                  </a:solidFill>
                  <a:latin typeface="Segoe UI"/>
                </a:rPr>
                <a:t>Access the information you need in the portal, CLI or PowerShell</a:t>
              </a:r>
            </a:p>
            <a:p>
              <a:pPr defTabSz="914192">
                <a:lnSpc>
                  <a:spcPct val="90000"/>
                </a:lnSpc>
                <a:spcBef>
                  <a:spcPts val="2353"/>
                </a:spcBef>
                <a:defRPr/>
              </a:pPr>
              <a:r>
                <a:rPr lang="en-US" sz="1568">
                  <a:solidFill>
                    <a:srgbClr val="000000"/>
                  </a:solidFill>
                  <a:latin typeface="Segoe UI"/>
                </a:rPr>
                <a:t>Find assets based on resource properties or their relationships</a:t>
              </a:r>
            </a:p>
          </p:txBody>
        </p:sp>
        <p:sp>
          <p:nvSpPr>
            <p:cNvPr id="112" name="Rectangle 111">
              <a:extLst>
                <a:ext uri="{FF2B5EF4-FFF2-40B4-BE49-F238E27FC236}">
                  <a16:creationId xmlns:a16="http://schemas.microsoft.com/office/drawing/2014/main" id="{D6CE48AB-2FE9-44D3-90C7-1061236BAC41}"/>
                </a:ext>
              </a:extLst>
            </p:cNvPr>
            <p:cNvSpPr/>
            <p:nvPr/>
          </p:nvSpPr>
          <p:spPr bwMode="auto">
            <a:xfrm>
              <a:off x="448737"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Explore your resources </a:t>
              </a:r>
            </a:p>
          </p:txBody>
        </p:sp>
      </p:grpSp>
      <p:grpSp>
        <p:nvGrpSpPr>
          <p:cNvPr id="113" name="Group 112">
            <a:extLst>
              <a:ext uri="{FF2B5EF4-FFF2-40B4-BE49-F238E27FC236}">
                <a16:creationId xmlns:a16="http://schemas.microsoft.com/office/drawing/2014/main" id="{8412128A-DA2F-4F74-9CE8-1569A0D58A70}"/>
              </a:ext>
            </a:extLst>
          </p:cNvPr>
          <p:cNvGrpSpPr/>
          <p:nvPr/>
        </p:nvGrpSpPr>
        <p:grpSpPr>
          <a:xfrm>
            <a:off x="4060927" y="2616901"/>
            <a:ext cx="3358132" cy="3250915"/>
            <a:chOff x="4630136" y="1934882"/>
            <a:chExt cx="3131537" cy="3316103"/>
          </a:xfrm>
          <a:noFill/>
        </p:grpSpPr>
        <p:sp>
          <p:nvSpPr>
            <p:cNvPr id="114" name="TextBox 113">
              <a:extLst>
                <a:ext uri="{FF2B5EF4-FFF2-40B4-BE49-F238E27FC236}">
                  <a16:creationId xmlns:a16="http://schemas.microsoft.com/office/drawing/2014/main" id="{A55958BA-8C42-4466-9694-9AE1AA05D20D}"/>
                </a:ext>
              </a:extLst>
            </p:cNvPr>
            <p:cNvSpPr txBox="1"/>
            <p:nvPr/>
          </p:nvSpPr>
          <p:spPr>
            <a:xfrm>
              <a:off x="4630136" y="2758519"/>
              <a:ext cx="2900588" cy="2492466"/>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a:solidFill>
                    <a:srgbClr val="000000"/>
                  </a:solidFill>
                  <a:latin typeface="Segoe UI"/>
                </a:rPr>
                <a:t>Get the exact information you need through queries in seconds</a:t>
              </a:r>
            </a:p>
            <a:p>
              <a:pPr defTabSz="914192">
                <a:lnSpc>
                  <a:spcPct val="90000"/>
                </a:lnSpc>
                <a:spcBef>
                  <a:spcPts val="2353"/>
                </a:spcBef>
                <a:defRPr/>
              </a:pPr>
              <a:r>
                <a:rPr lang="en-US" sz="1568">
                  <a:solidFill>
                    <a:srgbClr val="000000"/>
                  </a:solidFill>
                  <a:latin typeface="Segoe UI"/>
                </a:rPr>
                <a:t>Perform analysis at scale across all your environments</a:t>
              </a:r>
            </a:p>
            <a:p>
              <a:pPr defTabSz="914192">
                <a:lnSpc>
                  <a:spcPct val="90000"/>
                </a:lnSpc>
                <a:spcBef>
                  <a:spcPts val="2353"/>
                </a:spcBef>
                <a:defRPr/>
              </a:pPr>
              <a:r>
                <a:rPr lang="en-US" sz="1568">
                  <a:solidFill>
                    <a:srgbClr val="000000"/>
                  </a:solidFill>
                  <a:latin typeface="Segoe UI"/>
                </a:rPr>
                <a:t>Leverage </a:t>
              </a:r>
              <a:r>
                <a:rPr lang="en-US" sz="1568">
                  <a:solidFill>
                    <a:srgbClr val="0078D7"/>
                  </a:solidFill>
                  <a:latin typeface="Segoe UI Semibold"/>
                </a:rPr>
                <a:t>Keyword Query Language</a:t>
              </a:r>
              <a:r>
                <a:rPr lang="en-US" sz="1568">
                  <a:solidFill>
                    <a:srgbClr val="000000"/>
                  </a:solidFill>
                  <a:latin typeface="Segoe UI"/>
                </a:rPr>
                <a:t> for easy query creation</a:t>
              </a:r>
            </a:p>
          </p:txBody>
        </p:sp>
        <p:sp>
          <p:nvSpPr>
            <p:cNvPr id="115" name="Rectangle 114">
              <a:extLst>
                <a:ext uri="{FF2B5EF4-FFF2-40B4-BE49-F238E27FC236}">
                  <a16:creationId xmlns:a16="http://schemas.microsoft.com/office/drawing/2014/main" id="{BD21D2E2-D121-47EC-9E24-F36084A57AC0}"/>
                </a:ext>
              </a:extLst>
            </p:cNvPr>
            <p:cNvSpPr/>
            <p:nvPr/>
          </p:nvSpPr>
          <p:spPr bwMode="auto">
            <a:xfrm>
              <a:off x="4652713"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Query &amp; analyze</a:t>
              </a:r>
            </a:p>
          </p:txBody>
        </p:sp>
      </p:grpSp>
      <p:pic>
        <p:nvPicPr>
          <p:cNvPr id="39" name="Picture 2">
            <a:extLst>
              <a:ext uri="{FF2B5EF4-FFF2-40B4-BE49-F238E27FC236}">
                <a16:creationId xmlns:a16="http://schemas.microsoft.com/office/drawing/2014/main" id="{BCB597F4-4AB2-4118-8D72-C94CE56E9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701" y="638666"/>
            <a:ext cx="466271" cy="4662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A16B431A-481E-48FF-B4D0-F60C427A9D42}"/>
              </a:ext>
            </a:extLst>
          </p:cNvPr>
          <p:cNvPicPr>
            <a:picLocks noChangeAspect="1"/>
          </p:cNvPicPr>
          <p:nvPr/>
        </p:nvPicPr>
        <p:blipFill>
          <a:blip r:embed="rId4"/>
          <a:stretch>
            <a:fillRect/>
          </a:stretch>
        </p:blipFill>
        <p:spPr>
          <a:xfrm>
            <a:off x="654336" y="2034224"/>
            <a:ext cx="582676" cy="582676"/>
          </a:xfrm>
          <a:prstGeom prst="rect">
            <a:avLst/>
          </a:prstGeom>
        </p:spPr>
      </p:pic>
      <p:pic>
        <p:nvPicPr>
          <p:cNvPr id="44" name="Picture 43">
            <a:extLst>
              <a:ext uri="{FF2B5EF4-FFF2-40B4-BE49-F238E27FC236}">
                <a16:creationId xmlns:a16="http://schemas.microsoft.com/office/drawing/2014/main" id="{0C0C1FFD-4B40-495B-8433-635E6661543C}"/>
              </a:ext>
            </a:extLst>
          </p:cNvPr>
          <p:cNvPicPr>
            <a:picLocks noChangeAspect="1"/>
          </p:cNvPicPr>
          <p:nvPr/>
        </p:nvPicPr>
        <p:blipFill>
          <a:blip r:embed="rId5"/>
          <a:stretch>
            <a:fillRect/>
          </a:stretch>
        </p:blipFill>
        <p:spPr>
          <a:xfrm>
            <a:off x="4294409" y="2009789"/>
            <a:ext cx="511725" cy="585244"/>
          </a:xfrm>
          <a:prstGeom prst="rect">
            <a:avLst/>
          </a:prstGeom>
        </p:spPr>
      </p:pic>
      <p:pic>
        <p:nvPicPr>
          <p:cNvPr id="45" name="Picture 44">
            <a:extLst>
              <a:ext uri="{FF2B5EF4-FFF2-40B4-BE49-F238E27FC236}">
                <a16:creationId xmlns:a16="http://schemas.microsoft.com/office/drawing/2014/main" id="{7F0C99F3-973C-4DC7-9782-ED0A6733EE7C}"/>
              </a:ext>
            </a:extLst>
          </p:cNvPr>
          <p:cNvPicPr>
            <a:picLocks noChangeAspect="1"/>
          </p:cNvPicPr>
          <p:nvPr/>
        </p:nvPicPr>
        <p:blipFill>
          <a:blip r:embed="rId6"/>
          <a:stretch>
            <a:fillRect/>
          </a:stretch>
        </p:blipFill>
        <p:spPr>
          <a:xfrm>
            <a:off x="7958813" y="2034224"/>
            <a:ext cx="582676" cy="582676"/>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94E9-12DF-43F9-9090-D97313F70C92}"/>
              </a:ext>
            </a:extLst>
          </p:cNvPr>
          <p:cNvSpPr>
            <a:spLocks noGrp="1"/>
          </p:cNvSpPr>
          <p:nvPr>
            <p:ph type="title"/>
          </p:nvPr>
        </p:nvSpPr>
        <p:spPr>
          <a:xfrm>
            <a:off x="455996" y="620469"/>
            <a:ext cx="5541959" cy="403131"/>
          </a:xfrm>
          <a:prstGeom prst="rect">
            <a:avLst/>
          </a:prstGeom>
        </p:spPr>
        <p:txBody>
          <a:bodyPr wrap="square" anchor="t">
            <a:normAutofit/>
          </a:bodyPr>
          <a:lstStyle/>
          <a:p>
            <a:r>
              <a:rPr lang="en-US" sz="3600" b="1">
                <a:solidFill>
                  <a:srgbClr val="545454"/>
                </a:solidFill>
              </a:rPr>
              <a:t>Tags</a:t>
            </a:r>
          </a:p>
        </p:txBody>
      </p:sp>
      <p:sp>
        <p:nvSpPr>
          <p:cNvPr id="3" name="Content Placeholder 2">
            <a:extLst>
              <a:ext uri="{FF2B5EF4-FFF2-40B4-BE49-F238E27FC236}">
                <a16:creationId xmlns:a16="http://schemas.microsoft.com/office/drawing/2014/main" id="{A6B39144-5358-4EFA-BFDA-03C4854AACF5}"/>
              </a:ext>
            </a:extLst>
          </p:cNvPr>
          <p:cNvSpPr>
            <a:spLocks noGrp="1"/>
          </p:cNvSpPr>
          <p:nvPr>
            <p:ph type="body" sz="quarter" idx="13"/>
          </p:nvPr>
        </p:nvSpPr>
        <p:spPr>
          <a:xfrm>
            <a:off x="455993" y="1628139"/>
            <a:ext cx="4990650" cy="4086514"/>
          </a:xfrm>
          <a:prstGeom prst="rect">
            <a:avLst/>
          </a:prstGeom>
        </p:spPr>
        <p:txBody>
          <a:bodyPr wrap="square">
            <a:normAutofit/>
          </a:bodyPr>
          <a:lstStyle/>
          <a:p>
            <a:pPr lvl="0">
              <a:lnSpc>
                <a:spcPts val="2353"/>
              </a:lnSpc>
              <a:spcBef>
                <a:spcPct val="20000"/>
              </a:spcBef>
            </a:pPr>
            <a:r>
              <a:rPr lang="en-US" sz="1961" dirty="0">
                <a:solidFill>
                  <a:srgbClr val="000000"/>
                </a:solidFill>
                <a:latin typeface="Segoe UI"/>
              </a:rPr>
              <a:t>Tags for platform improvement</a:t>
            </a:r>
            <a:endParaRPr lang="en-US" dirty="0"/>
          </a:p>
          <a:p>
            <a:pPr marL="285750" indent="-285750">
              <a:lnSpc>
                <a:spcPts val="2353"/>
              </a:lnSpc>
              <a:spcBef>
                <a:spcPct val="20000"/>
              </a:spcBef>
              <a:buFont typeface="Arial" panose="020B0604020202020204" pitchFamily="34" charset="0"/>
              <a:buChar char="•"/>
            </a:pPr>
            <a:r>
              <a:rPr lang="en-GB" sz="1400" dirty="0">
                <a:solidFill>
                  <a:schemeClr val="tx1"/>
                </a:solidFill>
                <a:latin typeface="+mn-lt"/>
              </a:rPr>
              <a:t>Key-value pairs that help you identify resources based on settings that are relevant to your organization</a:t>
            </a:r>
            <a:endParaRPr lang="en-US" sz="1400" dirty="0">
              <a:solidFill>
                <a:schemeClr val="tx1"/>
              </a:solidFill>
              <a:latin typeface="+mn-lt"/>
            </a:endParaRPr>
          </a:p>
          <a:p>
            <a:pPr marL="285750" lvl="0" indent="-285750">
              <a:lnSpc>
                <a:spcPts val="2353"/>
              </a:lnSpc>
              <a:spcBef>
                <a:spcPct val="20000"/>
              </a:spcBef>
              <a:buFont typeface="Arial" panose="020B0604020202020204" pitchFamily="34" charset="0"/>
              <a:buChar char="•"/>
            </a:pPr>
            <a:r>
              <a:rPr lang="en-US" sz="1400" dirty="0">
                <a:solidFill>
                  <a:schemeClr val="tx1"/>
                </a:solidFill>
                <a:latin typeface="+mn-lt"/>
              </a:rPr>
              <a:t>Manage tags with Policy</a:t>
            </a:r>
          </a:p>
          <a:p>
            <a:pPr marL="285750" indent="-285750">
              <a:buFont typeface="Arial" panose="020B0604020202020204" pitchFamily="34" charset="0"/>
              <a:buChar char="•"/>
            </a:pPr>
            <a:r>
              <a:rPr lang="en-US" sz="1400" dirty="0">
                <a:solidFill>
                  <a:schemeClr val="tx1"/>
                </a:solidFill>
                <a:latin typeface="+mn-lt"/>
              </a:rPr>
              <a:t>Automatically apply/inherit/replace/delete on new resources</a:t>
            </a:r>
          </a:p>
          <a:p>
            <a:pPr marL="285750" indent="-285750">
              <a:buFont typeface="Arial" panose="020B0604020202020204" pitchFamily="34" charset="0"/>
              <a:buChar char="•"/>
            </a:pPr>
            <a:r>
              <a:rPr lang="en-US" sz="1400" dirty="0">
                <a:solidFill>
                  <a:schemeClr val="tx1"/>
                </a:solidFill>
                <a:latin typeface="+mn-lt"/>
              </a:rPr>
              <a:t>Remediate existing resources in bulk</a:t>
            </a:r>
          </a:p>
          <a:p>
            <a:pPr marL="285750" lvl="0" indent="-285750">
              <a:lnSpc>
                <a:spcPts val="2353"/>
              </a:lnSpc>
              <a:spcBef>
                <a:spcPct val="20000"/>
              </a:spcBef>
              <a:buFont typeface="Arial" panose="020B0604020202020204" pitchFamily="34" charset="0"/>
              <a:buChar char="•"/>
            </a:pPr>
            <a:r>
              <a:rPr lang="en-US" sz="1400" dirty="0">
                <a:solidFill>
                  <a:schemeClr val="tx1"/>
                </a:solidFill>
                <a:latin typeface="+mn-lt"/>
              </a:rPr>
              <a:t>Query tags through Resource Graph</a:t>
            </a:r>
          </a:p>
          <a:p>
            <a:pPr marL="285750" indent="-285750">
              <a:buFont typeface="Arial" panose="020B0604020202020204" pitchFamily="34" charset="0"/>
              <a:buChar char="•"/>
            </a:pPr>
            <a:r>
              <a:rPr lang="en-GB" sz="1400" b="0" i="0" dirty="0">
                <a:solidFill>
                  <a:schemeClr val="tx1"/>
                </a:solidFill>
                <a:effectLst/>
                <a:latin typeface="+mn-lt"/>
              </a:rPr>
              <a:t>A resource group or subscription can contain many resources that each have 50 tag name-value pairs.</a:t>
            </a:r>
          </a:p>
          <a:p>
            <a:pPr marL="285750" indent="-285750">
              <a:buFont typeface="Arial" panose="020B0604020202020204" pitchFamily="34" charset="0"/>
              <a:buChar char="•"/>
            </a:pPr>
            <a:r>
              <a:rPr lang="en-GB" sz="1400" dirty="0">
                <a:solidFill>
                  <a:schemeClr val="tx1"/>
                </a:solidFill>
                <a:latin typeface="+mn-lt"/>
              </a:rPr>
              <a:t>Use tags to group your billing data</a:t>
            </a:r>
            <a:endParaRPr lang="en-GB" sz="1400" b="0" i="0" dirty="0">
              <a:solidFill>
                <a:schemeClr val="tx1"/>
              </a:solidFill>
              <a:effectLst/>
              <a:latin typeface="+mn-lt"/>
            </a:endParaRPr>
          </a:p>
          <a:p>
            <a:pPr marL="285750" indent="-285750">
              <a:buFont typeface="Arial" panose="020B0604020202020204" pitchFamily="34" charset="0"/>
              <a:buChar char="•"/>
            </a:pPr>
            <a:endParaRPr lang="en-GB" sz="1400" b="0" i="0" dirty="0">
              <a:solidFill>
                <a:schemeClr val="tx1"/>
              </a:solidFill>
              <a:effectLst/>
              <a:latin typeface="+mn-lt"/>
            </a:endParaRPr>
          </a:p>
          <a:p>
            <a:pPr marL="285750" indent="-285750">
              <a:buFont typeface="Arial" panose="020B0604020202020204" pitchFamily="34" charset="0"/>
              <a:buChar char="•"/>
            </a:pPr>
            <a:endParaRPr lang="en-US" sz="1400" dirty="0">
              <a:solidFill>
                <a:schemeClr val="tx1"/>
              </a:solidFill>
              <a:latin typeface="+mn-lt"/>
            </a:endParaRPr>
          </a:p>
          <a:p>
            <a:endParaRPr lang="en-US" dirty="0"/>
          </a:p>
        </p:txBody>
      </p:sp>
      <p:sp>
        <p:nvSpPr>
          <p:cNvPr id="73" name="Footer Placeholder 5">
            <a:extLst>
              <a:ext uri="{FF2B5EF4-FFF2-40B4-BE49-F238E27FC236}">
                <a16:creationId xmlns:a16="http://schemas.microsoft.com/office/drawing/2014/main" id="{F2C5DA9D-4594-4F40-9F2F-7D165242010F}"/>
              </a:ext>
            </a:extLst>
          </p:cNvPr>
          <p:cNvSpPr>
            <a:spLocks noGrp="1"/>
          </p:cNvSpPr>
          <p:nvPr>
            <p:ph type="ftr" sz="quarter" idx="3"/>
          </p:nvPr>
        </p:nvSpPr>
        <p:spPr>
          <a:xfrm>
            <a:off x="361838" y="6450153"/>
            <a:ext cx="11586711" cy="118294"/>
          </a:xfrm>
        </p:spPr>
        <p:txBody>
          <a:bodyPr/>
          <a:lstStyle/>
          <a:p>
            <a:pPr>
              <a:spcAft>
                <a:spcPts val="588"/>
              </a:spcAft>
            </a:pPr>
            <a:r>
              <a:rPr lang="en-US">
                <a:solidFill>
                  <a:schemeClr val="bg1">
                    <a:lumMod val="65000"/>
                  </a:schemeClr>
                </a:solidFill>
              </a:rPr>
              <a:t>© Microsoft Corporation                                                                                  							</a:t>
            </a:r>
          </a:p>
        </p:txBody>
      </p:sp>
      <p:pic>
        <p:nvPicPr>
          <p:cNvPr id="5" name="Picture 4">
            <a:extLst>
              <a:ext uri="{FF2B5EF4-FFF2-40B4-BE49-F238E27FC236}">
                <a16:creationId xmlns:a16="http://schemas.microsoft.com/office/drawing/2014/main" id="{102002EB-2603-4D13-A110-AB322DAC6938}"/>
              </a:ext>
            </a:extLst>
          </p:cNvPr>
          <p:cNvPicPr>
            <a:picLocks noChangeAspect="1"/>
          </p:cNvPicPr>
          <p:nvPr/>
        </p:nvPicPr>
        <p:blipFill>
          <a:blip r:embed="rId3"/>
          <a:stretch>
            <a:fillRect/>
          </a:stretch>
        </p:blipFill>
        <p:spPr>
          <a:xfrm>
            <a:off x="5652656" y="1558863"/>
            <a:ext cx="6204454" cy="3740274"/>
          </a:xfrm>
          <a:prstGeom prst="rect">
            <a:avLst/>
          </a:prstGeom>
        </p:spPr>
      </p:pic>
    </p:spTree>
    <p:extLst>
      <p:ext uri="{BB962C8B-B14F-4D97-AF65-F5344CB8AC3E}">
        <p14:creationId xmlns:p14="http://schemas.microsoft.com/office/powerpoint/2010/main" val="1602250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EF6A28-02F1-491C-94C0-18ECAD0D2892}"/>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28" name="Rectangle 27">
            <a:extLst>
              <a:ext uri="{FF2B5EF4-FFF2-40B4-BE49-F238E27FC236}">
                <a16:creationId xmlns:a16="http://schemas.microsoft.com/office/drawing/2014/main" id="{3E32D4E0-9772-485F-A836-462494C7F62F}"/>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29" name="Rectangle 28">
            <a:extLst>
              <a:ext uri="{FF2B5EF4-FFF2-40B4-BE49-F238E27FC236}">
                <a16:creationId xmlns:a16="http://schemas.microsoft.com/office/drawing/2014/main" id="{862669C6-C6C6-45CA-B0CE-33323AA0CC2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p:txBody>
          <a:bodyPr/>
          <a:lstStyle/>
          <a:p>
            <a:r>
              <a:rPr lang="en-US"/>
              <a:t>Azure Cost Management</a:t>
            </a:r>
          </a:p>
        </p:txBody>
      </p:sp>
      <p:grpSp>
        <p:nvGrpSpPr>
          <p:cNvPr id="3" name="Group 2">
            <a:extLst>
              <a:ext uri="{FF2B5EF4-FFF2-40B4-BE49-F238E27FC236}">
                <a16:creationId xmlns:a16="http://schemas.microsoft.com/office/drawing/2014/main" id="{8B63B3BD-C599-4457-A4CE-891DFD2AB3E4}"/>
              </a:ext>
            </a:extLst>
          </p:cNvPr>
          <p:cNvGrpSpPr/>
          <p:nvPr/>
        </p:nvGrpSpPr>
        <p:grpSpPr>
          <a:xfrm>
            <a:off x="9092289" y="196508"/>
            <a:ext cx="2906810" cy="1300297"/>
            <a:chOff x="9274608" y="199951"/>
            <a:chExt cx="2965098" cy="1326371"/>
          </a:xfrm>
        </p:grpSpPr>
        <p:sp>
          <p:nvSpPr>
            <p:cNvPr id="37" name="Rectangle 36">
              <a:extLst>
                <a:ext uri="{FF2B5EF4-FFF2-40B4-BE49-F238E27FC236}">
                  <a16:creationId xmlns:a16="http://schemas.microsoft.com/office/drawing/2014/main" id="{03A8F4C5-E6DB-49CA-B237-31A5A950CB87}"/>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err="1">
                <a:gradFill>
                  <a:gsLst>
                    <a:gs pos="0">
                      <a:srgbClr val="FFFFFF"/>
                    </a:gs>
                    <a:gs pos="100000">
                      <a:srgbClr val="FFFFFF"/>
                    </a:gs>
                  </a:gsLst>
                  <a:lin ang="5400000" scaled="0"/>
                </a:gradFill>
                <a:latin typeface="Segoe UI Semilight"/>
              </a:endParaRPr>
            </a:p>
          </p:txBody>
        </p:sp>
        <p:grpSp>
          <p:nvGrpSpPr>
            <p:cNvPr id="38" name="Group 37">
              <a:extLst>
                <a:ext uri="{FF2B5EF4-FFF2-40B4-BE49-F238E27FC236}">
                  <a16:creationId xmlns:a16="http://schemas.microsoft.com/office/drawing/2014/main" id="{6C85BED7-A826-4AD9-8944-C3FB83CA79C3}"/>
                </a:ext>
              </a:extLst>
            </p:cNvPr>
            <p:cNvGrpSpPr/>
            <p:nvPr/>
          </p:nvGrpSpPr>
          <p:grpSpPr>
            <a:xfrm>
              <a:off x="10311260" y="329937"/>
              <a:ext cx="1884096" cy="1066398"/>
              <a:chOff x="10508030" y="206704"/>
              <a:chExt cx="1884096" cy="1066398"/>
            </a:xfrm>
          </p:grpSpPr>
          <p:grpSp>
            <p:nvGrpSpPr>
              <p:cNvPr id="40" name="Group 39">
                <a:extLst>
                  <a:ext uri="{FF2B5EF4-FFF2-40B4-BE49-F238E27FC236}">
                    <a16:creationId xmlns:a16="http://schemas.microsoft.com/office/drawing/2014/main" id="{FAE1AD27-ED86-4BF0-8A76-AF9E62E0529D}"/>
                  </a:ext>
                </a:extLst>
              </p:cNvPr>
              <p:cNvGrpSpPr/>
              <p:nvPr/>
            </p:nvGrpSpPr>
            <p:grpSpPr>
              <a:xfrm>
                <a:off x="10508030" y="206704"/>
                <a:ext cx="1884096" cy="350312"/>
                <a:chOff x="10397252" y="449376"/>
                <a:chExt cx="1884096" cy="350312"/>
              </a:xfrm>
            </p:grpSpPr>
            <p:sp>
              <p:nvSpPr>
                <p:cNvPr id="47" name="Title 2">
                  <a:extLst>
                    <a:ext uri="{FF2B5EF4-FFF2-40B4-BE49-F238E27FC236}">
                      <a16:creationId xmlns:a16="http://schemas.microsoft.com/office/drawing/2014/main" id="{55F9A0F8-161D-4D94-B664-A232EFAFA0F8}"/>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FFFFFF">
                          <a:lumMod val="75000"/>
                        </a:srgbClr>
                      </a:solidFill>
                      <a:latin typeface="Segoe UI Semibold"/>
                    </a:rPr>
                    <a:t>Ensure compliance</a:t>
                  </a:r>
                </a:p>
              </p:txBody>
            </p:sp>
            <p:sp>
              <p:nvSpPr>
                <p:cNvPr id="48" name="Oval 47">
                  <a:extLst>
                    <a:ext uri="{FF2B5EF4-FFF2-40B4-BE49-F238E27FC236}">
                      <a16:creationId xmlns:a16="http://schemas.microsoft.com/office/drawing/2014/main" id="{0E140064-702D-49DA-9650-7ECF008AD390}"/>
                    </a:ext>
                  </a:extLst>
                </p:cNvPr>
                <p:cNvSpPr/>
                <p:nvPr/>
              </p:nvSpPr>
              <p:spPr bwMode="auto">
                <a:xfrm>
                  <a:off x="10397252" y="494038"/>
                  <a:ext cx="276376" cy="276376"/>
                </a:xfrm>
                <a:prstGeom prst="ellipse">
                  <a:avLst/>
                </a:prstGeom>
                <a:solidFill>
                  <a:schemeClr val="bg2"/>
                </a:solidFill>
                <a:ln w="10795" cap="flat" cmpd="sng" algn="ctr">
                  <a:solidFill>
                    <a:schemeClr val="bg2">
                      <a:lumMod val="85000"/>
                    </a:schemeClr>
                  </a:solidFill>
                  <a:prstDash val="solid"/>
                </a:ln>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078" kern="0">
                      <a:solidFill>
                        <a:srgbClr val="FFFFFF">
                          <a:lumMod val="75000"/>
                        </a:srgbClr>
                      </a:solidFill>
                      <a:latin typeface="Segoe UI Semibold"/>
                    </a:rPr>
                    <a:t>1</a:t>
                  </a:r>
                </a:p>
              </p:txBody>
            </p:sp>
          </p:grpSp>
          <p:grpSp>
            <p:nvGrpSpPr>
              <p:cNvPr id="41" name="Group 40">
                <a:extLst>
                  <a:ext uri="{FF2B5EF4-FFF2-40B4-BE49-F238E27FC236}">
                    <a16:creationId xmlns:a16="http://schemas.microsoft.com/office/drawing/2014/main" id="{94F84C50-F931-4AC0-8ECA-974F5DBDA4AE}"/>
                  </a:ext>
                </a:extLst>
              </p:cNvPr>
              <p:cNvGrpSpPr/>
              <p:nvPr/>
            </p:nvGrpSpPr>
            <p:grpSpPr>
              <a:xfrm>
                <a:off x="10508030" y="922790"/>
                <a:ext cx="1884096" cy="350312"/>
                <a:chOff x="10397252" y="1165462"/>
                <a:chExt cx="1884096" cy="350312"/>
              </a:xfrm>
            </p:grpSpPr>
            <p:sp>
              <p:nvSpPr>
                <p:cNvPr id="45" name="Title 2">
                  <a:extLst>
                    <a:ext uri="{FF2B5EF4-FFF2-40B4-BE49-F238E27FC236}">
                      <a16:creationId xmlns:a16="http://schemas.microsoft.com/office/drawing/2014/main" id="{06DCD78B-B94E-4D21-99B3-CC9104AE3390}"/>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000000"/>
                      </a:solidFill>
                      <a:latin typeface="Segoe UI Semibold"/>
                    </a:rPr>
                    <a:t>Manage costs</a:t>
                  </a:r>
                </a:p>
              </p:txBody>
            </p:sp>
            <p:sp>
              <p:nvSpPr>
                <p:cNvPr id="46" name="Oval 45">
                  <a:extLst>
                    <a:ext uri="{FF2B5EF4-FFF2-40B4-BE49-F238E27FC236}">
                      <a16:creationId xmlns:a16="http://schemas.microsoft.com/office/drawing/2014/main" id="{D4E04F7A-0095-45C9-85F6-1DFD76F9CE31}"/>
                    </a:ext>
                  </a:extLst>
                </p:cNvPr>
                <p:cNvSpPr/>
                <p:nvPr/>
              </p:nvSpPr>
              <p:spPr bwMode="auto">
                <a:xfrm>
                  <a:off x="10397252" y="1210124"/>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568" kern="0">
                      <a:solidFill>
                        <a:srgbClr val="0078D7"/>
                      </a:solidFill>
                      <a:latin typeface="Segoe UI Semibold"/>
                    </a:rPr>
                    <a:t>3</a:t>
                  </a:r>
                </a:p>
              </p:txBody>
            </p:sp>
          </p:grpSp>
          <p:grpSp>
            <p:nvGrpSpPr>
              <p:cNvPr id="42" name="Group 41">
                <a:extLst>
                  <a:ext uri="{FF2B5EF4-FFF2-40B4-BE49-F238E27FC236}">
                    <a16:creationId xmlns:a16="http://schemas.microsoft.com/office/drawing/2014/main" id="{00A0ED34-7608-4631-BC9B-633669AD269E}"/>
                  </a:ext>
                </a:extLst>
              </p:cNvPr>
              <p:cNvGrpSpPr/>
              <p:nvPr/>
            </p:nvGrpSpPr>
            <p:grpSpPr>
              <a:xfrm>
                <a:off x="10508030" y="565596"/>
                <a:ext cx="1884096" cy="350312"/>
                <a:chOff x="10397252" y="808268"/>
                <a:chExt cx="1884096" cy="350312"/>
              </a:xfrm>
            </p:grpSpPr>
            <p:sp>
              <p:nvSpPr>
                <p:cNvPr id="43" name="Title 2">
                  <a:extLst>
                    <a:ext uri="{FF2B5EF4-FFF2-40B4-BE49-F238E27FC236}">
                      <a16:creationId xmlns:a16="http://schemas.microsoft.com/office/drawing/2014/main" id="{85E0ACDC-223C-4BE4-96AD-8C3229412B03}"/>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rgbClr val="FFFFFF">
                          <a:lumMod val="75000"/>
                        </a:srgbClr>
                      </a:solidFill>
                      <a:latin typeface="Segoe UI Semibold"/>
                    </a:rPr>
                    <a:t>Empower DevOps</a:t>
                  </a:r>
                </a:p>
              </p:txBody>
            </p:sp>
            <p:sp>
              <p:nvSpPr>
                <p:cNvPr id="44" name="Oval 43">
                  <a:extLst>
                    <a:ext uri="{FF2B5EF4-FFF2-40B4-BE49-F238E27FC236}">
                      <a16:creationId xmlns:a16="http://schemas.microsoft.com/office/drawing/2014/main" id="{B51F8345-2A7B-4CE1-B72C-EFE8099D44BC}"/>
                    </a:ext>
                  </a:extLst>
                </p:cNvPr>
                <p:cNvSpPr/>
                <p:nvPr/>
              </p:nvSpPr>
              <p:spPr bwMode="auto">
                <a:xfrm>
                  <a:off x="10397252" y="852930"/>
                  <a:ext cx="276376" cy="276376"/>
                </a:xfrm>
                <a:prstGeom prst="ellipse">
                  <a:avLst/>
                </a:prstGeom>
                <a:noFill/>
                <a:ln w="10795" cap="flat" cmpd="sng" algn="ctr">
                  <a:solidFill>
                    <a:schemeClr val="bg2">
                      <a:lumMod val="85000"/>
                    </a:schemeClr>
                  </a:solidFill>
                  <a:prstDash val="solid"/>
                </a:ln>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defRPr/>
                  </a:pPr>
                  <a:r>
                    <a:rPr lang="en-US" sz="1078" kern="0">
                      <a:solidFill>
                        <a:srgbClr val="FFFFFF">
                          <a:lumMod val="75000"/>
                        </a:srgbClr>
                      </a:solidFill>
                      <a:latin typeface="Segoe UI Semibold"/>
                    </a:rPr>
                    <a:t>2</a:t>
                  </a:r>
                </a:p>
              </p:txBody>
            </p:sp>
          </p:grpSp>
        </p:grpSp>
        <p:pic>
          <p:nvPicPr>
            <p:cNvPr id="15" name="Graphic 14">
              <a:extLst>
                <a:ext uri="{FF2B5EF4-FFF2-40B4-BE49-F238E27FC236}">
                  <a16:creationId xmlns:a16="http://schemas.microsoft.com/office/drawing/2014/main" id="{B1B8A301-E5D3-45A7-ABCF-F3105D15B1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4105" y="620270"/>
              <a:ext cx="485731" cy="485731"/>
            </a:xfrm>
            <a:prstGeom prst="rect">
              <a:avLst/>
            </a:prstGeom>
          </p:spPr>
        </p:pic>
      </p:grpSp>
      <p:grpSp>
        <p:nvGrpSpPr>
          <p:cNvPr id="18" name="Group 17">
            <a:extLst>
              <a:ext uri="{FF2B5EF4-FFF2-40B4-BE49-F238E27FC236}">
                <a16:creationId xmlns:a16="http://schemas.microsoft.com/office/drawing/2014/main" id="{2C5F054F-983E-433E-9AE2-F524575C34E3}"/>
              </a:ext>
            </a:extLst>
          </p:cNvPr>
          <p:cNvGrpSpPr/>
          <p:nvPr/>
        </p:nvGrpSpPr>
        <p:grpSpPr>
          <a:xfrm>
            <a:off x="431785" y="2662541"/>
            <a:ext cx="3342054" cy="3069146"/>
            <a:chOff x="440442" y="2671650"/>
            <a:chExt cx="3409069" cy="3130689"/>
          </a:xfrm>
          <a:noFill/>
        </p:grpSpPr>
        <p:sp>
          <p:nvSpPr>
            <p:cNvPr id="53" name="TextBox 52">
              <a:extLst>
                <a:ext uri="{FF2B5EF4-FFF2-40B4-BE49-F238E27FC236}">
                  <a16:creationId xmlns:a16="http://schemas.microsoft.com/office/drawing/2014/main" id="{50764608-085B-4BD4-BC1D-13962DCD326A}"/>
                </a:ext>
              </a:extLst>
            </p:cNvPr>
            <p:cNvSpPr txBox="1"/>
            <p:nvPr/>
          </p:nvSpPr>
          <p:spPr>
            <a:xfrm>
              <a:off x="440442" y="3466315"/>
              <a:ext cx="3152270" cy="2336024"/>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a:solidFill>
                    <a:srgbClr val="000000"/>
                  </a:solidFill>
                  <a:latin typeface="Segoe UI"/>
                </a:rPr>
                <a:t>Track usage and cost trends</a:t>
              </a:r>
            </a:p>
            <a:p>
              <a:pPr defTabSz="914192">
                <a:lnSpc>
                  <a:spcPct val="90000"/>
                </a:lnSpc>
                <a:spcBef>
                  <a:spcPts val="1765"/>
                </a:spcBef>
                <a:defRPr/>
              </a:pPr>
              <a:r>
                <a:rPr lang="en-US" sz="1568">
                  <a:solidFill>
                    <a:srgbClr val="000000"/>
                  </a:solidFill>
                  <a:latin typeface="Segoe UI"/>
                </a:rPr>
                <a:t>Detect spending anomalies and usage inefficiencies</a:t>
              </a:r>
            </a:p>
            <a:p>
              <a:pPr defTabSz="914192">
                <a:lnSpc>
                  <a:spcPct val="90000"/>
                </a:lnSpc>
                <a:spcBef>
                  <a:spcPts val="1765"/>
                </a:spcBef>
                <a:defRPr/>
              </a:pPr>
              <a:r>
                <a:rPr lang="en-US" sz="1568">
                  <a:solidFill>
                    <a:srgbClr val="000000"/>
                  </a:solidFill>
                  <a:latin typeface="Segoe UI"/>
                </a:rPr>
                <a:t>Forecast future spend using your historical data</a:t>
              </a:r>
            </a:p>
            <a:p>
              <a:pPr defTabSz="914192">
                <a:lnSpc>
                  <a:spcPct val="90000"/>
                </a:lnSpc>
                <a:spcBef>
                  <a:spcPts val="1765"/>
                </a:spcBef>
                <a:defRPr/>
              </a:pPr>
              <a:r>
                <a:rPr lang="en-US" sz="1568">
                  <a:solidFill>
                    <a:srgbClr val="000000"/>
                  </a:solidFill>
                  <a:latin typeface="Segoe UI"/>
                </a:rPr>
                <a:t>Visualize data in consolidated or custom dashboards</a:t>
              </a:r>
            </a:p>
          </p:txBody>
        </p:sp>
        <p:sp>
          <p:nvSpPr>
            <p:cNvPr id="54" name="Rectangle 53">
              <a:extLst>
                <a:ext uri="{FF2B5EF4-FFF2-40B4-BE49-F238E27FC236}">
                  <a16:creationId xmlns:a16="http://schemas.microsoft.com/office/drawing/2014/main" id="{E6534620-2BF5-4B44-A53D-9C9CC5A3BB88}"/>
                </a:ext>
              </a:extLst>
            </p:cNvPr>
            <p:cNvSpPr/>
            <p:nvPr/>
          </p:nvSpPr>
          <p:spPr bwMode="auto">
            <a:xfrm>
              <a:off x="448737"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Monitor cloud spend</a:t>
              </a:r>
            </a:p>
          </p:txBody>
        </p:sp>
      </p:grpSp>
      <p:grpSp>
        <p:nvGrpSpPr>
          <p:cNvPr id="61" name="Group 60">
            <a:extLst>
              <a:ext uri="{FF2B5EF4-FFF2-40B4-BE49-F238E27FC236}">
                <a16:creationId xmlns:a16="http://schemas.microsoft.com/office/drawing/2014/main" id="{373D0BA5-8A08-4DE5-86DF-0AA44D93A78B}"/>
              </a:ext>
            </a:extLst>
          </p:cNvPr>
          <p:cNvGrpSpPr/>
          <p:nvPr/>
        </p:nvGrpSpPr>
        <p:grpSpPr>
          <a:xfrm>
            <a:off x="4083338" y="2609381"/>
            <a:ext cx="3333922" cy="3544207"/>
            <a:chOff x="4363092" y="2671650"/>
            <a:chExt cx="3400774" cy="3615276"/>
          </a:xfrm>
          <a:noFill/>
        </p:grpSpPr>
        <p:sp>
          <p:nvSpPr>
            <p:cNvPr id="56" name="TextBox 55">
              <a:extLst>
                <a:ext uri="{FF2B5EF4-FFF2-40B4-BE49-F238E27FC236}">
                  <a16:creationId xmlns:a16="http://schemas.microsoft.com/office/drawing/2014/main" id="{6A062538-13A6-4067-9A55-156BFD2E66C0}"/>
                </a:ext>
              </a:extLst>
            </p:cNvPr>
            <p:cNvSpPr txBox="1"/>
            <p:nvPr/>
          </p:nvSpPr>
          <p:spPr>
            <a:xfrm>
              <a:off x="4363092" y="3507704"/>
              <a:ext cx="3400774" cy="2779222"/>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a:solidFill>
                    <a:srgbClr val="000000"/>
                  </a:solidFill>
                  <a:latin typeface="Segoe UI"/>
                </a:rPr>
                <a:t>Allocate usage and costs to business units and projects</a:t>
              </a:r>
            </a:p>
            <a:p>
              <a:pPr defTabSz="914192">
                <a:lnSpc>
                  <a:spcPct val="90000"/>
                </a:lnSpc>
                <a:spcBef>
                  <a:spcPts val="1765"/>
                </a:spcBef>
                <a:defRPr/>
              </a:pPr>
              <a:r>
                <a:rPr lang="en-US" sz="1568">
                  <a:solidFill>
                    <a:srgbClr val="000000"/>
                  </a:solidFill>
                  <a:latin typeface="Segoe UI"/>
                </a:rPr>
                <a:t>Produce chargeback and show back reports</a:t>
              </a:r>
            </a:p>
            <a:p>
              <a:pPr defTabSz="914192">
                <a:lnSpc>
                  <a:spcPct val="90000"/>
                </a:lnSpc>
                <a:spcBef>
                  <a:spcPts val="1765"/>
                </a:spcBef>
                <a:defRPr/>
              </a:pPr>
              <a:r>
                <a:rPr lang="en-US" sz="1568">
                  <a:solidFill>
                    <a:srgbClr val="000000"/>
                  </a:solidFill>
                  <a:latin typeface="Segoe UI"/>
                </a:rPr>
                <a:t>Let teams access data and insights with Role-Based Access Control</a:t>
              </a:r>
            </a:p>
            <a:p>
              <a:pPr defTabSz="914192">
                <a:lnSpc>
                  <a:spcPct val="90000"/>
                </a:lnSpc>
                <a:spcBef>
                  <a:spcPts val="1765"/>
                </a:spcBef>
                <a:defRPr/>
              </a:pPr>
              <a:r>
                <a:rPr lang="en-US" sz="1568">
                  <a:solidFill>
                    <a:srgbClr val="000000"/>
                  </a:solidFill>
                  <a:latin typeface="Segoe UI"/>
                </a:rPr>
                <a:t>Automatically alert stakeholders of spending anomalies and overspending risks </a:t>
              </a:r>
            </a:p>
          </p:txBody>
        </p:sp>
        <p:sp>
          <p:nvSpPr>
            <p:cNvPr id="57" name="Rectangle 56">
              <a:extLst>
                <a:ext uri="{FF2B5EF4-FFF2-40B4-BE49-F238E27FC236}">
                  <a16:creationId xmlns:a16="http://schemas.microsoft.com/office/drawing/2014/main" id="{6CE21970-AA03-4E55-A671-C2BDCE8911B6}"/>
                </a:ext>
              </a:extLst>
            </p:cNvPr>
            <p:cNvSpPr/>
            <p:nvPr/>
          </p:nvSpPr>
          <p:spPr bwMode="auto">
            <a:xfrm>
              <a:off x="4387787" y="2671650"/>
              <a:ext cx="337607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Drive organizational accountability</a:t>
              </a:r>
            </a:p>
          </p:txBody>
        </p:sp>
      </p:grpSp>
      <p:grpSp>
        <p:nvGrpSpPr>
          <p:cNvPr id="62" name="Group 61">
            <a:extLst>
              <a:ext uri="{FF2B5EF4-FFF2-40B4-BE49-F238E27FC236}">
                <a16:creationId xmlns:a16="http://schemas.microsoft.com/office/drawing/2014/main" id="{EDEC619F-100D-4D5A-B23A-499C1D6A4002}"/>
              </a:ext>
            </a:extLst>
          </p:cNvPr>
          <p:cNvGrpSpPr/>
          <p:nvPr/>
        </p:nvGrpSpPr>
        <p:grpSpPr>
          <a:xfrm>
            <a:off x="7706149" y="2609382"/>
            <a:ext cx="3333923" cy="3400374"/>
            <a:chOff x="8302142" y="2671650"/>
            <a:chExt cx="3400775" cy="3468559"/>
          </a:xfrm>
          <a:noFill/>
        </p:grpSpPr>
        <p:sp>
          <p:nvSpPr>
            <p:cNvPr id="50" name="TextBox 49">
              <a:extLst>
                <a:ext uri="{FF2B5EF4-FFF2-40B4-BE49-F238E27FC236}">
                  <a16:creationId xmlns:a16="http://schemas.microsoft.com/office/drawing/2014/main" id="{60C945B9-E450-411D-AAFD-C89B8E96769A}"/>
                </a:ext>
              </a:extLst>
            </p:cNvPr>
            <p:cNvSpPr txBox="1"/>
            <p:nvPr/>
          </p:nvSpPr>
          <p:spPr>
            <a:xfrm>
              <a:off x="8302143" y="3582586"/>
              <a:ext cx="3400774" cy="2557623"/>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a:solidFill>
                    <a:srgbClr val="000000"/>
                  </a:solidFill>
                  <a:latin typeface="Segoe UI"/>
                </a:rPr>
                <a:t>Increase resource utilization with virtual machine right-sizing</a:t>
              </a:r>
            </a:p>
            <a:p>
              <a:pPr defTabSz="914192">
                <a:lnSpc>
                  <a:spcPct val="90000"/>
                </a:lnSpc>
                <a:spcBef>
                  <a:spcPts val="1765"/>
                </a:spcBef>
                <a:defRPr/>
              </a:pPr>
              <a:r>
                <a:rPr lang="en-US" sz="1568">
                  <a:solidFill>
                    <a:srgbClr val="000000"/>
                  </a:solidFill>
                  <a:latin typeface="Segoe UI"/>
                </a:rPr>
                <a:t>Eliminate idle resources</a:t>
              </a:r>
            </a:p>
            <a:p>
              <a:pPr defTabSz="914192">
                <a:lnSpc>
                  <a:spcPct val="90000"/>
                </a:lnSpc>
                <a:spcBef>
                  <a:spcPts val="1765"/>
                </a:spcBef>
                <a:defRPr/>
              </a:pPr>
              <a:r>
                <a:rPr lang="en-US" sz="1568">
                  <a:solidFill>
                    <a:srgbClr val="000000"/>
                  </a:solidFill>
                  <a:latin typeface="Segoe UI"/>
                </a:rPr>
                <a:t>Improve virtual machine reserved instances management</a:t>
              </a:r>
            </a:p>
            <a:p>
              <a:pPr defTabSz="914192">
                <a:lnSpc>
                  <a:spcPct val="90000"/>
                </a:lnSpc>
                <a:spcBef>
                  <a:spcPts val="1765"/>
                </a:spcBef>
                <a:defRPr/>
              </a:pPr>
              <a:r>
                <a:rPr lang="en-US" sz="1568">
                  <a:solidFill>
                    <a:srgbClr val="000000"/>
                  </a:solidFill>
                  <a:latin typeface="Segoe UI"/>
                </a:rPr>
                <a:t>Pay less for Windows Server and SQL Server resources through Azure Hybrid Benefit</a:t>
              </a:r>
            </a:p>
          </p:txBody>
        </p:sp>
        <p:sp>
          <p:nvSpPr>
            <p:cNvPr id="51" name="Rectangle 50">
              <a:extLst>
                <a:ext uri="{FF2B5EF4-FFF2-40B4-BE49-F238E27FC236}">
                  <a16:creationId xmlns:a16="http://schemas.microsoft.com/office/drawing/2014/main" id="{A3FB8DDF-D813-45C7-A913-3EFF5E6D583A}"/>
                </a:ext>
              </a:extLst>
            </p:cNvPr>
            <p:cNvSpPr/>
            <p:nvPr/>
          </p:nvSpPr>
          <p:spPr bwMode="auto">
            <a:xfrm>
              <a:off x="8302142"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defRPr/>
              </a:pPr>
              <a:r>
                <a:rPr lang="en-US" kern="0">
                  <a:solidFill>
                    <a:srgbClr val="0078D7"/>
                  </a:solidFill>
                  <a:latin typeface="Segoe UI Semibold"/>
                </a:rPr>
                <a:t>Optimize cloud efficiency</a:t>
              </a:r>
            </a:p>
          </p:txBody>
        </p:sp>
      </p:grpSp>
      <p:pic>
        <p:nvPicPr>
          <p:cNvPr id="26" name="Picture 25">
            <a:extLst>
              <a:ext uri="{FF2B5EF4-FFF2-40B4-BE49-F238E27FC236}">
                <a16:creationId xmlns:a16="http://schemas.microsoft.com/office/drawing/2014/main" id="{7C5D6217-F449-43DF-B5A2-70D7A5271305}"/>
              </a:ext>
            </a:extLst>
          </p:cNvPr>
          <p:cNvPicPr>
            <a:picLocks noChangeAspect="1"/>
          </p:cNvPicPr>
          <p:nvPr/>
        </p:nvPicPr>
        <p:blipFill>
          <a:blip r:embed="rId5"/>
          <a:stretch>
            <a:fillRect/>
          </a:stretch>
        </p:blipFill>
        <p:spPr>
          <a:xfrm>
            <a:off x="658598" y="2026705"/>
            <a:ext cx="582676" cy="582676"/>
          </a:xfrm>
          <a:prstGeom prst="rect">
            <a:avLst/>
          </a:prstGeom>
        </p:spPr>
      </p:pic>
      <p:grpSp>
        <p:nvGrpSpPr>
          <p:cNvPr id="2" name="Group 4">
            <a:extLst>
              <a:ext uri="{FF2B5EF4-FFF2-40B4-BE49-F238E27FC236}">
                <a16:creationId xmlns:a16="http://schemas.microsoft.com/office/drawing/2014/main" id="{83B190F5-3CD1-4A8F-9D1B-781336036754}"/>
              </a:ext>
            </a:extLst>
          </p:cNvPr>
          <p:cNvGrpSpPr>
            <a:grpSpLocks noChangeAspect="1"/>
          </p:cNvGrpSpPr>
          <p:nvPr/>
        </p:nvGrpSpPr>
        <p:grpSpPr bwMode="auto">
          <a:xfrm>
            <a:off x="4303151" y="2054795"/>
            <a:ext cx="527583" cy="529140"/>
            <a:chOff x="2765" y="1320"/>
            <a:chExt cx="339" cy="340"/>
          </a:xfrm>
        </p:grpSpPr>
        <p:sp>
          <p:nvSpPr>
            <p:cNvPr id="6" name="Freeform 5">
              <a:extLst>
                <a:ext uri="{FF2B5EF4-FFF2-40B4-BE49-F238E27FC236}">
                  <a16:creationId xmlns:a16="http://schemas.microsoft.com/office/drawing/2014/main" id="{8D26FB7C-4B39-42FB-A537-FF655FF419E0}"/>
                </a:ext>
              </a:extLst>
            </p:cNvPr>
            <p:cNvSpPr>
              <a:spLocks/>
            </p:cNvSpPr>
            <p:nvPr/>
          </p:nvSpPr>
          <p:spPr bwMode="auto">
            <a:xfrm>
              <a:off x="2898" y="1320"/>
              <a:ext cx="73" cy="73"/>
            </a:xfrm>
            <a:custGeom>
              <a:avLst/>
              <a:gdLst>
                <a:gd name="T0" fmla="*/ 40 w 80"/>
                <a:gd name="T1" fmla="*/ 0 h 80"/>
                <a:gd name="T2" fmla="*/ 40 w 80"/>
                <a:gd name="T3" fmla="*/ 0 h 80"/>
                <a:gd name="T4" fmla="*/ 24 w 80"/>
                <a:gd name="T5" fmla="*/ 4 h 80"/>
                <a:gd name="T6" fmla="*/ 11 w 80"/>
                <a:gd name="T7" fmla="*/ 12 h 80"/>
                <a:gd name="T8" fmla="*/ 3 w 80"/>
                <a:gd name="T9" fmla="*/ 25 h 80"/>
                <a:gd name="T10" fmla="*/ 0 w 80"/>
                <a:gd name="T11" fmla="*/ 40 h 80"/>
                <a:gd name="T12" fmla="*/ 3 w 80"/>
                <a:gd name="T13" fmla="*/ 56 h 80"/>
                <a:gd name="T14" fmla="*/ 11 w 80"/>
                <a:gd name="T15" fmla="*/ 69 h 80"/>
                <a:gd name="T16" fmla="*/ 24 w 80"/>
                <a:gd name="T17" fmla="*/ 77 h 80"/>
                <a:gd name="T18" fmla="*/ 40 w 80"/>
                <a:gd name="T19" fmla="*/ 80 h 80"/>
                <a:gd name="T20" fmla="*/ 55 w 80"/>
                <a:gd name="T21" fmla="*/ 77 h 80"/>
                <a:gd name="T22" fmla="*/ 68 w 80"/>
                <a:gd name="T23" fmla="*/ 69 h 80"/>
                <a:gd name="T24" fmla="*/ 77 w 80"/>
                <a:gd name="T25" fmla="*/ 56 h 80"/>
                <a:gd name="T26" fmla="*/ 80 w 80"/>
                <a:gd name="T27" fmla="*/ 40 h 80"/>
                <a:gd name="T28" fmla="*/ 77 w 80"/>
                <a:gd name="T29" fmla="*/ 25 h 80"/>
                <a:gd name="T30" fmla="*/ 68 w 80"/>
                <a:gd name="T31" fmla="*/ 12 h 80"/>
                <a:gd name="T32" fmla="*/ 55 w 80"/>
                <a:gd name="T33" fmla="*/ 4 h 80"/>
                <a:gd name="T34" fmla="*/ 40 w 80"/>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0"/>
                  </a:moveTo>
                  <a:lnTo>
                    <a:pt x="40" y="0"/>
                  </a:lnTo>
                  <a:cubicBezTo>
                    <a:pt x="34" y="0"/>
                    <a:pt x="29" y="2"/>
                    <a:pt x="24" y="4"/>
                  </a:cubicBezTo>
                  <a:cubicBezTo>
                    <a:pt x="19" y="6"/>
                    <a:pt x="15" y="9"/>
                    <a:pt x="11" y="12"/>
                  </a:cubicBezTo>
                  <a:cubicBezTo>
                    <a:pt x="8" y="16"/>
                    <a:pt x="5" y="20"/>
                    <a:pt x="3" y="25"/>
                  </a:cubicBezTo>
                  <a:cubicBezTo>
                    <a:pt x="1" y="30"/>
                    <a:pt x="0" y="35"/>
                    <a:pt x="0" y="40"/>
                  </a:cubicBezTo>
                  <a:cubicBezTo>
                    <a:pt x="0" y="46"/>
                    <a:pt x="1" y="51"/>
                    <a:pt x="3" y="56"/>
                  </a:cubicBezTo>
                  <a:cubicBezTo>
                    <a:pt x="5" y="61"/>
                    <a:pt x="8" y="65"/>
                    <a:pt x="11" y="69"/>
                  </a:cubicBezTo>
                  <a:cubicBezTo>
                    <a:pt x="15" y="72"/>
                    <a:pt x="19" y="75"/>
                    <a:pt x="24" y="77"/>
                  </a:cubicBezTo>
                  <a:cubicBezTo>
                    <a:pt x="29" y="79"/>
                    <a:pt x="34" y="80"/>
                    <a:pt x="40" y="80"/>
                  </a:cubicBezTo>
                  <a:cubicBezTo>
                    <a:pt x="45" y="80"/>
                    <a:pt x="51" y="79"/>
                    <a:pt x="55" y="77"/>
                  </a:cubicBezTo>
                  <a:cubicBezTo>
                    <a:pt x="60" y="75"/>
                    <a:pt x="65" y="72"/>
                    <a:pt x="68" y="69"/>
                  </a:cubicBezTo>
                  <a:cubicBezTo>
                    <a:pt x="72" y="65"/>
                    <a:pt x="75" y="61"/>
                    <a:pt x="77" y="56"/>
                  </a:cubicBezTo>
                  <a:cubicBezTo>
                    <a:pt x="79" y="51"/>
                    <a:pt x="80" y="46"/>
                    <a:pt x="80" y="40"/>
                  </a:cubicBezTo>
                  <a:cubicBezTo>
                    <a:pt x="80" y="35"/>
                    <a:pt x="79" y="30"/>
                    <a:pt x="77" y="25"/>
                  </a:cubicBezTo>
                  <a:cubicBezTo>
                    <a:pt x="75" y="20"/>
                    <a:pt x="72" y="16"/>
                    <a:pt x="68" y="12"/>
                  </a:cubicBezTo>
                  <a:cubicBezTo>
                    <a:pt x="65" y="9"/>
                    <a:pt x="60" y="6"/>
                    <a:pt x="55" y="4"/>
                  </a:cubicBezTo>
                  <a:cubicBezTo>
                    <a:pt x="51" y="2"/>
                    <a:pt x="45" y="0"/>
                    <a:pt x="40"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7" name="Freeform 6">
              <a:extLst>
                <a:ext uri="{FF2B5EF4-FFF2-40B4-BE49-F238E27FC236}">
                  <a16:creationId xmlns:a16="http://schemas.microsoft.com/office/drawing/2014/main" id="{35DA78EF-FD5F-4D97-8EE0-C1BD8801E32B}"/>
                </a:ext>
              </a:extLst>
            </p:cNvPr>
            <p:cNvSpPr>
              <a:spLocks/>
            </p:cNvSpPr>
            <p:nvPr/>
          </p:nvSpPr>
          <p:spPr bwMode="auto">
            <a:xfrm>
              <a:off x="2789" y="1380"/>
              <a:ext cx="291" cy="280"/>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8" name="Freeform 7">
              <a:extLst>
                <a:ext uri="{FF2B5EF4-FFF2-40B4-BE49-F238E27FC236}">
                  <a16:creationId xmlns:a16="http://schemas.microsoft.com/office/drawing/2014/main" id="{3D6A20D6-273B-47C3-BBF2-3179E18CD017}"/>
                </a:ext>
              </a:extLst>
            </p:cNvPr>
            <p:cNvSpPr>
              <a:spLocks/>
            </p:cNvSpPr>
            <p:nvPr/>
          </p:nvSpPr>
          <p:spPr bwMode="auto">
            <a:xfrm>
              <a:off x="2765" y="1563"/>
              <a:ext cx="72" cy="73"/>
            </a:xfrm>
            <a:custGeom>
              <a:avLst/>
              <a:gdLst>
                <a:gd name="T0" fmla="*/ 0 w 80"/>
                <a:gd name="T1" fmla="*/ 40 h 80"/>
                <a:gd name="T2" fmla="*/ 0 w 80"/>
                <a:gd name="T3" fmla="*/ 40 h 80"/>
                <a:gd name="T4" fmla="*/ 3 w 80"/>
                <a:gd name="T5" fmla="*/ 56 h 80"/>
                <a:gd name="T6" fmla="*/ 12 w 80"/>
                <a:gd name="T7" fmla="*/ 69 h 80"/>
                <a:gd name="T8" fmla="*/ 25 w 80"/>
                <a:gd name="T9" fmla="*/ 77 h 80"/>
                <a:gd name="T10" fmla="*/ 40 w 80"/>
                <a:gd name="T11" fmla="*/ 80 h 80"/>
                <a:gd name="T12" fmla="*/ 56 w 80"/>
                <a:gd name="T13" fmla="*/ 77 h 80"/>
                <a:gd name="T14" fmla="*/ 68 w 80"/>
                <a:gd name="T15" fmla="*/ 69 h 80"/>
                <a:gd name="T16" fmla="*/ 77 w 80"/>
                <a:gd name="T17" fmla="*/ 56 h 80"/>
                <a:gd name="T18" fmla="*/ 80 w 80"/>
                <a:gd name="T19" fmla="*/ 40 h 80"/>
                <a:gd name="T20" fmla="*/ 77 w 80"/>
                <a:gd name="T21" fmla="*/ 25 h 80"/>
                <a:gd name="T22" fmla="*/ 68 w 80"/>
                <a:gd name="T23" fmla="*/ 12 h 80"/>
                <a:gd name="T24" fmla="*/ 56 w 80"/>
                <a:gd name="T25" fmla="*/ 3 h 80"/>
                <a:gd name="T26" fmla="*/ 40 w 80"/>
                <a:gd name="T27" fmla="*/ 0 h 80"/>
                <a:gd name="T28" fmla="*/ 25 w 80"/>
                <a:gd name="T29" fmla="*/ 3 h 80"/>
                <a:gd name="T30" fmla="*/ 12 w 80"/>
                <a:gd name="T31" fmla="*/ 12 h 80"/>
                <a:gd name="T32" fmla="*/ 3 w 80"/>
                <a:gd name="T33" fmla="*/ 25 h 80"/>
                <a:gd name="T34" fmla="*/ 0 w 80"/>
                <a:gd name="T3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0" y="40"/>
                  </a:moveTo>
                  <a:lnTo>
                    <a:pt x="0" y="40"/>
                  </a:lnTo>
                  <a:cubicBezTo>
                    <a:pt x="0" y="46"/>
                    <a:pt x="1" y="51"/>
                    <a:pt x="3" y="56"/>
                  </a:cubicBezTo>
                  <a:cubicBezTo>
                    <a:pt x="5" y="61"/>
                    <a:pt x="8" y="65"/>
                    <a:pt x="12" y="69"/>
                  </a:cubicBezTo>
                  <a:cubicBezTo>
                    <a:pt x="15" y="72"/>
                    <a:pt x="20" y="75"/>
                    <a:pt x="25" y="77"/>
                  </a:cubicBezTo>
                  <a:cubicBezTo>
                    <a:pt x="29" y="79"/>
                    <a:pt x="35" y="80"/>
                    <a:pt x="40" y="80"/>
                  </a:cubicBezTo>
                  <a:cubicBezTo>
                    <a:pt x="46" y="80"/>
                    <a:pt x="51" y="79"/>
                    <a:pt x="56" y="77"/>
                  </a:cubicBezTo>
                  <a:cubicBezTo>
                    <a:pt x="61" y="75"/>
                    <a:pt x="65" y="72"/>
                    <a:pt x="68" y="69"/>
                  </a:cubicBezTo>
                  <a:cubicBezTo>
                    <a:pt x="72" y="65"/>
                    <a:pt x="75" y="61"/>
                    <a:pt x="77" y="56"/>
                  </a:cubicBezTo>
                  <a:cubicBezTo>
                    <a:pt x="79" y="51"/>
                    <a:pt x="80" y="46"/>
                    <a:pt x="80" y="40"/>
                  </a:cubicBezTo>
                  <a:cubicBezTo>
                    <a:pt x="80" y="35"/>
                    <a:pt x="79" y="29"/>
                    <a:pt x="77" y="25"/>
                  </a:cubicBezTo>
                  <a:cubicBezTo>
                    <a:pt x="75" y="20"/>
                    <a:pt x="72" y="15"/>
                    <a:pt x="68" y="12"/>
                  </a:cubicBezTo>
                  <a:cubicBezTo>
                    <a:pt x="65" y="8"/>
                    <a:pt x="61" y="5"/>
                    <a:pt x="56" y="3"/>
                  </a:cubicBezTo>
                  <a:cubicBezTo>
                    <a:pt x="51" y="1"/>
                    <a:pt x="46" y="0"/>
                    <a:pt x="40" y="0"/>
                  </a:cubicBezTo>
                  <a:cubicBezTo>
                    <a:pt x="35" y="0"/>
                    <a:pt x="29" y="1"/>
                    <a:pt x="25" y="3"/>
                  </a:cubicBezTo>
                  <a:cubicBezTo>
                    <a:pt x="20" y="5"/>
                    <a:pt x="15" y="8"/>
                    <a:pt x="12" y="12"/>
                  </a:cubicBezTo>
                  <a:cubicBezTo>
                    <a:pt x="8" y="15"/>
                    <a:pt x="5" y="20"/>
                    <a:pt x="3" y="25"/>
                  </a:cubicBezTo>
                  <a:cubicBezTo>
                    <a:pt x="1" y="29"/>
                    <a:pt x="0" y="35"/>
                    <a:pt x="0" y="4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sp>
          <p:nvSpPr>
            <p:cNvPr id="9" name="Freeform 8">
              <a:extLst>
                <a:ext uri="{FF2B5EF4-FFF2-40B4-BE49-F238E27FC236}">
                  <a16:creationId xmlns:a16="http://schemas.microsoft.com/office/drawing/2014/main" id="{BCF739F4-B694-4CED-8FD3-31824EBA3BD2}"/>
                </a:ext>
              </a:extLst>
            </p:cNvPr>
            <p:cNvSpPr>
              <a:spLocks/>
            </p:cNvSpPr>
            <p:nvPr/>
          </p:nvSpPr>
          <p:spPr bwMode="auto">
            <a:xfrm>
              <a:off x="3031" y="1563"/>
              <a:ext cx="73" cy="73"/>
            </a:xfrm>
            <a:custGeom>
              <a:avLst/>
              <a:gdLst>
                <a:gd name="T0" fmla="*/ 40 w 80"/>
                <a:gd name="T1" fmla="*/ 80 h 80"/>
                <a:gd name="T2" fmla="*/ 40 w 80"/>
                <a:gd name="T3" fmla="*/ 80 h 80"/>
                <a:gd name="T4" fmla="*/ 56 w 80"/>
                <a:gd name="T5" fmla="*/ 77 h 80"/>
                <a:gd name="T6" fmla="*/ 69 w 80"/>
                <a:gd name="T7" fmla="*/ 69 h 80"/>
                <a:gd name="T8" fmla="*/ 77 w 80"/>
                <a:gd name="T9" fmla="*/ 56 h 80"/>
                <a:gd name="T10" fmla="*/ 80 w 80"/>
                <a:gd name="T11" fmla="*/ 40 h 80"/>
                <a:gd name="T12" fmla="*/ 77 w 80"/>
                <a:gd name="T13" fmla="*/ 25 h 80"/>
                <a:gd name="T14" fmla="*/ 69 w 80"/>
                <a:gd name="T15" fmla="*/ 12 h 80"/>
                <a:gd name="T16" fmla="*/ 56 w 80"/>
                <a:gd name="T17" fmla="*/ 3 h 80"/>
                <a:gd name="T18" fmla="*/ 40 w 80"/>
                <a:gd name="T19" fmla="*/ 0 h 80"/>
                <a:gd name="T20" fmla="*/ 25 w 80"/>
                <a:gd name="T21" fmla="*/ 3 h 80"/>
                <a:gd name="T22" fmla="*/ 12 w 80"/>
                <a:gd name="T23" fmla="*/ 12 h 80"/>
                <a:gd name="T24" fmla="*/ 4 w 80"/>
                <a:gd name="T25" fmla="*/ 25 h 80"/>
                <a:gd name="T26" fmla="*/ 0 w 80"/>
                <a:gd name="T27" fmla="*/ 40 h 80"/>
                <a:gd name="T28" fmla="*/ 4 w 80"/>
                <a:gd name="T29" fmla="*/ 56 h 80"/>
                <a:gd name="T30" fmla="*/ 12 w 80"/>
                <a:gd name="T31" fmla="*/ 69 h 80"/>
                <a:gd name="T32" fmla="*/ 25 w 80"/>
                <a:gd name="T33" fmla="*/ 77 h 80"/>
                <a:gd name="T34" fmla="*/ 40 w 80"/>
                <a:gd name="T3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80"/>
                  </a:moveTo>
                  <a:lnTo>
                    <a:pt x="40" y="80"/>
                  </a:lnTo>
                  <a:cubicBezTo>
                    <a:pt x="46" y="80"/>
                    <a:pt x="51" y="79"/>
                    <a:pt x="56" y="77"/>
                  </a:cubicBezTo>
                  <a:cubicBezTo>
                    <a:pt x="61" y="75"/>
                    <a:pt x="65" y="72"/>
                    <a:pt x="69" y="69"/>
                  </a:cubicBezTo>
                  <a:cubicBezTo>
                    <a:pt x="72" y="65"/>
                    <a:pt x="75" y="61"/>
                    <a:pt x="77" y="56"/>
                  </a:cubicBezTo>
                  <a:cubicBezTo>
                    <a:pt x="79" y="51"/>
                    <a:pt x="80" y="46"/>
                    <a:pt x="80" y="40"/>
                  </a:cubicBezTo>
                  <a:cubicBezTo>
                    <a:pt x="80" y="35"/>
                    <a:pt x="79" y="29"/>
                    <a:pt x="77" y="25"/>
                  </a:cubicBezTo>
                  <a:cubicBezTo>
                    <a:pt x="75" y="20"/>
                    <a:pt x="72" y="15"/>
                    <a:pt x="69" y="12"/>
                  </a:cubicBezTo>
                  <a:cubicBezTo>
                    <a:pt x="65" y="8"/>
                    <a:pt x="61" y="5"/>
                    <a:pt x="56" y="3"/>
                  </a:cubicBezTo>
                  <a:cubicBezTo>
                    <a:pt x="51" y="1"/>
                    <a:pt x="46" y="0"/>
                    <a:pt x="40" y="0"/>
                  </a:cubicBezTo>
                  <a:cubicBezTo>
                    <a:pt x="35" y="0"/>
                    <a:pt x="30" y="1"/>
                    <a:pt x="25" y="3"/>
                  </a:cubicBezTo>
                  <a:cubicBezTo>
                    <a:pt x="20" y="5"/>
                    <a:pt x="16" y="8"/>
                    <a:pt x="12" y="12"/>
                  </a:cubicBezTo>
                  <a:cubicBezTo>
                    <a:pt x="9" y="15"/>
                    <a:pt x="6" y="20"/>
                    <a:pt x="4" y="25"/>
                  </a:cubicBezTo>
                  <a:cubicBezTo>
                    <a:pt x="2" y="29"/>
                    <a:pt x="0" y="35"/>
                    <a:pt x="0" y="40"/>
                  </a:cubicBezTo>
                  <a:cubicBezTo>
                    <a:pt x="0" y="46"/>
                    <a:pt x="2" y="51"/>
                    <a:pt x="4" y="56"/>
                  </a:cubicBezTo>
                  <a:cubicBezTo>
                    <a:pt x="6" y="61"/>
                    <a:pt x="9" y="65"/>
                    <a:pt x="12" y="69"/>
                  </a:cubicBezTo>
                  <a:cubicBezTo>
                    <a:pt x="16" y="72"/>
                    <a:pt x="20" y="75"/>
                    <a:pt x="25" y="77"/>
                  </a:cubicBezTo>
                  <a:cubicBezTo>
                    <a:pt x="30" y="79"/>
                    <a:pt x="35" y="80"/>
                    <a:pt x="40" y="8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000000"/>
                </a:solidFill>
                <a:latin typeface="Segoe UI"/>
              </a:endParaRPr>
            </a:p>
          </p:txBody>
        </p:sp>
      </p:grpSp>
      <p:pic>
        <p:nvPicPr>
          <p:cNvPr id="49" name="Picture 48">
            <a:extLst>
              <a:ext uri="{FF2B5EF4-FFF2-40B4-BE49-F238E27FC236}">
                <a16:creationId xmlns:a16="http://schemas.microsoft.com/office/drawing/2014/main" id="{631D0CF8-A9C5-406C-AF7C-9BD73F6CB175}"/>
              </a:ext>
            </a:extLst>
          </p:cNvPr>
          <p:cNvPicPr>
            <a:picLocks noChangeAspect="1"/>
          </p:cNvPicPr>
          <p:nvPr/>
        </p:nvPicPr>
        <p:blipFill>
          <a:blip r:embed="rId6"/>
          <a:stretch>
            <a:fillRect/>
          </a:stretch>
        </p:blipFill>
        <p:spPr>
          <a:xfrm>
            <a:off x="7909085" y="2027007"/>
            <a:ext cx="582676" cy="582676"/>
          </a:xfrm>
          <a:prstGeom prst="rect">
            <a:avLst/>
          </a:prstGeom>
        </p:spPr>
      </p:pic>
    </p:spTree>
    <p:extLst>
      <p:ext uri="{BB962C8B-B14F-4D97-AF65-F5344CB8AC3E}">
        <p14:creationId xmlns:p14="http://schemas.microsoft.com/office/powerpoint/2010/main" val="15160311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p:nvPr>
        </p:nvSpPr>
        <p:spPr/>
        <p:txBody>
          <a:bodyPr/>
          <a:lstStyle/>
          <a:p>
            <a:r>
              <a:rPr lang="en-US" dirty="0"/>
              <a:t>Question 3 </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10"/>
          </p:nvPr>
        </p:nvSpPr>
        <p:spPr>
          <a:xfrm>
            <a:off x="586740" y="1991360"/>
            <a:ext cx="11018520" cy="4501515"/>
          </a:xfrm>
        </p:spPr>
        <p:txBody>
          <a:bodyPr>
            <a:normAutofit/>
          </a:bodyPr>
          <a:lstStyle/>
          <a:p>
            <a:pPr marL="0" indent="0">
              <a:buNone/>
            </a:pPr>
            <a:r>
              <a:rPr lang="en-IE" dirty="0"/>
              <a:t>What can be used to organize your subscriptions?</a:t>
            </a:r>
          </a:p>
          <a:p>
            <a:pPr marL="0" indent="0">
              <a:buNone/>
            </a:pPr>
            <a:r>
              <a:rPr lang="en-US" sz="3200" dirty="0"/>
              <a:t> </a:t>
            </a:r>
            <a:endParaRPr lang="en-IE" sz="3200" dirty="0"/>
          </a:p>
        </p:txBody>
      </p:sp>
    </p:spTree>
    <p:extLst>
      <p:ext uri="{BB962C8B-B14F-4D97-AF65-F5344CB8AC3E}">
        <p14:creationId xmlns:p14="http://schemas.microsoft.com/office/powerpoint/2010/main" val="3345950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The Microsoft Cloud: Powering daily life around the planet">
            <a:hlinkClick r:id="" action="ppaction://media"/>
            <a:extLst>
              <a:ext uri="{FF2B5EF4-FFF2-40B4-BE49-F238E27FC236}">
                <a16:creationId xmlns:a16="http://schemas.microsoft.com/office/drawing/2014/main" id="{BA812A1D-8FD9-561D-A02F-CE511D23174E}"/>
              </a:ext>
            </a:extLst>
          </p:cNvPr>
          <p:cNvPicPr>
            <a:picLocks noRot="1" noChangeAspect="1"/>
          </p:cNvPicPr>
          <p:nvPr>
            <a:videoFile r:link="rId1"/>
          </p:nvPr>
        </p:nvPicPr>
        <p:blipFill>
          <a:blip r:embed="rId3"/>
          <a:stretch>
            <a:fillRect/>
          </a:stretch>
        </p:blipFill>
        <p:spPr>
          <a:xfrm>
            <a:off x="26973" y="0"/>
            <a:ext cx="12165027" cy="6873240"/>
          </a:xfrm>
          <a:prstGeom prst="rect">
            <a:avLst/>
          </a:prstGeom>
        </p:spPr>
      </p:pic>
    </p:spTree>
    <p:extLst>
      <p:ext uri="{BB962C8B-B14F-4D97-AF65-F5344CB8AC3E}">
        <p14:creationId xmlns:p14="http://schemas.microsoft.com/office/powerpoint/2010/main" val="421358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p:nvPr>
        </p:nvSpPr>
        <p:spPr/>
        <p:txBody>
          <a:bodyPr/>
          <a:lstStyle/>
          <a:p>
            <a:r>
              <a:rPr lang="en-US" dirty="0"/>
              <a:t>Question 4 </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10"/>
          </p:nvPr>
        </p:nvSpPr>
        <p:spPr>
          <a:xfrm>
            <a:off x="586740" y="1991360"/>
            <a:ext cx="11018520" cy="4501515"/>
          </a:xfrm>
        </p:spPr>
        <p:txBody>
          <a:bodyPr>
            <a:normAutofit/>
          </a:bodyPr>
          <a:lstStyle/>
          <a:p>
            <a:pPr marL="0" indent="0">
              <a:buNone/>
            </a:pPr>
            <a:r>
              <a:rPr lang="en-IE" dirty="0"/>
              <a:t>What are some guardrails used in Azure?</a:t>
            </a:r>
          </a:p>
          <a:p>
            <a:pPr marL="0" indent="0">
              <a:buNone/>
            </a:pPr>
            <a:r>
              <a:rPr lang="en-US" sz="3200" dirty="0"/>
              <a:t> </a:t>
            </a:r>
            <a:endParaRPr lang="en-IE" sz="3200" dirty="0"/>
          </a:p>
        </p:txBody>
      </p:sp>
    </p:spTree>
    <p:extLst>
      <p:ext uri="{BB962C8B-B14F-4D97-AF65-F5344CB8AC3E}">
        <p14:creationId xmlns:p14="http://schemas.microsoft.com/office/powerpoint/2010/main" val="350987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p:nvPr>
        </p:nvSpPr>
        <p:spPr/>
        <p:txBody>
          <a:bodyPr/>
          <a:lstStyle/>
          <a:p>
            <a:r>
              <a:rPr lang="en-US" dirty="0"/>
              <a:t>Question 5 </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10"/>
          </p:nvPr>
        </p:nvSpPr>
        <p:spPr>
          <a:xfrm>
            <a:off x="586740" y="1991360"/>
            <a:ext cx="11018520" cy="4501515"/>
          </a:xfrm>
        </p:spPr>
        <p:txBody>
          <a:bodyPr>
            <a:normAutofit/>
          </a:bodyPr>
          <a:lstStyle/>
          <a:p>
            <a:pPr marL="0" indent="0">
              <a:buNone/>
            </a:pPr>
            <a:r>
              <a:rPr lang="en-IE" dirty="0"/>
              <a:t>What query language does Azure </a:t>
            </a:r>
            <a:r>
              <a:rPr lang="en-IE"/>
              <a:t>Resource Graph </a:t>
            </a:r>
            <a:r>
              <a:rPr lang="en-IE" dirty="0"/>
              <a:t>use ?</a:t>
            </a:r>
          </a:p>
          <a:p>
            <a:pPr marL="0" indent="0">
              <a:buNone/>
            </a:pPr>
            <a:r>
              <a:rPr lang="en-US" sz="3200" dirty="0"/>
              <a:t> </a:t>
            </a:r>
            <a:endParaRPr lang="en-IE" sz="3200" dirty="0"/>
          </a:p>
        </p:txBody>
      </p:sp>
    </p:spTree>
    <p:extLst>
      <p:ext uri="{BB962C8B-B14F-4D97-AF65-F5344CB8AC3E}">
        <p14:creationId xmlns:p14="http://schemas.microsoft.com/office/powerpoint/2010/main" val="29104427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313673" y="908423"/>
            <a:ext cx="5167311" cy="719417"/>
          </a:xfrm>
        </p:spPr>
        <p:txBody>
          <a:bodyPr vert="horz" lIns="91440" tIns="45720" rIns="91440" bIns="45720" rtlCol="0" anchor="b">
            <a:normAutofit/>
          </a:bodyPr>
          <a:lstStyle/>
          <a:p>
            <a:pPr algn="ctr"/>
            <a:r>
              <a:rPr lang="en-US" dirty="0"/>
              <a:t>Azure Storage types</a:t>
            </a:r>
          </a:p>
        </p:txBody>
      </p:sp>
      <p:sp>
        <p:nvSpPr>
          <p:cNvPr id="6" name="Text Placeholder 2">
            <a:extLst>
              <a:ext uri="{FF2B5EF4-FFF2-40B4-BE49-F238E27FC236}">
                <a16:creationId xmlns:a16="http://schemas.microsoft.com/office/drawing/2014/main" id="{87E9D5C2-C01D-4E87-8056-1A27F03D202A}"/>
              </a:ext>
            </a:extLst>
          </p:cNvPr>
          <p:cNvSpPr txBox="1">
            <a:spLocks/>
          </p:cNvSpPr>
          <p:nvPr/>
        </p:nvSpPr>
        <p:spPr>
          <a:xfrm>
            <a:off x="1160650" y="2160401"/>
            <a:ext cx="4431645" cy="3590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Structured data</a:t>
            </a:r>
          </a:p>
          <a:p>
            <a:pPr lvl="1"/>
            <a:r>
              <a:rPr lang="en-US" sz="2200" dirty="0"/>
              <a:t>Adheres to a schema</a:t>
            </a:r>
          </a:p>
          <a:p>
            <a:pPr marL="0" indent="0">
              <a:buNone/>
            </a:pPr>
            <a:endParaRPr lang="en-US" sz="2200" dirty="0">
              <a:solidFill>
                <a:srgbClr val="000000"/>
              </a:solidFill>
            </a:endParaRPr>
          </a:p>
          <a:p>
            <a:pPr marL="0" indent="0">
              <a:buNone/>
            </a:pPr>
            <a:r>
              <a:rPr lang="en-US" sz="2200" b="1" dirty="0"/>
              <a:t>Semi-structured data</a:t>
            </a:r>
          </a:p>
          <a:p>
            <a:pPr lvl="1"/>
            <a:r>
              <a:rPr lang="en-US" sz="2200" dirty="0"/>
              <a:t>Non-relational (NoSQL) data</a:t>
            </a:r>
          </a:p>
          <a:p>
            <a:pPr marL="0" indent="0">
              <a:buNone/>
            </a:pPr>
            <a:endParaRPr lang="en-US" sz="2200" dirty="0">
              <a:solidFill>
                <a:srgbClr val="000000"/>
              </a:solidFill>
            </a:endParaRPr>
          </a:p>
          <a:p>
            <a:pPr marL="0" indent="0">
              <a:buNone/>
            </a:pPr>
            <a:r>
              <a:rPr lang="en-US" sz="2200" b="1" dirty="0"/>
              <a:t>Unstructured data</a:t>
            </a:r>
          </a:p>
          <a:p>
            <a:pPr lvl="1"/>
            <a:r>
              <a:rPr lang="en-US" sz="2200" dirty="0"/>
              <a:t>No restrictions, flat files</a:t>
            </a:r>
          </a:p>
          <a:p>
            <a:pPr lvl="1"/>
            <a:r>
              <a:rPr lang="en-US" sz="2200" dirty="0"/>
              <a:t>Holds PDFs, JPGs, JSON files, etc.</a:t>
            </a:r>
          </a:p>
        </p:txBody>
      </p:sp>
      <p:pic>
        <p:nvPicPr>
          <p:cNvPr id="11" name="Picture 10">
            <a:extLst>
              <a:ext uri="{FF2B5EF4-FFF2-40B4-BE49-F238E27FC236}">
                <a16:creationId xmlns:a16="http://schemas.microsoft.com/office/drawing/2014/main" id="{3CCE2EF6-84C4-4E7E-9624-C981865BCD21}"/>
              </a:ext>
            </a:extLst>
          </p:cNvPr>
          <p:cNvPicPr>
            <a:picLocks noChangeAspect="1"/>
          </p:cNvPicPr>
          <p:nvPr/>
        </p:nvPicPr>
        <p:blipFill rotWithShape="1">
          <a:blip r:embed="rId3"/>
          <a:srcRect l="28708" t="-8653" r="31488" b="-5289"/>
          <a:stretch/>
        </p:blipFill>
        <p:spPr>
          <a:xfrm>
            <a:off x="6421272" y="-386334"/>
            <a:ext cx="5770728" cy="7244333"/>
          </a:xfrm>
          <a:custGeom>
            <a:avLst/>
            <a:gdLst>
              <a:gd name="connsiteX0" fmla="*/ 0 w 6470464"/>
              <a:gd name="connsiteY0" fmla="*/ 0 h 6856412"/>
              <a:gd name="connsiteX1" fmla="*/ 6470464 w 6470464"/>
              <a:gd name="connsiteY1" fmla="*/ 0 h 6856412"/>
              <a:gd name="connsiteX2" fmla="*/ 6470464 w 6470464"/>
              <a:gd name="connsiteY2" fmla="*/ 6856412 h 6856412"/>
              <a:gd name="connsiteX3" fmla="*/ 753 w 6470464"/>
              <a:gd name="connsiteY3" fmla="*/ 6856412 h 6856412"/>
              <a:gd name="connsiteX4" fmla="*/ 83736 w 6470464"/>
              <a:gd name="connsiteY4" fmla="*/ 6682434 h 6856412"/>
              <a:gd name="connsiteX5" fmla="*/ 777103 w 6470464"/>
              <a:gd name="connsiteY5" fmla="*/ 3428997 h 6856412"/>
              <a:gd name="connsiteX6" fmla="*/ 83736 w 6470464"/>
              <a:gd name="connsiteY6" fmla="*/ 175558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a:solidFill>
            <a:srgbClr val="D2D2D2"/>
          </a:solidFill>
        </p:spPr>
      </p:pic>
    </p:spTree>
    <p:extLst>
      <p:ext uri="{BB962C8B-B14F-4D97-AF65-F5344CB8AC3E}">
        <p14:creationId xmlns:p14="http://schemas.microsoft.com/office/powerpoint/2010/main" val="37781082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563E4D0-DC83-426B-BCA4-FDCA28EC7057}"/>
              </a:ext>
            </a:extLst>
          </p:cNvPr>
          <p:cNvGrpSpPr/>
          <p:nvPr/>
        </p:nvGrpSpPr>
        <p:grpSpPr>
          <a:xfrm>
            <a:off x="7320167" y="3628295"/>
            <a:ext cx="3648605" cy="2812450"/>
            <a:chOff x="5711089" y="3837035"/>
            <a:chExt cx="3722294" cy="2869252"/>
          </a:xfrm>
        </p:grpSpPr>
        <p:sp>
          <p:nvSpPr>
            <p:cNvPr id="9" name="TextBox 8">
              <a:extLst>
                <a:ext uri="{FF2B5EF4-FFF2-40B4-BE49-F238E27FC236}">
                  <a16:creationId xmlns:a16="http://schemas.microsoft.com/office/drawing/2014/main" id="{D9C4E010-EB0C-4A80-8EB1-0342A60CC3A0}"/>
                </a:ext>
              </a:extLst>
            </p:cNvPr>
            <p:cNvSpPr txBox="1"/>
            <p:nvPr/>
          </p:nvSpPr>
          <p:spPr>
            <a:xfrm>
              <a:off x="6080592" y="5958998"/>
              <a:ext cx="3352791" cy="747289"/>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0078D7"/>
                  </a:solidFill>
                  <a:latin typeface="Segoe UI"/>
                </a:rPr>
                <a:t>Secure, intelligent data tiering between on-premises and cloud</a:t>
              </a:r>
            </a:p>
          </p:txBody>
        </p:sp>
        <p:grpSp>
          <p:nvGrpSpPr>
            <p:cNvPr id="10" name="Group 9">
              <a:extLst>
                <a:ext uri="{FF2B5EF4-FFF2-40B4-BE49-F238E27FC236}">
                  <a16:creationId xmlns:a16="http://schemas.microsoft.com/office/drawing/2014/main" id="{9EB7E62A-69B7-4BE4-B6B6-6B9C416BDF62}"/>
                </a:ext>
              </a:extLst>
            </p:cNvPr>
            <p:cNvGrpSpPr/>
            <p:nvPr/>
          </p:nvGrpSpPr>
          <p:grpSpPr>
            <a:xfrm>
              <a:off x="5711089" y="3837035"/>
              <a:ext cx="3357404" cy="2777468"/>
              <a:chOff x="5711089" y="3837035"/>
              <a:chExt cx="3357404" cy="2777468"/>
            </a:xfrm>
          </p:grpSpPr>
          <p:sp>
            <p:nvSpPr>
              <p:cNvPr id="11" name="TextBox 10">
                <a:extLst>
                  <a:ext uri="{FF2B5EF4-FFF2-40B4-BE49-F238E27FC236}">
                    <a16:creationId xmlns:a16="http://schemas.microsoft.com/office/drawing/2014/main" id="{3CDDC42F-790F-412E-A3FB-66D5251549E9}"/>
                  </a:ext>
                </a:extLst>
              </p:cNvPr>
              <p:cNvSpPr txBox="1"/>
              <p:nvPr/>
            </p:nvSpPr>
            <p:spPr>
              <a:xfrm>
                <a:off x="6737716" y="4625436"/>
                <a:ext cx="1951496" cy="544765"/>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729">
                    <a:solidFill>
                      <a:srgbClr val="0078D7"/>
                    </a:solidFill>
                    <a:latin typeface="Segoe UI Semibold" panose="020B0702040204020203" pitchFamily="34" charset="0"/>
                    <a:cs typeface="Segoe UI Semibold" panose="020B0702040204020203" pitchFamily="34" charset="0"/>
                  </a:rPr>
                  <a:t>Hybrid Storage</a:t>
                </a:r>
              </a:p>
            </p:txBody>
          </p:sp>
          <p:sp>
            <p:nvSpPr>
              <p:cNvPr id="12" name="TextBox 11">
                <a:extLst>
                  <a:ext uri="{FF2B5EF4-FFF2-40B4-BE49-F238E27FC236}">
                    <a16:creationId xmlns:a16="http://schemas.microsoft.com/office/drawing/2014/main" id="{EC597AE7-19BC-42E7-A5BE-A6F098E844C7}"/>
                  </a:ext>
                </a:extLst>
              </p:cNvPr>
              <p:cNvSpPr txBox="1"/>
              <p:nvPr/>
            </p:nvSpPr>
            <p:spPr>
              <a:xfrm>
                <a:off x="6491410" y="5089015"/>
                <a:ext cx="2577083" cy="1525488"/>
              </a:xfrm>
              <a:prstGeom prst="rect">
                <a:avLst/>
              </a:prstGeom>
              <a:noFill/>
            </p:spPr>
            <p:txBody>
              <a:bodyPr wrap="square" lIns="179259" tIns="143407" rIns="179259" bIns="143407" rtlCol="0">
                <a:spAutoFit/>
              </a:bodyPr>
              <a:lstStyle/>
              <a:p>
                <a:pPr algn="ctr" defTabSz="896214">
                  <a:defRPr/>
                </a:pPr>
                <a:r>
                  <a:rPr lang="en-US" sz="1567">
                    <a:solidFill>
                      <a:srgbClr val="2F2F2F"/>
                    </a:solidFill>
                    <a:latin typeface="Segoe UI"/>
                  </a:rPr>
                  <a:t>Data Box Gateway/Edge</a:t>
                </a:r>
              </a:p>
              <a:p>
                <a:pPr algn="ctr" defTabSz="896214">
                  <a:defRPr/>
                </a:pPr>
                <a:r>
                  <a:rPr lang="en-US" sz="1567">
                    <a:solidFill>
                      <a:srgbClr val="2F2F2F"/>
                    </a:solidFill>
                    <a:latin typeface="Segoe UI"/>
                  </a:rPr>
                  <a:t>Azure File Sync</a:t>
                </a:r>
              </a:p>
              <a:p>
                <a:pPr algn="ctr" defTabSz="896214">
                  <a:defRPr/>
                </a:pPr>
                <a:r>
                  <a:rPr lang="en-US" sz="1567" err="1">
                    <a:solidFill>
                      <a:srgbClr val="2F2F2F"/>
                    </a:solidFill>
                    <a:latin typeface="Segoe UI"/>
                  </a:rPr>
                  <a:t>Avere</a:t>
                </a:r>
                <a:br>
                  <a:rPr lang="en-US" sz="1567">
                    <a:solidFill>
                      <a:srgbClr val="2F2F2F"/>
                    </a:solidFill>
                    <a:latin typeface="Segoe UI"/>
                  </a:rPr>
                </a:br>
                <a:endParaRPr lang="en-US" sz="1567">
                  <a:solidFill>
                    <a:srgbClr val="2F2F2F"/>
                  </a:solidFill>
                  <a:latin typeface="Segoe UI"/>
                </a:endParaRPr>
              </a:p>
              <a:p>
                <a:pPr algn="ctr" defTabSz="896214">
                  <a:lnSpc>
                    <a:spcPct val="90000"/>
                  </a:lnSpc>
                  <a:spcAft>
                    <a:spcPts val="588"/>
                  </a:spcAft>
                  <a:defRPr/>
                </a:pPr>
                <a:endParaRPr lang="en-US" sz="1567">
                  <a:solidFill>
                    <a:srgbClr val="2F2F2F"/>
                  </a:solidFill>
                  <a:latin typeface="Segoe UI"/>
                </a:endParaRPr>
              </a:p>
            </p:txBody>
          </p:sp>
          <p:grpSp>
            <p:nvGrpSpPr>
              <p:cNvPr id="13" name="Group 12">
                <a:extLst>
                  <a:ext uri="{FF2B5EF4-FFF2-40B4-BE49-F238E27FC236}">
                    <a16:creationId xmlns:a16="http://schemas.microsoft.com/office/drawing/2014/main" id="{2BC4B770-3191-45FC-9861-23E9EA4647A1}"/>
                  </a:ext>
                </a:extLst>
              </p:cNvPr>
              <p:cNvGrpSpPr>
                <a:grpSpLocks noChangeAspect="1"/>
              </p:cNvGrpSpPr>
              <p:nvPr/>
            </p:nvGrpSpPr>
            <p:grpSpPr>
              <a:xfrm>
                <a:off x="7391462" y="3837035"/>
                <a:ext cx="644004" cy="731521"/>
                <a:chOff x="5295431" y="2099789"/>
                <a:chExt cx="1156842" cy="1479184"/>
              </a:xfrm>
              <a:noFill/>
            </p:grpSpPr>
            <p:sp>
              <p:nvSpPr>
                <p:cNvPr id="15" name="Freeform: Shape 58">
                  <a:extLst>
                    <a:ext uri="{FF2B5EF4-FFF2-40B4-BE49-F238E27FC236}">
                      <a16:creationId xmlns:a16="http://schemas.microsoft.com/office/drawing/2014/main" id="{5EC3BBA6-5751-42CE-9A89-454F120AF999}"/>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server">
                  <a:extLst>
                    <a:ext uri="{FF2B5EF4-FFF2-40B4-BE49-F238E27FC236}">
                      <a16:creationId xmlns:a16="http://schemas.microsoft.com/office/drawing/2014/main" id="{DC63DFDE-8AA1-40A1-8FB1-0F1994943428}"/>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light"/>
                    <a:cs typeface="Segoe UI" pitchFamily="34" charset="0"/>
                  </a:endParaRPr>
                </a:p>
              </p:txBody>
            </p:sp>
          </p:grpSp>
          <p:cxnSp>
            <p:nvCxnSpPr>
              <p:cNvPr id="14" name="Straight Connector 13">
                <a:extLst>
                  <a:ext uri="{FF2B5EF4-FFF2-40B4-BE49-F238E27FC236}">
                    <a16:creationId xmlns:a16="http://schemas.microsoft.com/office/drawing/2014/main" id="{FEB35572-E49A-4934-9646-9C2D558E248D}"/>
                  </a:ext>
                </a:extLst>
              </p:cNvPr>
              <p:cNvCxnSpPr>
                <a:cxnSpLocks/>
              </p:cNvCxnSpPr>
              <p:nvPr/>
            </p:nvCxnSpPr>
            <p:spPr>
              <a:xfrm>
                <a:off x="5711089" y="3837035"/>
                <a:ext cx="0" cy="25841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D698A9F3-41B6-491E-8E8F-8389DC1BA4F4}"/>
              </a:ext>
            </a:extLst>
          </p:cNvPr>
          <p:cNvGrpSpPr/>
          <p:nvPr/>
        </p:nvGrpSpPr>
        <p:grpSpPr>
          <a:xfrm>
            <a:off x="3709247" y="3454852"/>
            <a:ext cx="7469147" cy="2985894"/>
            <a:chOff x="2027237" y="3660089"/>
            <a:chExt cx="7620000" cy="3046199"/>
          </a:xfrm>
        </p:grpSpPr>
        <p:sp>
          <p:nvSpPr>
            <p:cNvPr id="19" name="TextBox 18">
              <a:extLst>
                <a:ext uri="{FF2B5EF4-FFF2-40B4-BE49-F238E27FC236}">
                  <a16:creationId xmlns:a16="http://schemas.microsoft.com/office/drawing/2014/main" id="{2FC56F16-226B-4601-8269-54F919747EA2}"/>
                </a:ext>
              </a:extLst>
            </p:cNvPr>
            <p:cNvSpPr txBox="1"/>
            <p:nvPr/>
          </p:nvSpPr>
          <p:spPr>
            <a:xfrm>
              <a:off x="2757110" y="4625436"/>
              <a:ext cx="1921681" cy="544765"/>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729">
                  <a:solidFill>
                    <a:srgbClr val="0078D7"/>
                  </a:solidFill>
                  <a:latin typeface="Segoe UI Semibold" panose="020B0702040204020203" pitchFamily="34" charset="0"/>
                  <a:cs typeface="Segoe UI Semibold" panose="020B0702040204020203" pitchFamily="34" charset="0"/>
                </a:rPr>
                <a:t>Data Transport</a:t>
              </a:r>
            </a:p>
          </p:txBody>
        </p:sp>
        <p:sp>
          <p:nvSpPr>
            <p:cNvPr id="20" name="TextBox 19">
              <a:extLst>
                <a:ext uri="{FF2B5EF4-FFF2-40B4-BE49-F238E27FC236}">
                  <a16:creationId xmlns:a16="http://schemas.microsoft.com/office/drawing/2014/main" id="{B3E39DE3-F447-4012-B044-599E963F5DC5}"/>
                </a:ext>
              </a:extLst>
            </p:cNvPr>
            <p:cNvSpPr txBox="1"/>
            <p:nvPr/>
          </p:nvSpPr>
          <p:spPr>
            <a:xfrm>
              <a:off x="2370550" y="5958999"/>
              <a:ext cx="2694800" cy="747289"/>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0078D7"/>
                  </a:solidFill>
                  <a:latin typeface="Segoe UI"/>
                </a:rPr>
                <a:t>Move or migrate data into Azure</a:t>
              </a:r>
            </a:p>
          </p:txBody>
        </p:sp>
        <p:sp>
          <p:nvSpPr>
            <p:cNvPr id="21" name="TextBox 20">
              <a:extLst>
                <a:ext uri="{FF2B5EF4-FFF2-40B4-BE49-F238E27FC236}">
                  <a16:creationId xmlns:a16="http://schemas.microsoft.com/office/drawing/2014/main" id="{6EDAAF51-17F2-4E79-AD92-1052210D8943}"/>
                </a:ext>
              </a:extLst>
            </p:cNvPr>
            <p:cNvSpPr txBox="1"/>
            <p:nvPr/>
          </p:nvSpPr>
          <p:spPr>
            <a:xfrm>
              <a:off x="2495896" y="5089015"/>
              <a:ext cx="2444109" cy="516996"/>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2F2F2F"/>
                  </a:solidFill>
                  <a:latin typeface="Segoe UI"/>
                </a:rPr>
                <a:t>Azure Data Box</a:t>
              </a:r>
            </a:p>
          </p:txBody>
        </p:sp>
        <p:sp>
          <p:nvSpPr>
            <p:cNvPr id="22" name="binary" title="Icon of binary code, ones and zeros">
              <a:extLst>
                <a:ext uri="{FF2B5EF4-FFF2-40B4-BE49-F238E27FC236}">
                  <a16:creationId xmlns:a16="http://schemas.microsoft.com/office/drawing/2014/main" id="{AAD7CE2A-2218-451C-8B93-6EC93180AE38}"/>
                </a:ext>
              </a:extLst>
            </p:cNvPr>
            <p:cNvSpPr>
              <a:spLocks noChangeAspect="1" noEditPoints="1"/>
            </p:cNvSpPr>
            <p:nvPr/>
          </p:nvSpPr>
          <p:spPr bwMode="auto">
            <a:xfrm>
              <a:off x="3451317" y="3972558"/>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961">
                <a:solidFill>
                  <a:srgbClr val="2F2F2F"/>
                </a:solidFill>
                <a:latin typeface="Segoe UI"/>
              </a:endParaRPr>
            </a:p>
          </p:txBody>
        </p:sp>
        <p:cxnSp>
          <p:nvCxnSpPr>
            <p:cNvPr id="23" name="Straight Connector 22">
              <a:extLst>
                <a:ext uri="{FF2B5EF4-FFF2-40B4-BE49-F238E27FC236}">
                  <a16:creationId xmlns:a16="http://schemas.microsoft.com/office/drawing/2014/main" id="{A6D205EC-E28E-4B6B-A2DD-DA7B963F1C47}"/>
                </a:ext>
              </a:extLst>
            </p:cNvPr>
            <p:cNvCxnSpPr>
              <a:cxnSpLocks/>
            </p:cNvCxnSpPr>
            <p:nvPr/>
          </p:nvCxnSpPr>
          <p:spPr>
            <a:xfrm flipH="1">
              <a:off x="2027237" y="3660089"/>
              <a:ext cx="762000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EA82826-EE81-49E8-82DA-A2CBADE66F4D}"/>
              </a:ext>
            </a:extLst>
          </p:cNvPr>
          <p:cNvGrpSpPr/>
          <p:nvPr/>
        </p:nvGrpSpPr>
        <p:grpSpPr>
          <a:xfrm>
            <a:off x="3406102" y="523135"/>
            <a:ext cx="2516940" cy="2905581"/>
            <a:chOff x="1717970" y="693283"/>
            <a:chExt cx="2567774" cy="2964264"/>
          </a:xfrm>
        </p:grpSpPr>
        <p:sp>
          <p:nvSpPr>
            <p:cNvPr id="25" name="StorageOptical_E958" title="Icon of a hard disk">
              <a:extLst>
                <a:ext uri="{FF2B5EF4-FFF2-40B4-BE49-F238E27FC236}">
                  <a16:creationId xmlns:a16="http://schemas.microsoft.com/office/drawing/2014/main" id="{2BD43D75-802F-4A4A-8F67-719E1BF90687}"/>
                </a:ext>
              </a:extLst>
            </p:cNvPr>
            <p:cNvSpPr>
              <a:spLocks noChangeAspect="1" noEditPoints="1"/>
            </p:cNvSpPr>
            <p:nvPr/>
          </p:nvSpPr>
          <p:spPr bwMode="auto">
            <a:xfrm>
              <a:off x="2753229" y="693283"/>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961">
                <a:solidFill>
                  <a:srgbClr val="2F2F2F"/>
                </a:solidFill>
                <a:latin typeface="Segoe UI"/>
              </a:endParaRPr>
            </a:p>
          </p:txBody>
        </p:sp>
        <p:sp>
          <p:nvSpPr>
            <p:cNvPr id="26" name="TextBox 25">
              <a:extLst>
                <a:ext uri="{FF2B5EF4-FFF2-40B4-BE49-F238E27FC236}">
                  <a16:creationId xmlns:a16="http://schemas.microsoft.com/office/drawing/2014/main" id="{34E5F9E0-83F5-4973-B4FE-15365D873C5E}"/>
                </a:ext>
              </a:extLst>
            </p:cNvPr>
            <p:cNvSpPr txBox="1"/>
            <p:nvPr/>
          </p:nvSpPr>
          <p:spPr>
            <a:xfrm>
              <a:off x="2230420" y="1395992"/>
              <a:ext cx="1687000" cy="544765"/>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729">
                  <a:solidFill>
                    <a:srgbClr val="0078D7"/>
                  </a:solidFill>
                  <a:latin typeface="Segoe UI Semibold" panose="020B0702040204020203" pitchFamily="34" charset="0"/>
                  <a:cs typeface="Segoe UI Semibold" panose="020B0702040204020203" pitchFamily="34" charset="0"/>
                </a:rPr>
                <a:t>Disk Storage</a:t>
              </a:r>
            </a:p>
          </p:txBody>
        </p:sp>
        <p:sp>
          <p:nvSpPr>
            <p:cNvPr id="27" name="TextBox 26">
              <a:extLst>
                <a:ext uri="{FF2B5EF4-FFF2-40B4-BE49-F238E27FC236}">
                  <a16:creationId xmlns:a16="http://schemas.microsoft.com/office/drawing/2014/main" id="{2F681134-6EEC-4D3D-ABE0-1A47B9BC40D9}"/>
                </a:ext>
              </a:extLst>
            </p:cNvPr>
            <p:cNvSpPr txBox="1"/>
            <p:nvPr/>
          </p:nvSpPr>
          <p:spPr>
            <a:xfrm>
              <a:off x="1834121" y="1817826"/>
              <a:ext cx="2444109" cy="1130175"/>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2F2F2F"/>
                  </a:solidFill>
                  <a:latin typeface="Segoe UI"/>
                </a:rPr>
                <a:t>Ultra</a:t>
              </a:r>
            </a:p>
            <a:p>
              <a:pPr algn="ctr" defTabSz="896214">
                <a:lnSpc>
                  <a:spcPct val="90000"/>
                </a:lnSpc>
                <a:spcAft>
                  <a:spcPts val="588"/>
                </a:spcAft>
                <a:defRPr/>
              </a:pPr>
              <a:r>
                <a:rPr lang="en-US" sz="1567">
                  <a:solidFill>
                    <a:srgbClr val="2F2F2F"/>
                  </a:solidFill>
                  <a:latin typeface="Segoe UI"/>
                </a:rPr>
                <a:t>Premium</a:t>
              </a:r>
            </a:p>
            <a:p>
              <a:pPr algn="ctr" defTabSz="896214">
                <a:lnSpc>
                  <a:spcPct val="90000"/>
                </a:lnSpc>
                <a:spcAft>
                  <a:spcPts val="588"/>
                </a:spcAft>
                <a:defRPr/>
              </a:pPr>
              <a:r>
                <a:rPr lang="en-US" sz="1567">
                  <a:solidFill>
                    <a:srgbClr val="2F2F2F"/>
                  </a:solidFill>
                  <a:latin typeface="Segoe UI"/>
                </a:rPr>
                <a:t>Standard</a:t>
              </a:r>
            </a:p>
          </p:txBody>
        </p:sp>
        <p:sp>
          <p:nvSpPr>
            <p:cNvPr id="28" name="TextBox 27">
              <a:extLst>
                <a:ext uri="{FF2B5EF4-FFF2-40B4-BE49-F238E27FC236}">
                  <a16:creationId xmlns:a16="http://schemas.microsoft.com/office/drawing/2014/main" id="{1F176D2C-838D-4C77-853C-41C37E1FBD94}"/>
                </a:ext>
              </a:extLst>
            </p:cNvPr>
            <p:cNvSpPr txBox="1"/>
            <p:nvPr/>
          </p:nvSpPr>
          <p:spPr>
            <a:xfrm>
              <a:off x="1717970" y="2697575"/>
              <a:ext cx="2567774" cy="959972"/>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0078D7"/>
                  </a:solidFill>
                  <a:latin typeface="Segoe UI"/>
                </a:rPr>
                <a:t>Reliable, persistent, high performing storage for Virtual Machines</a:t>
              </a:r>
            </a:p>
          </p:txBody>
        </p:sp>
      </p:grpSp>
      <p:grpSp>
        <p:nvGrpSpPr>
          <p:cNvPr id="29" name="Group 28">
            <a:extLst>
              <a:ext uri="{FF2B5EF4-FFF2-40B4-BE49-F238E27FC236}">
                <a16:creationId xmlns:a16="http://schemas.microsoft.com/office/drawing/2014/main" id="{C901360E-3464-4A61-B89F-390721B99730}"/>
              </a:ext>
            </a:extLst>
          </p:cNvPr>
          <p:cNvGrpSpPr/>
          <p:nvPr/>
        </p:nvGrpSpPr>
        <p:grpSpPr>
          <a:xfrm>
            <a:off x="6088063" y="426933"/>
            <a:ext cx="2571782" cy="3038395"/>
            <a:chOff x="4454099" y="571016"/>
            <a:chExt cx="2623724" cy="3099760"/>
          </a:xfrm>
        </p:grpSpPr>
        <p:sp>
          <p:nvSpPr>
            <p:cNvPr id="30" name="TextBox 29">
              <a:extLst>
                <a:ext uri="{FF2B5EF4-FFF2-40B4-BE49-F238E27FC236}">
                  <a16:creationId xmlns:a16="http://schemas.microsoft.com/office/drawing/2014/main" id="{5EB6686E-3BD0-40BB-A8B8-482F4735DDC8}"/>
                </a:ext>
              </a:extLst>
            </p:cNvPr>
            <p:cNvSpPr txBox="1"/>
            <p:nvPr/>
          </p:nvSpPr>
          <p:spPr>
            <a:xfrm>
              <a:off x="4890441" y="1395992"/>
              <a:ext cx="1930657" cy="544765"/>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729">
                  <a:solidFill>
                    <a:srgbClr val="0078D7"/>
                  </a:solidFill>
                  <a:latin typeface="Segoe UI Semibold" panose="020B0702040204020203" pitchFamily="34" charset="0"/>
                  <a:cs typeface="Segoe UI Semibold" panose="020B0702040204020203" pitchFamily="34" charset="0"/>
                </a:rPr>
                <a:t>Object Storage</a:t>
              </a:r>
            </a:p>
          </p:txBody>
        </p:sp>
        <p:sp>
          <p:nvSpPr>
            <p:cNvPr id="31" name="TextBox 30">
              <a:extLst>
                <a:ext uri="{FF2B5EF4-FFF2-40B4-BE49-F238E27FC236}">
                  <a16:creationId xmlns:a16="http://schemas.microsoft.com/office/drawing/2014/main" id="{563561DC-C06C-4749-AEF1-E4E2E3B9944E}"/>
                </a:ext>
              </a:extLst>
            </p:cNvPr>
            <p:cNvSpPr txBox="1"/>
            <p:nvPr/>
          </p:nvSpPr>
          <p:spPr>
            <a:xfrm>
              <a:off x="4633714" y="1905666"/>
              <a:ext cx="2444109" cy="825776"/>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2F2F2F"/>
                  </a:solidFill>
                  <a:latin typeface="Segoe UI"/>
                </a:rPr>
                <a:t>Azure Blobs</a:t>
              </a:r>
            </a:p>
            <a:p>
              <a:pPr algn="ctr" defTabSz="896214">
                <a:lnSpc>
                  <a:spcPct val="90000"/>
                </a:lnSpc>
                <a:spcAft>
                  <a:spcPts val="588"/>
                </a:spcAft>
                <a:defRPr/>
              </a:pPr>
              <a:r>
                <a:rPr lang="en-US" sz="1567">
                  <a:solidFill>
                    <a:srgbClr val="2F2F2F"/>
                  </a:solidFill>
                  <a:latin typeface="Segoe UI"/>
                </a:rPr>
                <a:t>(w/ Data Lake Gen 2)</a:t>
              </a:r>
            </a:p>
          </p:txBody>
        </p:sp>
        <p:sp>
          <p:nvSpPr>
            <p:cNvPr id="32" name="Archive_F03F">
              <a:extLst>
                <a:ext uri="{FF2B5EF4-FFF2-40B4-BE49-F238E27FC236}">
                  <a16:creationId xmlns:a16="http://schemas.microsoft.com/office/drawing/2014/main" id="{5AEAE8C9-A91F-4023-AA97-6A285B33D393}"/>
                </a:ext>
              </a:extLst>
            </p:cNvPr>
            <p:cNvSpPr>
              <a:spLocks noChangeAspect="1" noEditPoints="1"/>
            </p:cNvSpPr>
            <p:nvPr/>
          </p:nvSpPr>
          <p:spPr bwMode="auto">
            <a:xfrm>
              <a:off x="5559575" y="659168"/>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1729">
                <a:solidFill>
                  <a:srgbClr val="353535"/>
                </a:solidFill>
                <a:latin typeface="Segoe UI Semilight"/>
              </a:endParaRPr>
            </a:p>
          </p:txBody>
        </p:sp>
        <p:cxnSp>
          <p:nvCxnSpPr>
            <p:cNvPr id="33" name="Straight Connector 32">
              <a:extLst>
                <a:ext uri="{FF2B5EF4-FFF2-40B4-BE49-F238E27FC236}">
                  <a16:creationId xmlns:a16="http://schemas.microsoft.com/office/drawing/2014/main" id="{B9B1024C-1506-44D5-BC28-0DE9CB70D661}"/>
                </a:ext>
              </a:extLst>
            </p:cNvPr>
            <p:cNvCxnSpPr>
              <a:cxnSpLocks/>
            </p:cNvCxnSpPr>
            <p:nvPr/>
          </p:nvCxnSpPr>
          <p:spPr>
            <a:xfrm>
              <a:off x="4454099" y="571016"/>
              <a:ext cx="0" cy="291015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F5E7B-A4E5-4F81-A05C-08A7A13E80F0}"/>
                </a:ext>
              </a:extLst>
            </p:cNvPr>
            <p:cNvSpPr txBox="1"/>
            <p:nvPr/>
          </p:nvSpPr>
          <p:spPr>
            <a:xfrm>
              <a:off x="4579823" y="2697575"/>
              <a:ext cx="2444109" cy="973201"/>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0078D7"/>
                  </a:solidFill>
                  <a:latin typeface="Segoe UI"/>
                </a:rPr>
                <a:t>Secure, Scalable storage for unstructured data</a:t>
              </a:r>
            </a:p>
          </p:txBody>
        </p:sp>
      </p:grpSp>
      <p:grpSp>
        <p:nvGrpSpPr>
          <p:cNvPr id="35" name="Group 34">
            <a:extLst>
              <a:ext uri="{FF2B5EF4-FFF2-40B4-BE49-F238E27FC236}">
                <a16:creationId xmlns:a16="http://schemas.microsoft.com/office/drawing/2014/main" id="{CA061166-FB9C-4D6E-BDB8-46E58F8F3333}"/>
              </a:ext>
            </a:extLst>
          </p:cNvPr>
          <p:cNvGrpSpPr/>
          <p:nvPr/>
        </p:nvGrpSpPr>
        <p:grpSpPr>
          <a:xfrm>
            <a:off x="8790865" y="373845"/>
            <a:ext cx="2516940" cy="3054870"/>
            <a:chOff x="7211488" y="540978"/>
            <a:chExt cx="2567774" cy="3116569"/>
          </a:xfrm>
        </p:grpSpPr>
        <p:sp>
          <p:nvSpPr>
            <p:cNvPr id="36" name="TextBox 35">
              <a:extLst>
                <a:ext uri="{FF2B5EF4-FFF2-40B4-BE49-F238E27FC236}">
                  <a16:creationId xmlns:a16="http://schemas.microsoft.com/office/drawing/2014/main" id="{2B449B60-2AF7-4DE6-B218-058213B41A32}"/>
                </a:ext>
              </a:extLst>
            </p:cNvPr>
            <p:cNvSpPr txBox="1"/>
            <p:nvPr/>
          </p:nvSpPr>
          <p:spPr>
            <a:xfrm>
              <a:off x="7756988" y="1395992"/>
              <a:ext cx="1600438" cy="544765"/>
            </a:xfrm>
            <a:prstGeom prst="rect">
              <a:avLst/>
            </a:prstGeom>
            <a:noFill/>
          </p:spPr>
          <p:txBody>
            <a:bodyPr wrap="none" lIns="179259" tIns="143407" rIns="179259" bIns="143407" rtlCol="0">
              <a:spAutoFit/>
            </a:bodyPr>
            <a:lstStyle/>
            <a:p>
              <a:pPr algn="ctr" defTabSz="896214">
                <a:lnSpc>
                  <a:spcPct val="90000"/>
                </a:lnSpc>
                <a:spcAft>
                  <a:spcPts val="588"/>
                </a:spcAft>
                <a:defRPr/>
              </a:pPr>
              <a:r>
                <a:rPr lang="en-US" sz="1729">
                  <a:solidFill>
                    <a:srgbClr val="0078D7"/>
                  </a:solidFill>
                  <a:latin typeface="Segoe UI Semibold" panose="020B0702040204020203" pitchFamily="34" charset="0"/>
                  <a:cs typeface="Segoe UI Semibold" panose="020B0702040204020203" pitchFamily="34" charset="0"/>
                </a:rPr>
                <a:t>File Storage</a:t>
              </a:r>
            </a:p>
          </p:txBody>
        </p:sp>
        <p:sp>
          <p:nvSpPr>
            <p:cNvPr id="37" name="TextBox 36">
              <a:extLst>
                <a:ext uri="{FF2B5EF4-FFF2-40B4-BE49-F238E27FC236}">
                  <a16:creationId xmlns:a16="http://schemas.microsoft.com/office/drawing/2014/main" id="{888A897E-4818-4B82-91F9-220CFF27CDC1}"/>
                </a:ext>
              </a:extLst>
            </p:cNvPr>
            <p:cNvSpPr txBox="1"/>
            <p:nvPr/>
          </p:nvSpPr>
          <p:spPr>
            <a:xfrm>
              <a:off x="7335153" y="1889713"/>
              <a:ext cx="2444109" cy="1130175"/>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2F2F2F"/>
                  </a:solidFill>
                  <a:latin typeface="Segoe UI"/>
                </a:rPr>
                <a:t>Azure Files</a:t>
              </a:r>
            </a:p>
            <a:p>
              <a:pPr algn="ctr" defTabSz="896214">
                <a:lnSpc>
                  <a:spcPct val="90000"/>
                </a:lnSpc>
                <a:spcAft>
                  <a:spcPts val="588"/>
                </a:spcAft>
                <a:defRPr/>
              </a:pPr>
              <a:r>
                <a:rPr lang="en-US" sz="1567">
                  <a:solidFill>
                    <a:srgbClr val="2F2F2F"/>
                  </a:solidFill>
                  <a:latin typeface="Segoe UI"/>
                </a:rPr>
                <a:t>Azure NetApp Files</a:t>
              </a:r>
            </a:p>
            <a:p>
              <a:pPr algn="ctr" defTabSz="896214">
                <a:lnSpc>
                  <a:spcPct val="90000"/>
                </a:lnSpc>
                <a:spcAft>
                  <a:spcPts val="588"/>
                </a:spcAft>
                <a:defRPr/>
              </a:pPr>
              <a:endParaRPr lang="en-US" sz="1567">
                <a:solidFill>
                  <a:srgbClr val="2F2F2F"/>
                </a:solidFill>
                <a:latin typeface="Segoe UI"/>
              </a:endParaRPr>
            </a:p>
          </p:txBody>
        </p:sp>
        <p:sp>
          <p:nvSpPr>
            <p:cNvPr id="38" name="FolderHorizontal_F12B" title="Icon of a folder">
              <a:extLst>
                <a:ext uri="{FF2B5EF4-FFF2-40B4-BE49-F238E27FC236}">
                  <a16:creationId xmlns:a16="http://schemas.microsoft.com/office/drawing/2014/main" id="{7E2956EF-551D-4D7F-A5AC-8DD4D7638E8C}"/>
                </a:ext>
              </a:extLst>
            </p:cNvPr>
            <p:cNvSpPr>
              <a:spLocks noChangeAspect="1" noEditPoints="1"/>
            </p:cNvSpPr>
            <p:nvPr/>
          </p:nvSpPr>
          <p:spPr bwMode="auto">
            <a:xfrm>
              <a:off x="8191918" y="690965"/>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961">
                <a:solidFill>
                  <a:srgbClr val="2F2F2F"/>
                </a:solidFill>
                <a:latin typeface="Segoe UI"/>
              </a:endParaRPr>
            </a:p>
          </p:txBody>
        </p:sp>
        <p:cxnSp>
          <p:nvCxnSpPr>
            <p:cNvPr id="39" name="Straight Connector 38">
              <a:extLst>
                <a:ext uri="{FF2B5EF4-FFF2-40B4-BE49-F238E27FC236}">
                  <a16:creationId xmlns:a16="http://schemas.microsoft.com/office/drawing/2014/main" id="{F60CDF3B-1B81-4F49-9FD7-1A1DEAB66054}"/>
                </a:ext>
              </a:extLst>
            </p:cNvPr>
            <p:cNvCxnSpPr>
              <a:cxnSpLocks/>
            </p:cNvCxnSpPr>
            <p:nvPr/>
          </p:nvCxnSpPr>
          <p:spPr>
            <a:xfrm>
              <a:off x="7226421" y="540978"/>
              <a:ext cx="0" cy="29101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36593A-5A45-4A90-BDB0-0D066A768DE1}"/>
                </a:ext>
              </a:extLst>
            </p:cNvPr>
            <p:cNvSpPr txBox="1"/>
            <p:nvPr/>
          </p:nvSpPr>
          <p:spPr>
            <a:xfrm>
              <a:off x="7211488" y="2697575"/>
              <a:ext cx="2567774" cy="959972"/>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1567">
                  <a:solidFill>
                    <a:srgbClr val="0078D7"/>
                  </a:solidFill>
                  <a:latin typeface="Segoe UI"/>
                </a:rPr>
                <a:t>Lift and shift applications that require file shares to the cloud</a:t>
              </a:r>
            </a:p>
          </p:txBody>
        </p:sp>
      </p:grpSp>
      <p:sp>
        <p:nvSpPr>
          <p:cNvPr id="41" name="Rectangle 40">
            <a:extLst>
              <a:ext uri="{FF2B5EF4-FFF2-40B4-BE49-F238E27FC236}">
                <a16:creationId xmlns:a16="http://schemas.microsoft.com/office/drawing/2014/main" id="{0703E16D-8357-44AE-9833-A688D6066DCF}"/>
              </a:ext>
            </a:extLst>
          </p:cNvPr>
          <p:cNvSpPr/>
          <p:nvPr/>
        </p:nvSpPr>
        <p:spPr bwMode="auto">
          <a:xfrm flipH="1">
            <a:off x="865" y="973"/>
            <a:ext cx="3428514"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3600">
              <a:solidFill>
                <a:srgbClr val="FFFFFF"/>
              </a:solidFill>
              <a:latin typeface="Segoe UI Semilight"/>
              <a:ea typeface="Segoe UI" pitchFamily="34" charset="0"/>
              <a:cs typeface="Segoe UI" pitchFamily="34" charset="0"/>
            </a:endParaRPr>
          </a:p>
        </p:txBody>
      </p:sp>
      <p:sp>
        <p:nvSpPr>
          <p:cNvPr id="42" name="Title 1">
            <a:extLst>
              <a:ext uri="{FF2B5EF4-FFF2-40B4-BE49-F238E27FC236}">
                <a16:creationId xmlns:a16="http://schemas.microsoft.com/office/drawing/2014/main" id="{C74DBF94-0002-4797-A635-B465B006A579}"/>
              </a:ext>
            </a:extLst>
          </p:cNvPr>
          <p:cNvSpPr>
            <a:spLocks noGrp="1"/>
          </p:cNvSpPr>
          <p:nvPr>
            <p:ph type="title"/>
          </p:nvPr>
        </p:nvSpPr>
        <p:spPr>
          <a:xfrm>
            <a:off x="127221" y="268623"/>
            <a:ext cx="11016957" cy="615553"/>
          </a:xfrm>
        </p:spPr>
        <p:txBody>
          <a:bodyPr/>
          <a:lstStyle/>
          <a:p>
            <a:pPr lvl="0"/>
            <a:r>
              <a:rPr lang="en-US" sz="4000">
                <a:solidFill>
                  <a:schemeClr val="bg1"/>
                </a:solidFill>
                <a:latin typeface="Segoe UI Light" panose="020B0502040204020203" pitchFamily="34" charset="0"/>
                <a:cs typeface="Segoe UI Light" panose="020B0502040204020203" pitchFamily="34" charset="0"/>
              </a:rPr>
              <a:t>Azure Storage</a:t>
            </a:r>
          </a:p>
        </p:txBody>
      </p:sp>
    </p:spTree>
    <p:extLst>
      <p:ext uri="{BB962C8B-B14F-4D97-AF65-F5344CB8AC3E}">
        <p14:creationId xmlns:p14="http://schemas.microsoft.com/office/powerpoint/2010/main" val="311500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42E3C94-9CCA-42BB-BE92-4E465166018A}"/>
              </a:ext>
            </a:extLst>
          </p:cNvPr>
          <p:cNvGrpSpPr/>
          <p:nvPr/>
        </p:nvGrpSpPr>
        <p:grpSpPr>
          <a:xfrm>
            <a:off x="962877" y="1460406"/>
            <a:ext cx="2039217" cy="4237359"/>
            <a:chOff x="1104973" y="1567129"/>
            <a:chExt cx="2321165" cy="4823227"/>
          </a:xfrm>
        </p:grpSpPr>
        <p:sp>
          <p:nvSpPr>
            <p:cNvPr id="56" name="Rectangle 55">
              <a:extLst>
                <a:ext uri="{FF2B5EF4-FFF2-40B4-BE49-F238E27FC236}">
                  <a16:creationId xmlns:a16="http://schemas.microsoft.com/office/drawing/2014/main" id="{67AB1C0D-F30A-4212-A896-22200FE963C9}"/>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400" dirty="0">
                  <a:solidFill>
                    <a:schemeClr val="tx1"/>
                  </a:solidFill>
                  <a:ea typeface="Segoe UI" pitchFamily="34" charset="0"/>
                  <a:cs typeface="Segoe UI Semibold" panose="020B0702040204020203" pitchFamily="34" charset="0"/>
                </a:rPr>
                <a:t>Locally Redundant Storage</a:t>
              </a:r>
            </a:p>
            <a:p>
              <a:pPr defTabSz="802984" fontAlgn="base">
                <a:spcBef>
                  <a:spcPct val="0"/>
                </a:spcBef>
                <a:spcAft>
                  <a:spcPct val="0"/>
                </a:spcAft>
                <a:defRPr/>
              </a:pPr>
              <a:endParaRPr lang="en-US" sz="1552" dirty="0">
                <a:solidFill>
                  <a:schemeClr val="tx1"/>
                </a:solidFill>
                <a:ea typeface="Segoe UI" pitchFamily="34" charset="0"/>
                <a:cs typeface="Segoe UI" pitchFamily="34" charset="0"/>
              </a:endParaRPr>
            </a:p>
            <a:p>
              <a:pPr marL="285750" indent="-285750" defTabSz="802984" fontAlgn="base">
                <a:spcBef>
                  <a:spcPct val="0"/>
                </a:spcBef>
                <a:spcAft>
                  <a:spcPts val="526"/>
                </a:spcAft>
                <a:buFont typeface="Arial" panose="020B0604020202020204" pitchFamily="34" charset="0"/>
                <a:buChar char="•"/>
                <a:defRPr/>
              </a:pPr>
              <a:r>
                <a:rPr lang="en-US" sz="1400" dirty="0">
                  <a:solidFill>
                    <a:schemeClr val="tx1"/>
                  </a:solidFill>
                  <a:ea typeface="Segoe UI" panose="020B0502040204020203" pitchFamily="34" charset="0"/>
                  <a:cs typeface="Segoe UI" panose="020B0502040204020203" pitchFamily="34" charset="0"/>
                </a:rPr>
                <a:t>Replicates your data 3 times within the region of the storage account</a:t>
              </a:r>
            </a:p>
          </p:txBody>
        </p:sp>
        <p:sp>
          <p:nvSpPr>
            <p:cNvPr id="58" name="Rectangle 57">
              <a:extLst>
                <a:ext uri="{FF2B5EF4-FFF2-40B4-BE49-F238E27FC236}">
                  <a16:creationId xmlns:a16="http://schemas.microsoft.com/office/drawing/2014/main" id="{1713CAF0-F77F-482E-B4E4-4C6D1B336674}"/>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chemeClr val="tx1"/>
                </a:solidFill>
                <a:ea typeface="Segoe UI" pitchFamily="34" charset="0"/>
                <a:cs typeface="Segoe UI" pitchFamily="34" charset="0"/>
              </a:endParaRPr>
            </a:p>
          </p:txBody>
        </p:sp>
        <p:sp>
          <p:nvSpPr>
            <p:cNvPr id="63" name="Database_EFC7" title="Icon of a cylinder">
              <a:extLst>
                <a:ext uri="{FF2B5EF4-FFF2-40B4-BE49-F238E27FC236}">
                  <a16:creationId xmlns:a16="http://schemas.microsoft.com/office/drawing/2014/main" id="{87C74CD2-7F07-4B4E-8D12-40BE66208E81}"/>
                </a:ext>
              </a:extLst>
            </p:cNvPr>
            <p:cNvSpPr>
              <a:spLocks noChangeAspect="1" noEditPoints="1"/>
            </p:cNvSpPr>
            <p:nvPr/>
          </p:nvSpPr>
          <p:spPr bwMode="auto">
            <a:xfrm>
              <a:off x="1583670" y="230516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66" name="Database_EFC7" title="Icon of a cylinder">
              <a:extLst>
                <a:ext uri="{FF2B5EF4-FFF2-40B4-BE49-F238E27FC236}">
                  <a16:creationId xmlns:a16="http://schemas.microsoft.com/office/drawing/2014/main" id="{2E9EA10D-457F-4929-9B79-32DC102314B7}"/>
                </a:ext>
              </a:extLst>
            </p:cNvPr>
            <p:cNvSpPr>
              <a:spLocks noChangeAspect="1" noEditPoints="1"/>
            </p:cNvSpPr>
            <p:nvPr/>
          </p:nvSpPr>
          <p:spPr bwMode="auto">
            <a:xfrm>
              <a:off x="1736070" y="2464199"/>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70" name="Database_EFC7" title="Icon of a cylinder">
              <a:extLst>
                <a:ext uri="{FF2B5EF4-FFF2-40B4-BE49-F238E27FC236}">
                  <a16:creationId xmlns:a16="http://schemas.microsoft.com/office/drawing/2014/main" id="{227EA96B-8B17-4967-9C65-5F05440B3A42}"/>
                </a:ext>
              </a:extLst>
            </p:cNvPr>
            <p:cNvSpPr>
              <a:spLocks noChangeAspect="1" noEditPoints="1"/>
            </p:cNvSpPr>
            <p:nvPr/>
          </p:nvSpPr>
          <p:spPr bwMode="auto">
            <a:xfrm>
              <a:off x="1888470" y="2603141"/>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71" name="Straight Arrow Connector 70">
              <a:extLst>
                <a:ext uri="{FF2B5EF4-FFF2-40B4-BE49-F238E27FC236}">
                  <a16:creationId xmlns:a16="http://schemas.microsoft.com/office/drawing/2014/main" id="{EF049A0A-A11A-4E0C-9478-BED886CBC408}"/>
                </a:ext>
              </a:extLst>
            </p:cNvPr>
            <p:cNvCxnSpPr>
              <a:cxnSpLocks/>
            </p:cNvCxnSpPr>
            <p:nvPr/>
          </p:nvCxnSpPr>
          <p:spPr>
            <a:xfrm flipV="1">
              <a:off x="2116085" y="1567129"/>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2D59E7B-00EC-4C74-AFBB-F884F12B2A37}"/>
                </a:ext>
              </a:extLst>
            </p:cNvPr>
            <p:cNvCxnSpPr>
              <a:cxnSpLocks/>
            </p:cNvCxnSpPr>
            <p:nvPr/>
          </p:nvCxnSpPr>
          <p:spPr>
            <a:xfrm flipH="1">
              <a:off x="1770254" y="1573769"/>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6336B80-81F3-4EF6-B7EE-1828FA3DF696}"/>
              </a:ext>
            </a:extLst>
          </p:cNvPr>
          <p:cNvGrpSpPr/>
          <p:nvPr/>
        </p:nvGrpSpPr>
        <p:grpSpPr>
          <a:xfrm>
            <a:off x="5818956" y="1505083"/>
            <a:ext cx="2506265" cy="4187262"/>
            <a:chOff x="4525412" y="1976311"/>
            <a:chExt cx="2852786" cy="4766202"/>
          </a:xfrm>
        </p:grpSpPr>
        <p:sp>
          <p:nvSpPr>
            <p:cNvPr id="75" name="Rectangle 74">
              <a:extLst>
                <a:ext uri="{FF2B5EF4-FFF2-40B4-BE49-F238E27FC236}">
                  <a16:creationId xmlns:a16="http://schemas.microsoft.com/office/drawing/2014/main" id="{45DF9B33-C2A9-4DE0-AB03-904C9256D946}"/>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3218">
                <a:defRPr/>
              </a:pPr>
              <a:r>
                <a:rPr lang="en-US" sz="1406" dirty="0">
                  <a:solidFill>
                    <a:schemeClr val="tx1"/>
                  </a:solidFill>
                  <a:cs typeface="Segoe UI Semibold" panose="020B0702040204020203" pitchFamily="34" charset="0"/>
                </a:rPr>
                <a:t>Geo-Redundant Storage</a:t>
              </a:r>
            </a:p>
            <a:p>
              <a:pPr defTabSz="803218">
                <a:defRPr/>
              </a:pPr>
              <a:endParaRPr lang="en-US" sz="1552" dirty="0">
                <a:solidFill>
                  <a:schemeClr val="tx1"/>
                </a:solidFill>
              </a:endParaRPr>
            </a:p>
            <a:p>
              <a:pPr marL="285750" indent="-285750" algn="l">
                <a:buFont typeface="Arial" panose="020B0604020202020204" pitchFamily="34" charset="0"/>
                <a:buChar char="•"/>
              </a:pPr>
              <a:r>
                <a:rPr lang="en-GB" sz="1400" b="0" i="0" dirty="0">
                  <a:solidFill>
                    <a:srgbClr val="161616"/>
                  </a:solidFill>
                  <a:effectLst/>
                  <a:latin typeface="Segoe UI" panose="020B0502040204020203" pitchFamily="34" charset="0"/>
                </a:rPr>
                <a:t>Replicates your data to a secondary region that is hundreds of miles away from the primary region.</a:t>
              </a:r>
            </a:p>
            <a:p>
              <a:pPr defTabSz="803218">
                <a:defRPr/>
              </a:pPr>
              <a:endParaRPr lang="en-US" sz="1229" dirty="0">
                <a:solidFill>
                  <a:schemeClr val="tx1"/>
                </a:solidFill>
              </a:endParaRPr>
            </a:p>
            <a:p>
              <a:pPr defTabSz="803218">
                <a:lnSpc>
                  <a:spcPct val="90000"/>
                </a:lnSpc>
                <a:spcAft>
                  <a:spcPts val="517"/>
                </a:spcAft>
                <a:defRPr/>
              </a:pPr>
              <a:endParaRPr lang="en-US" sz="1552" dirty="0">
                <a:solidFill>
                  <a:schemeClr val="tx1"/>
                </a:solidFill>
              </a:endParaRPr>
            </a:p>
            <a:p>
              <a:pPr defTabSz="803218">
                <a:lnSpc>
                  <a:spcPct val="90000"/>
                </a:lnSpc>
                <a:spcAft>
                  <a:spcPts val="517"/>
                </a:spcAft>
                <a:defRPr/>
              </a:pPr>
              <a:endParaRPr lang="en-US" sz="1552" dirty="0">
                <a:solidFill>
                  <a:schemeClr val="tx1"/>
                </a:solidFill>
              </a:endParaRPr>
            </a:p>
          </p:txBody>
        </p:sp>
        <p:sp>
          <p:nvSpPr>
            <p:cNvPr id="78" name="TextBox 77">
              <a:extLst>
                <a:ext uri="{FF2B5EF4-FFF2-40B4-BE49-F238E27FC236}">
                  <a16:creationId xmlns:a16="http://schemas.microsoft.com/office/drawing/2014/main" id="{C25A013C-35AB-433D-B693-ABE379B66BAC}"/>
                </a:ext>
              </a:extLst>
            </p:cNvPr>
            <p:cNvSpPr txBox="1"/>
            <p:nvPr/>
          </p:nvSpPr>
          <p:spPr>
            <a:xfrm>
              <a:off x="5072843" y="2543828"/>
              <a:ext cx="1489696" cy="45248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Typically &gt;300mi</a:t>
              </a:r>
            </a:p>
          </p:txBody>
        </p:sp>
        <p:sp>
          <p:nvSpPr>
            <p:cNvPr id="80" name="TextBox 79">
              <a:extLst>
                <a:ext uri="{FF2B5EF4-FFF2-40B4-BE49-F238E27FC236}">
                  <a16:creationId xmlns:a16="http://schemas.microsoft.com/office/drawing/2014/main" id="{55299C8C-C667-4DF1-ADCE-A77ABE3CF8CD}"/>
                </a:ext>
              </a:extLst>
            </p:cNvPr>
            <p:cNvSpPr txBox="1"/>
            <p:nvPr/>
          </p:nvSpPr>
          <p:spPr>
            <a:xfrm>
              <a:off x="5435637" y="3141579"/>
              <a:ext cx="752021" cy="45257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Async</a:t>
              </a:r>
            </a:p>
          </p:txBody>
        </p:sp>
        <p:sp>
          <p:nvSpPr>
            <p:cNvPr id="81" name="TextBox 80">
              <a:extLst>
                <a:ext uri="{FF2B5EF4-FFF2-40B4-BE49-F238E27FC236}">
                  <a16:creationId xmlns:a16="http://schemas.microsoft.com/office/drawing/2014/main" id="{2601826F-31C2-40B6-B8BA-10C8169D7C2F}"/>
                </a:ext>
              </a:extLst>
            </p:cNvPr>
            <p:cNvSpPr txBox="1"/>
            <p:nvPr/>
          </p:nvSpPr>
          <p:spPr>
            <a:xfrm>
              <a:off x="4729191" y="3509843"/>
              <a:ext cx="865598" cy="455820"/>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Primary</a:t>
              </a:r>
            </a:p>
          </p:txBody>
        </p:sp>
        <p:sp>
          <p:nvSpPr>
            <p:cNvPr id="82" name="TextBox 81">
              <a:extLst>
                <a:ext uri="{FF2B5EF4-FFF2-40B4-BE49-F238E27FC236}">
                  <a16:creationId xmlns:a16="http://schemas.microsoft.com/office/drawing/2014/main" id="{972281EA-3DA2-4C96-A9E5-AD83E6629FF8}"/>
                </a:ext>
              </a:extLst>
            </p:cNvPr>
            <p:cNvSpPr txBox="1"/>
            <p:nvPr/>
          </p:nvSpPr>
          <p:spPr>
            <a:xfrm>
              <a:off x="6224154" y="3509842"/>
              <a:ext cx="1056111" cy="45257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Secondary</a:t>
              </a:r>
            </a:p>
          </p:txBody>
        </p:sp>
        <p:sp>
          <p:nvSpPr>
            <p:cNvPr id="83" name="Rectangle 82">
              <a:extLst>
                <a:ext uri="{FF2B5EF4-FFF2-40B4-BE49-F238E27FC236}">
                  <a16:creationId xmlns:a16="http://schemas.microsoft.com/office/drawing/2014/main" id="{794B4FB9-E649-4FD0-908A-774676D34962}"/>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chemeClr val="tx1"/>
                </a:solidFill>
                <a:ea typeface="Segoe UI" pitchFamily="34" charset="0"/>
                <a:cs typeface="Segoe UI" pitchFamily="34" charset="0"/>
              </a:endParaRPr>
            </a:p>
          </p:txBody>
        </p:sp>
        <p:sp>
          <p:nvSpPr>
            <p:cNvPr id="84" name="Database_EFC7" title="Icon of a cylinder">
              <a:extLst>
                <a:ext uri="{FF2B5EF4-FFF2-40B4-BE49-F238E27FC236}">
                  <a16:creationId xmlns:a16="http://schemas.microsoft.com/office/drawing/2014/main" id="{A624BE72-7B26-491F-941C-C6528C5D4D2E}"/>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85" name="Database_EFC7" title="Icon of a cylinder">
              <a:extLst>
                <a:ext uri="{FF2B5EF4-FFF2-40B4-BE49-F238E27FC236}">
                  <a16:creationId xmlns:a16="http://schemas.microsoft.com/office/drawing/2014/main" id="{63035035-BBEB-41A6-8A5E-6CAAAE841C0E}"/>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86" name="Database_EFC7" title="Icon of a cylinder">
              <a:extLst>
                <a:ext uri="{FF2B5EF4-FFF2-40B4-BE49-F238E27FC236}">
                  <a16:creationId xmlns:a16="http://schemas.microsoft.com/office/drawing/2014/main" id="{57218F53-EC44-462C-B76B-C9A22B60F68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87" name="Straight Arrow Connector 86">
              <a:extLst>
                <a:ext uri="{FF2B5EF4-FFF2-40B4-BE49-F238E27FC236}">
                  <a16:creationId xmlns:a16="http://schemas.microsoft.com/office/drawing/2014/main" id="{FC9A083C-1B7D-4AD6-BF75-B62AA331B9A5}"/>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D7C42A3-7250-4E6D-90F1-FB6EDFDF51A4}"/>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Database_EFC7" title="Icon of a cylinder">
              <a:extLst>
                <a:ext uri="{FF2B5EF4-FFF2-40B4-BE49-F238E27FC236}">
                  <a16:creationId xmlns:a16="http://schemas.microsoft.com/office/drawing/2014/main" id="{166BB0DB-1CF5-44C0-B424-9DE4F270F2CB}"/>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90" name="Database_EFC7" title="Icon of a cylinder">
              <a:extLst>
                <a:ext uri="{FF2B5EF4-FFF2-40B4-BE49-F238E27FC236}">
                  <a16:creationId xmlns:a16="http://schemas.microsoft.com/office/drawing/2014/main" id="{14F43D63-9CF2-47A4-9BE2-1D612A18F04F}"/>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91" name="Database_EFC7" title="Icon of a cylinder">
              <a:extLst>
                <a:ext uri="{FF2B5EF4-FFF2-40B4-BE49-F238E27FC236}">
                  <a16:creationId xmlns:a16="http://schemas.microsoft.com/office/drawing/2014/main" id="{422D5035-E54C-4CF2-93EA-20BCE11E77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92" name="Straight Arrow Connector 91">
              <a:extLst>
                <a:ext uri="{FF2B5EF4-FFF2-40B4-BE49-F238E27FC236}">
                  <a16:creationId xmlns:a16="http://schemas.microsoft.com/office/drawing/2014/main" id="{81487A44-A08F-4616-A47F-D9413F42528F}"/>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A6719386-2CBB-4542-B63C-B4B8738336E5}"/>
              </a:ext>
            </a:extLst>
          </p:cNvPr>
          <p:cNvGrpSpPr/>
          <p:nvPr/>
        </p:nvGrpSpPr>
        <p:grpSpPr>
          <a:xfrm>
            <a:off x="8353886" y="1517177"/>
            <a:ext cx="2451661" cy="4170307"/>
            <a:chOff x="8413498" y="1976311"/>
            <a:chExt cx="2790631" cy="4746902"/>
          </a:xfrm>
        </p:grpSpPr>
        <p:sp>
          <p:nvSpPr>
            <p:cNvPr id="94" name="Rectangle 93">
              <a:extLst>
                <a:ext uri="{FF2B5EF4-FFF2-40B4-BE49-F238E27FC236}">
                  <a16:creationId xmlns:a16="http://schemas.microsoft.com/office/drawing/2014/main" id="{35A8998D-0006-49B0-B6F0-6AD4BAD02C15}"/>
                </a:ext>
              </a:extLst>
            </p:cNvPr>
            <p:cNvSpPr/>
            <p:nvPr/>
          </p:nvSpPr>
          <p:spPr bwMode="auto">
            <a:xfrm>
              <a:off x="8541684" y="4220586"/>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406" dirty="0">
                  <a:solidFill>
                    <a:schemeClr val="tx1"/>
                  </a:solidFill>
                  <a:ea typeface="Segoe UI" pitchFamily="34" charset="0"/>
                  <a:cs typeface="Segoe UI Semibold" panose="020B0702040204020203" pitchFamily="34" charset="0"/>
                </a:rPr>
                <a:t>Read-Access-Geo-Redundant Storage</a:t>
              </a:r>
            </a:p>
            <a:p>
              <a:pPr defTabSz="802984" fontAlgn="base">
                <a:spcBef>
                  <a:spcPct val="0"/>
                </a:spcBef>
                <a:spcAft>
                  <a:spcPct val="0"/>
                </a:spcAft>
                <a:defRPr/>
              </a:pPr>
              <a:endParaRPr lang="en-US" sz="1721" dirty="0">
                <a:solidFill>
                  <a:schemeClr val="tx1"/>
                </a:solidFill>
                <a:ea typeface="Segoe UI" pitchFamily="34" charset="0"/>
                <a:cs typeface="Segoe UI" pitchFamily="34" charset="0"/>
              </a:endParaRPr>
            </a:p>
            <a:p>
              <a:pPr marL="285750" indent="-285750" defTabSz="802984" fontAlgn="base">
                <a:spcBef>
                  <a:spcPct val="0"/>
                </a:spcBef>
                <a:spcAft>
                  <a:spcPct val="0"/>
                </a:spcAft>
                <a:buFont typeface="Arial" panose="020B0604020202020204" pitchFamily="34" charset="0"/>
                <a:buChar char="•"/>
                <a:defRPr/>
              </a:pPr>
              <a:r>
                <a:rPr lang="en-GB" sz="1400" dirty="0">
                  <a:solidFill>
                    <a:schemeClr val="tx1"/>
                  </a:solidFill>
                  <a:ea typeface="Segoe UI" pitchFamily="34" charset="0"/>
                  <a:cs typeface="Segoe UI" pitchFamily="34" charset="0"/>
                </a:rPr>
                <a:t>Replicates your data to a secondary region, as with GRS, but also then provides read-only access to the data in the secondary location.</a:t>
              </a:r>
            </a:p>
            <a:p>
              <a:pPr marL="285750" indent="-285750" defTabSz="802984" fontAlgn="base">
                <a:spcBef>
                  <a:spcPct val="0"/>
                </a:spcBef>
                <a:spcAft>
                  <a:spcPct val="0"/>
                </a:spcAft>
                <a:buFont typeface="Arial" panose="020B0604020202020204" pitchFamily="34" charset="0"/>
                <a:buChar char="•"/>
                <a:defRPr/>
              </a:pPr>
              <a:r>
                <a:rPr lang="en-GB" sz="1400" dirty="0">
                  <a:solidFill>
                    <a:schemeClr val="tx1"/>
                  </a:solidFill>
                  <a:ea typeface="Segoe UI" pitchFamily="34" charset="0"/>
                  <a:cs typeface="Segoe UI" pitchFamily="34" charset="0"/>
                </a:rPr>
                <a:t>Data can be read from primary and secondary locations</a:t>
              </a:r>
              <a:endParaRPr lang="en-US" sz="1400" dirty="0">
                <a:solidFill>
                  <a:schemeClr val="tx1"/>
                </a:soli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CB713FBA-B089-45FC-96F4-647839161AEE}"/>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chemeClr val="tx1"/>
                </a:solidFill>
                <a:ea typeface="Segoe UI" pitchFamily="34" charset="0"/>
                <a:cs typeface="Segoe UI" pitchFamily="34" charset="0"/>
              </a:endParaRPr>
            </a:p>
          </p:txBody>
        </p:sp>
        <p:sp>
          <p:nvSpPr>
            <p:cNvPr id="96" name="TextBox 95">
              <a:extLst>
                <a:ext uri="{FF2B5EF4-FFF2-40B4-BE49-F238E27FC236}">
                  <a16:creationId xmlns:a16="http://schemas.microsoft.com/office/drawing/2014/main" id="{EB600475-3002-46FE-99AC-87A9F184324E}"/>
                </a:ext>
              </a:extLst>
            </p:cNvPr>
            <p:cNvSpPr txBox="1"/>
            <p:nvPr/>
          </p:nvSpPr>
          <p:spPr>
            <a:xfrm>
              <a:off x="8973261" y="2543828"/>
              <a:ext cx="1489695" cy="452486"/>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Typically &gt;300mi</a:t>
              </a:r>
            </a:p>
          </p:txBody>
        </p:sp>
        <p:sp>
          <p:nvSpPr>
            <p:cNvPr id="97" name="TextBox 96">
              <a:extLst>
                <a:ext uri="{FF2B5EF4-FFF2-40B4-BE49-F238E27FC236}">
                  <a16:creationId xmlns:a16="http://schemas.microsoft.com/office/drawing/2014/main" id="{D30F47B5-8B64-47C4-82D7-2745326393E7}"/>
                </a:ext>
              </a:extLst>
            </p:cNvPr>
            <p:cNvSpPr txBox="1"/>
            <p:nvPr/>
          </p:nvSpPr>
          <p:spPr>
            <a:xfrm>
              <a:off x="9336055" y="3141579"/>
              <a:ext cx="752021" cy="45257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Async</a:t>
              </a:r>
            </a:p>
          </p:txBody>
        </p:sp>
        <p:sp>
          <p:nvSpPr>
            <p:cNvPr id="98" name="TextBox 97">
              <a:extLst>
                <a:ext uri="{FF2B5EF4-FFF2-40B4-BE49-F238E27FC236}">
                  <a16:creationId xmlns:a16="http://schemas.microsoft.com/office/drawing/2014/main" id="{CAE0D037-02A3-42EB-9455-9F1F41AC271D}"/>
                </a:ext>
              </a:extLst>
            </p:cNvPr>
            <p:cNvSpPr txBox="1"/>
            <p:nvPr/>
          </p:nvSpPr>
          <p:spPr>
            <a:xfrm>
              <a:off x="8541684" y="3509843"/>
              <a:ext cx="865598" cy="455820"/>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Primary</a:t>
              </a:r>
            </a:p>
          </p:txBody>
        </p:sp>
        <p:sp>
          <p:nvSpPr>
            <p:cNvPr id="99" name="TextBox 98">
              <a:extLst>
                <a:ext uri="{FF2B5EF4-FFF2-40B4-BE49-F238E27FC236}">
                  <a16:creationId xmlns:a16="http://schemas.microsoft.com/office/drawing/2014/main" id="{E5E8C526-A2C0-4BA3-8D3D-AD7DAB7724AE}"/>
                </a:ext>
              </a:extLst>
            </p:cNvPr>
            <p:cNvSpPr txBox="1"/>
            <p:nvPr/>
          </p:nvSpPr>
          <p:spPr>
            <a:xfrm>
              <a:off x="10148018" y="3509842"/>
              <a:ext cx="1056111" cy="452577"/>
            </a:xfrm>
            <a:prstGeom prst="rect">
              <a:avLst/>
            </a:prstGeom>
            <a:noFill/>
            <a:ln>
              <a:noFill/>
            </a:ln>
          </p:spPr>
          <p:txBody>
            <a:bodyPr wrap="none" lIns="157507" tIns="126005" rIns="157507" bIns="126005" rtlCol="0">
              <a:spAutoFit/>
            </a:bodyPr>
            <a:lstStyle/>
            <a:p>
              <a:pPr defTabSz="803218">
                <a:lnSpc>
                  <a:spcPct val="90000"/>
                </a:lnSpc>
                <a:spcAft>
                  <a:spcPts val="517"/>
                </a:spcAft>
                <a:defRPr/>
              </a:pPr>
              <a:r>
                <a:rPr lang="en-US" sz="1033"/>
                <a:t>Secondary</a:t>
              </a:r>
            </a:p>
          </p:txBody>
        </p:sp>
        <p:sp>
          <p:nvSpPr>
            <p:cNvPr id="100" name="Rectangle 99">
              <a:extLst>
                <a:ext uri="{FF2B5EF4-FFF2-40B4-BE49-F238E27FC236}">
                  <a16:creationId xmlns:a16="http://schemas.microsoft.com/office/drawing/2014/main" id="{B831B248-4BF1-4228-A8E1-F275090780D8}"/>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57507" tIns="126005" rIns="157507" bIns="126005" numCol="1" spcCol="0" rtlCol="0" fromWordArt="0" anchor="t" anchorCtr="0" forceAA="0" compatLnSpc="1">
              <a:prstTxWarp prst="textNoShape">
                <a:avLst/>
              </a:prstTxWarp>
              <a:noAutofit/>
            </a:bodyPr>
            <a:lstStyle/>
            <a:p>
              <a:pPr algn="ctr" defTabSz="802984" fontAlgn="base">
                <a:lnSpc>
                  <a:spcPct val="90000"/>
                </a:lnSpc>
                <a:spcBef>
                  <a:spcPct val="0"/>
                </a:spcBef>
                <a:spcAft>
                  <a:spcPct val="0"/>
                </a:spcAft>
                <a:defRPr/>
              </a:pPr>
              <a:endParaRPr lang="en-US" sz="2066">
                <a:solidFill>
                  <a:schemeClr val="tx1"/>
                </a:solidFill>
                <a:ea typeface="Segoe UI" pitchFamily="34" charset="0"/>
                <a:cs typeface="Segoe UI" pitchFamily="34" charset="0"/>
              </a:endParaRPr>
            </a:p>
          </p:txBody>
        </p:sp>
        <p:sp>
          <p:nvSpPr>
            <p:cNvPr id="101" name="Database_EFC7" title="Icon of a cylinder">
              <a:extLst>
                <a:ext uri="{FF2B5EF4-FFF2-40B4-BE49-F238E27FC236}">
                  <a16:creationId xmlns:a16="http://schemas.microsoft.com/office/drawing/2014/main" id="{CF6E44B0-ADA0-444A-91F7-0F7E29163BAF}"/>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02" name="Database_EFC7" title="Icon of a cylinder">
              <a:extLst>
                <a:ext uri="{FF2B5EF4-FFF2-40B4-BE49-F238E27FC236}">
                  <a16:creationId xmlns:a16="http://schemas.microsoft.com/office/drawing/2014/main" id="{F7C7C93C-9963-4E5D-9EC4-9619B9C1E940}"/>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03" name="Database_EFC7" title="Icon of a cylinder">
              <a:extLst>
                <a:ext uri="{FF2B5EF4-FFF2-40B4-BE49-F238E27FC236}">
                  <a16:creationId xmlns:a16="http://schemas.microsoft.com/office/drawing/2014/main" id="{92508B7C-E5B2-4B36-B880-10D989BBD18C}"/>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104" name="Straight Arrow Connector 103">
              <a:extLst>
                <a:ext uri="{FF2B5EF4-FFF2-40B4-BE49-F238E27FC236}">
                  <a16:creationId xmlns:a16="http://schemas.microsoft.com/office/drawing/2014/main" id="{3EE60250-6C82-4C21-BE97-2EFE0AC98265}"/>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92FA03-D4D4-42DC-9DD2-7B95DC802B16}"/>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Database_EFC7" title="Icon of a cylinder">
              <a:extLst>
                <a:ext uri="{FF2B5EF4-FFF2-40B4-BE49-F238E27FC236}">
                  <a16:creationId xmlns:a16="http://schemas.microsoft.com/office/drawing/2014/main" id="{BD3A3075-45DA-4339-9BAD-713E6A75C539}"/>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07" name="Database_EFC7" title="Icon of a cylinder">
              <a:extLst>
                <a:ext uri="{FF2B5EF4-FFF2-40B4-BE49-F238E27FC236}">
                  <a16:creationId xmlns:a16="http://schemas.microsoft.com/office/drawing/2014/main" id="{828896E5-DF17-47C9-BA02-F8EFEDD40A49}"/>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08" name="Database_EFC7" title="Icon of a cylinder">
              <a:extLst>
                <a:ext uri="{FF2B5EF4-FFF2-40B4-BE49-F238E27FC236}">
                  <a16:creationId xmlns:a16="http://schemas.microsoft.com/office/drawing/2014/main" id="{9C888DB7-9613-48C2-AB8C-185AFBBAB679}"/>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109" name="Straight Arrow Connector 108">
              <a:extLst>
                <a:ext uri="{FF2B5EF4-FFF2-40B4-BE49-F238E27FC236}">
                  <a16:creationId xmlns:a16="http://schemas.microsoft.com/office/drawing/2014/main" id="{6278A635-FCF9-49C1-91AA-E6DB6CDAC763}"/>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0272A20-00B5-4E36-9658-57A7325D831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B641657D-9592-41E2-BD04-1847742DE4BF}"/>
              </a:ext>
            </a:extLst>
          </p:cNvPr>
          <p:cNvSpPr/>
          <p:nvPr/>
        </p:nvSpPr>
        <p:spPr bwMode="auto">
          <a:xfrm>
            <a:off x="2708203" y="2230025"/>
            <a:ext cx="807260" cy="801054"/>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chemeClr val="tx1"/>
                </a:solidFill>
                <a:ea typeface="Segoe UI" pitchFamily="34" charset="0"/>
                <a:cs typeface="Segoe UI" pitchFamily="34" charset="0"/>
              </a:rPr>
              <a:t>Zone 1</a:t>
            </a:r>
          </a:p>
        </p:txBody>
      </p:sp>
      <p:grpSp>
        <p:nvGrpSpPr>
          <p:cNvPr id="5" name="Group 4">
            <a:extLst>
              <a:ext uri="{FF2B5EF4-FFF2-40B4-BE49-F238E27FC236}">
                <a16:creationId xmlns:a16="http://schemas.microsoft.com/office/drawing/2014/main" id="{F20E1B21-FF0D-4A8C-8825-B8AA753DA981}"/>
              </a:ext>
            </a:extLst>
          </p:cNvPr>
          <p:cNvGrpSpPr/>
          <p:nvPr/>
        </p:nvGrpSpPr>
        <p:grpSpPr>
          <a:xfrm>
            <a:off x="2925391" y="1507079"/>
            <a:ext cx="2908883" cy="4195740"/>
            <a:chOff x="2487527" y="1241657"/>
            <a:chExt cx="3310601" cy="4775174"/>
          </a:xfrm>
        </p:grpSpPr>
        <p:sp>
          <p:nvSpPr>
            <p:cNvPr id="111" name="Rectangle 110">
              <a:extLst>
                <a:ext uri="{FF2B5EF4-FFF2-40B4-BE49-F238E27FC236}">
                  <a16:creationId xmlns:a16="http://schemas.microsoft.com/office/drawing/2014/main" id="{451AE0C8-7252-42A5-8AA8-13E5A1751E82}"/>
                </a:ext>
              </a:extLst>
            </p:cNvPr>
            <p:cNvSpPr/>
            <p:nvPr/>
          </p:nvSpPr>
          <p:spPr bwMode="auto">
            <a:xfrm>
              <a:off x="2487527" y="3514559"/>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7507" tIns="126005" rIns="157507" bIns="12600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802984" fontAlgn="base">
                <a:spcBef>
                  <a:spcPct val="0"/>
                </a:spcBef>
                <a:spcAft>
                  <a:spcPct val="0"/>
                </a:spcAft>
                <a:defRPr/>
              </a:pPr>
              <a:r>
                <a:rPr lang="en-US" sz="1406" dirty="0">
                  <a:solidFill>
                    <a:schemeClr val="tx1"/>
                  </a:solidFill>
                  <a:ea typeface="Segoe UI" pitchFamily="34" charset="0"/>
                  <a:cs typeface="Segoe UI Semibold" panose="020B0702040204020203" pitchFamily="34" charset="0"/>
                </a:rPr>
                <a:t>Zone Redundant Storage </a:t>
              </a:r>
            </a:p>
            <a:p>
              <a:pPr defTabSz="802984" fontAlgn="base">
                <a:spcBef>
                  <a:spcPct val="0"/>
                </a:spcBef>
                <a:spcAft>
                  <a:spcPct val="0"/>
                </a:spcAft>
                <a:defRPr/>
              </a:pPr>
              <a:endParaRPr lang="en-US" sz="1552" dirty="0">
                <a:solidFill>
                  <a:schemeClr val="tx1"/>
                </a:solidFill>
                <a:ea typeface="Segoe UI" pitchFamily="34" charset="0"/>
                <a:cs typeface="Segoe UI" pitchFamily="34" charset="0"/>
              </a:endParaRPr>
            </a:p>
            <a:p>
              <a:pPr marL="285750" indent="-285750" defTabSz="802984" fontAlgn="base">
                <a:spcBef>
                  <a:spcPct val="0"/>
                </a:spcBef>
                <a:spcAft>
                  <a:spcPts val="526"/>
                </a:spcAft>
                <a:buFont typeface="Arial" panose="020B0604020202020204" pitchFamily="34" charset="0"/>
                <a:buChar char="•"/>
                <a:defRPr/>
              </a:pPr>
              <a:r>
                <a:rPr lang="en-GB" sz="1400" b="0" i="0" dirty="0">
                  <a:solidFill>
                    <a:srgbClr val="161616"/>
                  </a:solidFill>
                  <a:effectLst/>
                  <a:latin typeface="Segoe UI" panose="020B0502040204020203" pitchFamily="34" charset="0"/>
                </a:rPr>
                <a:t>Replicates your data three times across two to three facilities, either within a single region or across two regions</a:t>
              </a:r>
              <a:endParaRPr lang="en-US" sz="1376" dirty="0">
                <a:solidFill>
                  <a:schemeClr val="tx1"/>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5FF31EB-64E1-4AB0-ADED-8C4A9EC066FC}"/>
                </a:ext>
              </a:extLst>
            </p:cNvPr>
            <p:cNvGrpSpPr/>
            <p:nvPr/>
          </p:nvGrpSpPr>
          <p:grpSpPr>
            <a:xfrm>
              <a:off x="2487902" y="1241657"/>
              <a:ext cx="2850955" cy="1723104"/>
              <a:chOff x="2487902" y="1241657"/>
              <a:chExt cx="2850955" cy="1723104"/>
            </a:xfrm>
          </p:grpSpPr>
          <p:sp>
            <p:nvSpPr>
              <p:cNvPr id="112" name="Database_EFC7" title="Icon of a cylinder">
                <a:extLst>
                  <a:ext uri="{FF2B5EF4-FFF2-40B4-BE49-F238E27FC236}">
                    <a16:creationId xmlns:a16="http://schemas.microsoft.com/office/drawing/2014/main" id="{440C3D18-1D86-4558-BBF9-B744BC70DCA3}"/>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114" name="Straight Arrow Connector 113">
                <a:extLst>
                  <a:ext uri="{FF2B5EF4-FFF2-40B4-BE49-F238E27FC236}">
                    <a16:creationId xmlns:a16="http://schemas.microsoft.com/office/drawing/2014/main" id="{3FD09085-13AB-4635-81DC-30B5C32B5774}"/>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Database_EFC7" title="Icon of a cylinder">
                <a:extLst>
                  <a:ext uri="{FF2B5EF4-FFF2-40B4-BE49-F238E27FC236}">
                    <a16:creationId xmlns:a16="http://schemas.microsoft.com/office/drawing/2014/main" id="{0C7F7380-BC98-442A-B3AC-E9AE22256964}"/>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16" name="Rectangle 115">
                <a:extLst>
                  <a:ext uri="{FF2B5EF4-FFF2-40B4-BE49-F238E27FC236}">
                    <a16:creationId xmlns:a16="http://schemas.microsoft.com/office/drawing/2014/main" id="{A36D7C57-08CE-4FAF-BE25-44D5F42974A3}"/>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chemeClr val="tx1"/>
                    </a:solidFill>
                    <a:ea typeface="Segoe UI" pitchFamily="34" charset="0"/>
                    <a:cs typeface="Segoe UI" pitchFamily="34" charset="0"/>
                  </a:rPr>
                  <a:t>Zone 2</a:t>
                </a:r>
              </a:p>
            </p:txBody>
          </p:sp>
          <p:sp>
            <p:nvSpPr>
              <p:cNvPr id="117" name="Database_EFC7" title="Icon of a cylinder">
                <a:extLst>
                  <a:ext uri="{FF2B5EF4-FFF2-40B4-BE49-F238E27FC236}">
                    <a16:creationId xmlns:a16="http://schemas.microsoft.com/office/drawing/2014/main" id="{0ACDEC35-3324-4AD0-B8BF-2F2C64E3EA3E}"/>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18" name="Rectangle 117">
                <a:extLst>
                  <a:ext uri="{FF2B5EF4-FFF2-40B4-BE49-F238E27FC236}">
                    <a16:creationId xmlns:a16="http://schemas.microsoft.com/office/drawing/2014/main" id="{4365DD1E-0445-4225-8E8F-8E0C418BEDB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chemeClr val="tx1"/>
                    </a:solidFill>
                    <a:ea typeface="Segoe UI" pitchFamily="34" charset="0"/>
                    <a:cs typeface="Segoe UI" pitchFamily="34" charset="0"/>
                  </a:rPr>
                  <a:t>Zone 3</a:t>
                </a:r>
              </a:p>
            </p:txBody>
          </p:sp>
          <p:cxnSp>
            <p:nvCxnSpPr>
              <p:cNvPr id="119" name="Straight Arrow Connector 118">
                <a:extLst>
                  <a:ext uri="{FF2B5EF4-FFF2-40B4-BE49-F238E27FC236}">
                    <a16:creationId xmlns:a16="http://schemas.microsoft.com/office/drawing/2014/main" id="{6BD869BD-71FE-4935-AE1D-52E3A56EBA59}"/>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7997448-730C-4254-8424-9F35188BA0CA}"/>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A45F87F9-1466-4DC3-96EE-7D2AD863B716}"/>
              </a:ext>
            </a:extLst>
          </p:cNvPr>
          <p:cNvGrpSpPr/>
          <p:nvPr/>
        </p:nvGrpSpPr>
        <p:grpSpPr>
          <a:xfrm>
            <a:off x="2925394" y="1505082"/>
            <a:ext cx="2284471" cy="1508540"/>
            <a:chOff x="2487902" y="1241657"/>
            <a:chExt cx="2599959" cy="1716870"/>
          </a:xfrm>
        </p:grpSpPr>
        <p:sp>
          <p:nvSpPr>
            <p:cNvPr id="121" name="Database_EFC7" title="Icon of a cylinder">
              <a:extLst>
                <a:ext uri="{FF2B5EF4-FFF2-40B4-BE49-F238E27FC236}">
                  <a16:creationId xmlns:a16="http://schemas.microsoft.com/office/drawing/2014/main" id="{34CF87A3-5858-4F90-A583-9C48C5A99063}"/>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122" name="Straight Arrow Connector 121">
              <a:extLst>
                <a:ext uri="{FF2B5EF4-FFF2-40B4-BE49-F238E27FC236}">
                  <a16:creationId xmlns:a16="http://schemas.microsoft.com/office/drawing/2014/main" id="{47E43308-AB48-423D-93E8-2288E60B132C}"/>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3" name="Database_EFC7" title="Icon of a cylinder">
              <a:extLst>
                <a:ext uri="{FF2B5EF4-FFF2-40B4-BE49-F238E27FC236}">
                  <a16:creationId xmlns:a16="http://schemas.microsoft.com/office/drawing/2014/main" id="{ACF6C697-EB6E-4BC4-8CDE-BE195FD7CD21}"/>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sp>
          <p:nvSpPr>
            <p:cNvPr id="124" name="Rectangle 123">
              <a:extLst>
                <a:ext uri="{FF2B5EF4-FFF2-40B4-BE49-F238E27FC236}">
                  <a16:creationId xmlns:a16="http://schemas.microsoft.com/office/drawing/2014/main" id="{17E19F05-0759-4319-B8C7-8A1361F0DD83}"/>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0666" tIns="128533" rIns="160666" bIns="128533" numCol="1" spcCol="0" rtlCol="0" fromWordArt="0" anchor="b" anchorCtr="0" forceAA="0" compatLnSpc="1">
              <a:prstTxWarp prst="textNoShape">
                <a:avLst/>
              </a:prstTxWarp>
              <a:noAutofit/>
            </a:bodyPr>
            <a:lstStyle/>
            <a:p>
              <a:pPr algn="ctr" defTabSz="819122" fontAlgn="base">
                <a:lnSpc>
                  <a:spcPct val="90000"/>
                </a:lnSpc>
                <a:spcBef>
                  <a:spcPct val="0"/>
                </a:spcBef>
                <a:spcAft>
                  <a:spcPct val="0"/>
                </a:spcAft>
                <a:defRPr/>
              </a:pPr>
              <a:r>
                <a:rPr lang="en-US" sz="1229">
                  <a:solidFill>
                    <a:schemeClr val="tx1"/>
                  </a:solidFill>
                  <a:ea typeface="Segoe UI" pitchFamily="34" charset="0"/>
                  <a:cs typeface="Segoe UI" pitchFamily="34" charset="0"/>
                </a:rPr>
                <a:t>Zone 2</a:t>
              </a:r>
            </a:p>
          </p:txBody>
        </p:sp>
        <p:sp>
          <p:nvSpPr>
            <p:cNvPr id="125" name="Database_EFC7" title="Icon of a cylinder">
              <a:extLst>
                <a:ext uri="{FF2B5EF4-FFF2-40B4-BE49-F238E27FC236}">
                  <a16:creationId xmlns:a16="http://schemas.microsoft.com/office/drawing/2014/main" id="{09A1CAB2-3FB1-4777-9F34-57851D74FF37}"/>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0333" tIns="40166" rIns="80333" bIns="40166" numCol="1" anchor="t" anchorCtr="0" compatLnSpc="1">
              <a:prstTxWarp prst="textNoShape">
                <a:avLst/>
              </a:prstTxWarp>
            </a:bodyPr>
            <a:lstStyle/>
            <a:p>
              <a:pPr defTabSz="803247">
                <a:defRPr/>
              </a:pPr>
              <a:endParaRPr lang="en-US" sz="1581"/>
            </a:p>
          </p:txBody>
        </p:sp>
        <p:cxnSp>
          <p:nvCxnSpPr>
            <p:cNvPr id="127" name="Straight Arrow Connector 126">
              <a:extLst>
                <a:ext uri="{FF2B5EF4-FFF2-40B4-BE49-F238E27FC236}">
                  <a16:creationId xmlns:a16="http://schemas.microsoft.com/office/drawing/2014/main" id="{A5C8B8D0-8E00-412C-8E98-CFCD586B8A9F}"/>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32D72F-2353-4173-A6C7-D044E9A75342}"/>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9" name="Title 1">
            <a:extLst>
              <a:ext uri="{FF2B5EF4-FFF2-40B4-BE49-F238E27FC236}">
                <a16:creationId xmlns:a16="http://schemas.microsoft.com/office/drawing/2014/main" id="{A44360BB-4271-435E-92AF-1908A4F32883}"/>
              </a:ext>
            </a:extLst>
          </p:cNvPr>
          <p:cNvSpPr txBox="1">
            <a:spLocks/>
          </p:cNvSpPr>
          <p:nvPr/>
        </p:nvSpPr>
        <p:spPr>
          <a:xfrm>
            <a:off x="1123473" y="106921"/>
            <a:ext cx="10900961" cy="1450085"/>
          </a:xfrm>
          <a:prstGeom prst="rect">
            <a:avLst/>
          </a:prstGeom>
        </p:spPr>
        <p:txBody>
          <a:bodyPr vert="horz" lIns="85701" tIns="42851" rIns="85701" bIns="42851" rtlCol="0" anchor="ctr">
            <a:normAutofit/>
          </a:bodyPr>
          <a:lstStyle>
            <a:lvl1pPr algn="l" defTabSz="914400" rtl="0" eaLnBrk="1" latinLnBrk="0" hangingPunct="1">
              <a:lnSpc>
                <a:spcPct val="90000"/>
              </a:lnSpc>
              <a:spcBef>
                <a:spcPct val="0"/>
              </a:spcBef>
              <a:buNone/>
              <a:defRPr sz="3750" kern="1200">
                <a:solidFill>
                  <a:schemeClr val="tx1"/>
                </a:solidFill>
                <a:latin typeface="+mj-lt"/>
                <a:ea typeface="+mj-ea"/>
                <a:cs typeface="+mj-cs"/>
              </a:defRPr>
            </a:lvl1pPr>
          </a:lstStyle>
          <a:p>
            <a:r>
              <a:rPr lang="en-US" sz="3529"/>
              <a:t>Azure Storage Durability (Replication Options)</a:t>
            </a:r>
            <a:endParaRPr lang="en-US" sz="3529">
              <a:cs typeface="Segoe UI Light" panose="020B0502040204020203" pitchFamily="34" charset="0"/>
            </a:endParaRPr>
          </a:p>
        </p:txBody>
      </p:sp>
    </p:spTree>
    <p:extLst>
      <p:ext uri="{BB962C8B-B14F-4D97-AF65-F5344CB8AC3E}">
        <p14:creationId xmlns:p14="http://schemas.microsoft.com/office/powerpoint/2010/main" val="22964644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rchive_F03F">
            <a:extLst>
              <a:ext uri="{FF2B5EF4-FFF2-40B4-BE49-F238E27FC236}">
                <a16:creationId xmlns:a16="http://schemas.microsoft.com/office/drawing/2014/main" id="{FC9A53B8-1806-472B-9643-3B3BD165E061}"/>
              </a:ext>
            </a:extLst>
          </p:cNvPr>
          <p:cNvSpPr>
            <a:spLocks noChangeAspect="1" noEditPoints="1"/>
          </p:cNvSpPr>
          <p:nvPr/>
        </p:nvSpPr>
        <p:spPr bwMode="auto">
          <a:xfrm>
            <a:off x="9136613" y="1510961"/>
            <a:ext cx="520429" cy="451311"/>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353535"/>
              </a:solidFill>
              <a:latin typeface="Segoe UI Semilight"/>
            </a:endParaRP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4710509"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Hot </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6624612"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Cool</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8376244" y="2086262"/>
            <a:ext cx="2047308"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fr-FR" sz="1721"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Archive</a:t>
            </a:r>
            <a:endParaRPr lang="en-US" sz="1721"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endParaRPr>
          </a:p>
        </p:txBody>
      </p:sp>
      <p:sp>
        <p:nvSpPr>
          <p:cNvPr id="31" name="Temperature_mild">
            <a:extLst>
              <a:ext uri="{FF2B5EF4-FFF2-40B4-BE49-F238E27FC236}">
                <a16:creationId xmlns:a16="http://schemas.microsoft.com/office/drawing/2014/main" id="{B3901AA0-CD27-45C2-8E19-DE76D5636398}"/>
              </a:ext>
            </a:extLst>
          </p:cNvPr>
          <p:cNvSpPr>
            <a:spLocks noChangeAspect="1" noEditPoints="1"/>
          </p:cNvSpPr>
          <p:nvPr/>
        </p:nvSpPr>
        <p:spPr bwMode="auto">
          <a:xfrm>
            <a:off x="7546748" y="1454548"/>
            <a:ext cx="203041" cy="50772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353535"/>
              </a:solidFill>
              <a:latin typeface="Segoe UI Semilight"/>
            </a:endParaRPr>
          </a:p>
        </p:txBody>
      </p:sp>
      <p:sp>
        <p:nvSpPr>
          <p:cNvPr id="32" name="Temperature_hot">
            <a:extLst>
              <a:ext uri="{FF2B5EF4-FFF2-40B4-BE49-F238E27FC236}">
                <a16:creationId xmlns:a16="http://schemas.microsoft.com/office/drawing/2014/main" id="{A4A1F239-66D3-431C-9F78-E94BC335584D}"/>
              </a:ext>
            </a:extLst>
          </p:cNvPr>
          <p:cNvSpPr>
            <a:spLocks noChangeAspect="1" noEditPoints="1"/>
          </p:cNvSpPr>
          <p:nvPr/>
        </p:nvSpPr>
        <p:spPr bwMode="auto">
          <a:xfrm>
            <a:off x="5635822" y="1454548"/>
            <a:ext cx="203041" cy="507723"/>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8754" tIns="39375" rIns="78754" bIns="39375" numCol="1" anchor="t" anchorCtr="0" compatLnSpc="1">
            <a:prstTxWarp prst="textNoShape">
              <a:avLst/>
            </a:prstTxWarp>
          </a:bodyPr>
          <a:lstStyle/>
          <a:p>
            <a:pPr defTabSz="803218">
              <a:defRPr/>
            </a:pPr>
            <a:endParaRPr lang="en-US" sz="1519">
              <a:solidFill>
                <a:srgbClr val="353535"/>
              </a:solidFill>
              <a:latin typeface="Segoe UI Semilight"/>
            </a:endParaRPr>
          </a:p>
        </p:txBody>
      </p:sp>
      <p:sp>
        <p:nvSpPr>
          <p:cNvPr id="57" name="Freeform: Shape 56">
            <a:extLst>
              <a:ext uri="{FF2B5EF4-FFF2-40B4-BE49-F238E27FC236}">
                <a16:creationId xmlns:a16="http://schemas.microsoft.com/office/drawing/2014/main" id="{20E1EFB6-862D-43D9-8036-0EEA2291A85C}"/>
              </a:ext>
            </a:extLst>
          </p:cNvPr>
          <p:cNvSpPr/>
          <p:nvPr/>
        </p:nvSpPr>
        <p:spPr bwMode="auto">
          <a:xfrm>
            <a:off x="5405103"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sp>
        <p:nvSpPr>
          <p:cNvPr id="66" name="Freeform: Shape 65">
            <a:extLst>
              <a:ext uri="{FF2B5EF4-FFF2-40B4-BE49-F238E27FC236}">
                <a16:creationId xmlns:a16="http://schemas.microsoft.com/office/drawing/2014/main" id="{75FC7D3E-7986-4DAA-8DEC-C0C0411956C1}"/>
              </a:ext>
            </a:extLst>
          </p:cNvPr>
          <p:cNvSpPr/>
          <p:nvPr/>
        </p:nvSpPr>
        <p:spPr bwMode="auto">
          <a:xfrm>
            <a:off x="7316030"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sp>
        <p:nvSpPr>
          <p:cNvPr id="67" name="Freeform: Shape 66">
            <a:extLst>
              <a:ext uri="{FF2B5EF4-FFF2-40B4-BE49-F238E27FC236}">
                <a16:creationId xmlns:a16="http://schemas.microsoft.com/office/drawing/2014/main" id="{DB3FB828-CAD7-4C39-A926-509E0729CA2F}"/>
              </a:ext>
            </a:extLst>
          </p:cNvPr>
          <p:cNvSpPr/>
          <p:nvPr/>
        </p:nvSpPr>
        <p:spPr bwMode="auto">
          <a:xfrm>
            <a:off x="9067660"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grpSp>
        <p:nvGrpSpPr>
          <p:cNvPr id="43" name="Group 42">
            <a:extLst>
              <a:ext uri="{FF2B5EF4-FFF2-40B4-BE49-F238E27FC236}">
                <a16:creationId xmlns:a16="http://schemas.microsoft.com/office/drawing/2014/main" id="{86E78866-9F11-4C88-8C35-EE7C84B5EB6D}"/>
              </a:ext>
            </a:extLst>
          </p:cNvPr>
          <p:cNvGrpSpPr/>
          <p:nvPr/>
        </p:nvGrpSpPr>
        <p:grpSpPr>
          <a:xfrm>
            <a:off x="4728789" y="2586941"/>
            <a:ext cx="2010751" cy="2477704"/>
            <a:chOff x="1870021" y="2993582"/>
            <a:chExt cx="2334655" cy="2876828"/>
          </a:xfrm>
        </p:grpSpPr>
        <p:sp>
          <p:nvSpPr>
            <p:cNvPr id="63" name="TextBox 62">
              <a:extLst>
                <a:ext uri="{FF2B5EF4-FFF2-40B4-BE49-F238E27FC236}">
                  <a16:creationId xmlns:a16="http://schemas.microsoft.com/office/drawing/2014/main" id="{69CB5C16-6D19-4336-889F-ED56F8B88834}"/>
                </a:ext>
              </a:extLst>
            </p:cNvPr>
            <p:cNvSpPr txBox="1"/>
            <p:nvPr/>
          </p:nvSpPr>
          <p:spPr>
            <a:xfrm>
              <a:off x="187002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Frequently </a:t>
              </a:r>
              <a:b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b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accessed data</a:t>
              </a:r>
            </a:p>
          </p:txBody>
        </p:sp>
        <p:grpSp>
          <p:nvGrpSpPr>
            <p:cNvPr id="33" name="Group 32">
              <a:extLst>
                <a:ext uri="{FF2B5EF4-FFF2-40B4-BE49-F238E27FC236}">
                  <a16:creationId xmlns:a16="http://schemas.microsoft.com/office/drawing/2014/main" id="{AC240561-A570-4538-A99F-CE8B200053AD}"/>
                </a:ext>
              </a:extLst>
            </p:cNvPr>
            <p:cNvGrpSpPr/>
            <p:nvPr/>
          </p:nvGrpSpPr>
          <p:grpSpPr>
            <a:xfrm>
              <a:off x="2024265" y="3919960"/>
              <a:ext cx="2026165" cy="1950450"/>
              <a:chOff x="2024265" y="3919960"/>
              <a:chExt cx="2026165" cy="1950450"/>
            </a:xfrm>
          </p:grpSpPr>
          <p:sp>
            <p:nvSpPr>
              <p:cNvPr id="9" name="TextBox 8">
                <a:extLst>
                  <a:ext uri="{FF2B5EF4-FFF2-40B4-BE49-F238E27FC236}">
                    <a16:creationId xmlns:a16="http://schemas.microsoft.com/office/drawing/2014/main" id="{7DADF7A6-F036-472A-B562-09AD5A8FB3A6}"/>
                  </a:ext>
                </a:extLst>
              </p:cNvPr>
              <p:cNvSpPr txBox="1"/>
              <p:nvPr/>
            </p:nvSpPr>
            <p:spPr>
              <a:xfrm>
                <a:off x="202426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$18.40 </a:t>
                </a:r>
              </a:p>
            </p:txBody>
          </p:sp>
          <p:sp>
            <p:nvSpPr>
              <p:cNvPr id="77" name="TextBox 76">
                <a:extLst>
                  <a:ext uri="{FF2B5EF4-FFF2-40B4-BE49-F238E27FC236}">
                    <a16:creationId xmlns:a16="http://schemas.microsoft.com/office/drawing/2014/main" id="{2D9BE86A-3909-4BAF-B155-C775703AF7CB}"/>
                  </a:ext>
                </a:extLst>
              </p:cNvPr>
              <p:cNvSpPr txBox="1"/>
              <p:nvPr/>
            </p:nvSpPr>
            <p:spPr>
              <a:xfrm>
                <a:off x="2024266"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$0.004 </a:t>
                </a:r>
              </a:p>
            </p:txBody>
          </p:sp>
          <p:sp>
            <p:nvSpPr>
              <p:cNvPr id="74" name="TextBox 73">
                <a:extLst>
                  <a:ext uri="{FF2B5EF4-FFF2-40B4-BE49-F238E27FC236}">
                    <a16:creationId xmlns:a16="http://schemas.microsoft.com/office/drawing/2014/main" id="{09F210A7-E051-4AE1-A075-F755717D4C25}"/>
                  </a:ext>
                </a:extLst>
              </p:cNvPr>
              <p:cNvSpPr txBox="1"/>
              <p:nvPr/>
            </p:nvSpPr>
            <p:spPr>
              <a:xfrm>
                <a:off x="2024265"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Immediate (HDD)</a:t>
                </a:r>
              </a:p>
            </p:txBody>
          </p:sp>
        </p:grpSp>
      </p:grpSp>
      <p:grpSp>
        <p:nvGrpSpPr>
          <p:cNvPr id="45" name="Group 44">
            <a:extLst>
              <a:ext uri="{FF2B5EF4-FFF2-40B4-BE49-F238E27FC236}">
                <a16:creationId xmlns:a16="http://schemas.microsoft.com/office/drawing/2014/main" id="{C11FE4BD-1405-4AD9-86B6-862F0BE066DB}"/>
              </a:ext>
            </a:extLst>
          </p:cNvPr>
          <p:cNvGrpSpPr/>
          <p:nvPr/>
        </p:nvGrpSpPr>
        <p:grpSpPr>
          <a:xfrm>
            <a:off x="6642891" y="2586941"/>
            <a:ext cx="2010751" cy="2477702"/>
            <a:chOff x="4210631" y="2993582"/>
            <a:chExt cx="2334655" cy="2876826"/>
          </a:xfrm>
        </p:grpSpPr>
        <p:sp>
          <p:nvSpPr>
            <p:cNvPr id="64" name="TextBox 63">
              <a:extLst>
                <a:ext uri="{FF2B5EF4-FFF2-40B4-BE49-F238E27FC236}">
                  <a16:creationId xmlns:a16="http://schemas.microsoft.com/office/drawing/2014/main" id="{7E9F380D-E4DA-415D-91F3-C18CBA7F3495}"/>
                </a:ext>
              </a:extLst>
            </p:cNvPr>
            <p:cNvSpPr txBox="1"/>
            <p:nvPr/>
          </p:nvSpPr>
          <p:spPr>
            <a:xfrm>
              <a:off x="421063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Less frequently accessed data</a:t>
              </a:r>
            </a:p>
          </p:txBody>
        </p:sp>
        <p:grpSp>
          <p:nvGrpSpPr>
            <p:cNvPr id="35" name="Group 34">
              <a:extLst>
                <a:ext uri="{FF2B5EF4-FFF2-40B4-BE49-F238E27FC236}">
                  <a16:creationId xmlns:a16="http://schemas.microsoft.com/office/drawing/2014/main" id="{866AA083-F2ED-4A92-86D3-69C6EBB43C22}"/>
                </a:ext>
              </a:extLst>
            </p:cNvPr>
            <p:cNvGrpSpPr/>
            <p:nvPr/>
          </p:nvGrpSpPr>
          <p:grpSpPr>
            <a:xfrm>
              <a:off x="4364875" y="3919960"/>
              <a:ext cx="2026165" cy="1950448"/>
              <a:chOff x="4364875" y="3919960"/>
              <a:chExt cx="2026165" cy="1950448"/>
            </a:xfrm>
          </p:grpSpPr>
          <p:sp>
            <p:nvSpPr>
              <p:cNvPr id="75" name="TextBox 74">
                <a:extLst>
                  <a:ext uri="{FF2B5EF4-FFF2-40B4-BE49-F238E27FC236}">
                    <a16:creationId xmlns:a16="http://schemas.microsoft.com/office/drawing/2014/main" id="{7784D94E-77B6-4965-B6F8-515BBD2284BA}"/>
                  </a:ext>
                </a:extLst>
              </p:cNvPr>
              <p:cNvSpPr txBox="1"/>
              <p:nvPr/>
            </p:nvSpPr>
            <p:spPr>
              <a:xfrm>
                <a:off x="436487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$10.00</a:t>
                </a:r>
              </a:p>
            </p:txBody>
          </p:sp>
          <p:sp>
            <p:nvSpPr>
              <p:cNvPr id="80" name="TextBox 79">
                <a:extLst>
                  <a:ext uri="{FF2B5EF4-FFF2-40B4-BE49-F238E27FC236}">
                    <a16:creationId xmlns:a16="http://schemas.microsoft.com/office/drawing/2014/main" id="{839E9729-4211-400B-9F9A-6159B37DA116}"/>
                  </a:ext>
                </a:extLst>
              </p:cNvPr>
              <p:cNvSpPr txBox="1"/>
              <p:nvPr/>
            </p:nvSpPr>
            <p:spPr>
              <a:xfrm>
                <a:off x="4364876" y="462340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$0.01 </a:t>
                </a:r>
              </a:p>
            </p:txBody>
          </p:sp>
          <p:sp>
            <p:nvSpPr>
              <p:cNvPr id="73" name="TextBox 72">
                <a:extLst>
                  <a:ext uri="{FF2B5EF4-FFF2-40B4-BE49-F238E27FC236}">
                    <a16:creationId xmlns:a16="http://schemas.microsoft.com/office/drawing/2014/main" id="{7CB0BA6D-1F3F-4A9F-95C7-C730DB6E96A9}"/>
                  </a:ext>
                </a:extLst>
              </p:cNvPr>
              <p:cNvSpPr txBox="1"/>
              <p:nvPr/>
            </p:nvSpPr>
            <p:spPr>
              <a:xfrm>
                <a:off x="4364875" y="5325686"/>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Immediate (HDD)</a:t>
                </a:r>
              </a:p>
            </p:txBody>
          </p:sp>
        </p:grpSp>
      </p:grpSp>
      <p:grpSp>
        <p:nvGrpSpPr>
          <p:cNvPr id="48" name="Group 47">
            <a:extLst>
              <a:ext uri="{FF2B5EF4-FFF2-40B4-BE49-F238E27FC236}">
                <a16:creationId xmlns:a16="http://schemas.microsoft.com/office/drawing/2014/main" id="{9B193814-F2ED-4773-B509-C64F68304963}"/>
              </a:ext>
            </a:extLst>
          </p:cNvPr>
          <p:cNvGrpSpPr/>
          <p:nvPr/>
        </p:nvGrpSpPr>
        <p:grpSpPr>
          <a:xfrm>
            <a:off x="8394525" y="2586941"/>
            <a:ext cx="2010751" cy="2477704"/>
            <a:chOff x="6547554" y="2993582"/>
            <a:chExt cx="2334655" cy="2876828"/>
          </a:xfrm>
        </p:grpSpPr>
        <p:sp>
          <p:nvSpPr>
            <p:cNvPr id="65" name="TextBox 64">
              <a:extLst>
                <a:ext uri="{FF2B5EF4-FFF2-40B4-BE49-F238E27FC236}">
                  <a16:creationId xmlns:a16="http://schemas.microsoft.com/office/drawing/2014/main" id="{BDE67211-DE7F-4BAE-91EA-F3B929FD4F2A}"/>
                </a:ext>
              </a:extLst>
            </p:cNvPr>
            <p:cNvSpPr txBox="1"/>
            <p:nvPr/>
          </p:nvSpPr>
          <p:spPr>
            <a:xfrm>
              <a:off x="6547554"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Rarely </a:t>
              </a:r>
              <a:b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b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accessed data</a:t>
              </a:r>
            </a:p>
          </p:txBody>
        </p:sp>
        <p:grpSp>
          <p:nvGrpSpPr>
            <p:cNvPr id="41" name="Group 40">
              <a:extLst>
                <a:ext uri="{FF2B5EF4-FFF2-40B4-BE49-F238E27FC236}">
                  <a16:creationId xmlns:a16="http://schemas.microsoft.com/office/drawing/2014/main" id="{F778B789-5E1C-4C06-BFC0-70603B2097DE}"/>
                </a:ext>
              </a:extLst>
            </p:cNvPr>
            <p:cNvGrpSpPr/>
            <p:nvPr/>
          </p:nvGrpSpPr>
          <p:grpSpPr>
            <a:xfrm>
              <a:off x="6701798" y="3919960"/>
              <a:ext cx="2026164" cy="1950450"/>
              <a:chOff x="6701798" y="3919960"/>
              <a:chExt cx="2026164" cy="1950450"/>
            </a:xfrm>
          </p:grpSpPr>
          <p:sp>
            <p:nvSpPr>
              <p:cNvPr id="76" name="TextBox 75">
                <a:extLst>
                  <a:ext uri="{FF2B5EF4-FFF2-40B4-BE49-F238E27FC236}">
                    <a16:creationId xmlns:a16="http://schemas.microsoft.com/office/drawing/2014/main" id="{BA4DAE84-6927-4D64-92A4-11AB049A77B1}"/>
                  </a:ext>
                </a:extLst>
              </p:cNvPr>
              <p:cNvSpPr txBox="1"/>
              <p:nvPr/>
            </p:nvSpPr>
            <p:spPr>
              <a:xfrm>
                <a:off x="6701798"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$2.00 </a:t>
                </a:r>
              </a:p>
            </p:txBody>
          </p:sp>
          <p:sp>
            <p:nvSpPr>
              <p:cNvPr id="81" name="TextBox 80">
                <a:extLst>
                  <a:ext uri="{FF2B5EF4-FFF2-40B4-BE49-F238E27FC236}">
                    <a16:creationId xmlns:a16="http://schemas.microsoft.com/office/drawing/2014/main" id="{CDD59419-11C0-4C9A-BF1F-DDAA5EEE0E33}"/>
                  </a:ext>
                </a:extLst>
              </p:cNvPr>
              <p:cNvSpPr txBox="1"/>
              <p:nvPr/>
            </p:nvSpPr>
            <p:spPr>
              <a:xfrm>
                <a:off x="6701798"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$5.00 </a:t>
                </a:r>
              </a:p>
            </p:txBody>
          </p:sp>
          <p:sp>
            <p:nvSpPr>
              <p:cNvPr id="78" name="TextBox 77">
                <a:extLst>
                  <a:ext uri="{FF2B5EF4-FFF2-40B4-BE49-F238E27FC236}">
                    <a16:creationId xmlns:a16="http://schemas.microsoft.com/office/drawing/2014/main" id="{ABDAC38A-EBA0-43AF-82E8-CA12AC74B14B}"/>
                  </a:ext>
                </a:extLst>
              </p:cNvPr>
              <p:cNvSpPr txBox="1"/>
              <p:nvPr/>
            </p:nvSpPr>
            <p:spPr>
              <a:xfrm>
                <a:off x="6701798"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Hours</a:t>
                </a:r>
              </a:p>
            </p:txBody>
          </p:sp>
        </p:grpSp>
      </p:grpSp>
      <p:sp>
        <p:nvSpPr>
          <p:cNvPr id="8" name="Freeform: Shape 7">
            <a:extLst>
              <a:ext uri="{FF2B5EF4-FFF2-40B4-BE49-F238E27FC236}">
                <a16:creationId xmlns:a16="http://schemas.microsoft.com/office/drawing/2014/main" id="{BCCBDF4A-5458-4437-A6A2-CA29259A7E64}"/>
              </a:ext>
            </a:extLst>
          </p:cNvPr>
          <p:cNvSpPr/>
          <p:nvPr/>
        </p:nvSpPr>
        <p:spPr bwMode="auto">
          <a:xfrm flipV="1">
            <a:off x="2149533" y="3317940"/>
            <a:ext cx="7952211" cy="39381"/>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sp>
        <p:nvSpPr>
          <p:cNvPr id="86" name="Freeform: Shape 85">
            <a:extLst>
              <a:ext uri="{FF2B5EF4-FFF2-40B4-BE49-F238E27FC236}">
                <a16:creationId xmlns:a16="http://schemas.microsoft.com/office/drawing/2014/main" id="{09273B26-E20E-49F0-863D-AE720109BAFE}"/>
              </a:ext>
            </a:extLst>
          </p:cNvPr>
          <p:cNvSpPr/>
          <p:nvPr/>
        </p:nvSpPr>
        <p:spPr bwMode="auto">
          <a:xfrm>
            <a:off x="2149533" y="3881423"/>
            <a:ext cx="7952211" cy="39381"/>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sp>
        <p:nvSpPr>
          <p:cNvPr id="87" name="Freeform: Shape 86">
            <a:extLst>
              <a:ext uri="{FF2B5EF4-FFF2-40B4-BE49-F238E27FC236}">
                <a16:creationId xmlns:a16="http://schemas.microsoft.com/office/drawing/2014/main" id="{80A8D0E4-2B8E-47C3-B1C5-F5B2721049FC}"/>
              </a:ext>
            </a:extLst>
          </p:cNvPr>
          <p:cNvSpPr/>
          <p:nvPr/>
        </p:nvSpPr>
        <p:spPr bwMode="auto">
          <a:xfrm>
            <a:off x="2149533" y="4484287"/>
            <a:ext cx="7952211" cy="39381"/>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sp>
        <p:nvSpPr>
          <p:cNvPr id="88" name="Freeform: Shape 87">
            <a:extLst>
              <a:ext uri="{FF2B5EF4-FFF2-40B4-BE49-F238E27FC236}">
                <a16:creationId xmlns:a16="http://schemas.microsoft.com/office/drawing/2014/main" id="{55DE9E23-EA41-4A24-BDA7-D864063F1E35}"/>
              </a:ext>
            </a:extLst>
          </p:cNvPr>
          <p:cNvSpPr/>
          <p:nvPr/>
        </p:nvSpPr>
        <p:spPr bwMode="auto">
          <a:xfrm>
            <a:off x="2149533" y="5087153"/>
            <a:ext cx="7952211" cy="39381"/>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grpSp>
        <p:nvGrpSpPr>
          <p:cNvPr id="49" name="Group 48">
            <a:extLst>
              <a:ext uri="{FF2B5EF4-FFF2-40B4-BE49-F238E27FC236}">
                <a16:creationId xmlns:a16="http://schemas.microsoft.com/office/drawing/2014/main" id="{E2E6F500-A905-44B7-87B6-F1E101FA2D2F}"/>
              </a:ext>
            </a:extLst>
          </p:cNvPr>
          <p:cNvGrpSpPr/>
          <p:nvPr/>
        </p:nvGrpSpPr>
        <p:grpSpPr>
          <a:xfrm>
            <a:off x="1870761" y="3436467"/>
            <a:ext cx="1418818" cy="2393726"/>
            <a:chOff x="452581" y="3979955"/>
            <a:chExt cx="1647372" cy="2779323"/>
          </a:xfrm>
        </p:grpSpPr>
        <p:sp>
          <p:nvSpPr>
            <p:cNvPr id="12" name="Rectangle 11">
              <a:extLst>
                <a:ext uri="{FF2B5EF4-FFF2-40B4-BE49-F238E27FC236}">
                  <a16:creationId xmlns:a16="http://schemas.microsoft.com/office/drawing/2014/main" id="{F22B29C1-7D7B-42A6-B762-2E8107244757}"/>
                </a:ext>
              </a:extLst>
            </p:cNvPr>
            <p:cNvSpPr/>
            <p:nvPr/>
          </p:nvSpPr>
          <p:spPr>
            <a:xfrm>
              <a:off x="843430" y="3979955"/>
              <a:ext cx="1115089" cy="446184"/>
            </a:xfrm>
            <a:prstGeom prst="rect">
              <a:avLst/>
            </a:prstGeom>
          </p:spPr>
          <p:txBody>
            <a:bodyPr wrap="none">
              <a:spAutoFit/>
            </a:bodyPr>
            <a:lstStyle/>
            <a:p>
              <a:pPr defTabSz="803218">
                <a:lnSpc>
                  <a:spcPct val="90000"/>
                </a:lnSpc>
                <a:spcBef>
                  <a:spcPts val="517"/>
                </a:spcBef>
                <a:spcAft>
                  <a:spcPts val="517"/>
                </a:spcAft>
                <a:defRPr/>
              </a:pP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TB </a:t>
              </a:r>
              <a:b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MONTH</a:t>
              </a:r>
            </a:p>
          </p:txBody>
        </p:sp>
        <p:sp>
          <p:nvSpPr>
            <p:cNvPr id="14" name="Rectangle 13">
              <a:extLst>
                <a:ext uri="{FF2B5EF4-FFF2-40B4-BE49-F238E27FC236}">
                  <a16:creationId xmlns:a16="http://schemas.microsoft.com/office/drawing/2014/main" id="{1626014B-1506-4F40-AB9E-73320E6489F9}"/>
                </a:ext>
              </a:extLst>
            </p:cNvPr>
            <p:cNvSpPr/>
            <p:nvPr/>
          </p:nvSpPr>
          <p:spPr>
            <a:xfrm>
              <a:off x="843430" y="4679934"/>
              <a:ext cx="1256523" cy="446184"/>
            </a:xfrm>
            <a:prstGeom prst="rect">
              <a:avLst/>
            </a:prstGeom>
          </p:spPr>
          <p:txBody>
            <a:bodyPr wrap="none">
              <a:spAutoFit/>
            </a:bodyPr>
            <a:lstStyle/>
            <a:p>
              <a:pPr defTabSz="803218">
                <a:lnSpc>
                  <a:spcPct val="90000"/>
                </a:lnSpc>
                <a:spcBef>
                  <a:spcPts val="517"/>
                </a:spcBef>
                <a:spcAft>
                  <a:spcPts val="517"/>
                </a:spcAft>
                <a:defRPr/>
              </a:pP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PER 10K READ </a:t>
              </a:r>
              <a:b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OPERATIONS</a:t>
              </a:r>
            </a:p>
          </p:txBody>
        </p:sp>
        <p:sp>
          <p:nvSpPr>
            <p:cNvPr id="90" name="Rectangle 89">
              <a:extLst>
                <a:ext uri="{FF2B5EF4-FFF2-40B4-BE49-F238E27FC236}">
                  <a16:creationId xmlns:a16="http://schemas.microsoft.com/office/drawing/2014/main" id="{77FBBF06-FB76-4B05-BAC6-D71F36145F13}"/>
                </a:ext>
              </a:extLst>
            </p:cNvPr>
            <p:cNvSpPr/>
            <p:nvPr/>
          </p:nvSpPr>
          <p:spPr>
            <a:xfrm>
              <a:off x="843430" y="5379911"/>
              <a:ext cx="1031347" cy="446184"/>
            </a:xfrm>
            <a:prstGeom prst="rect">
              <a:avLst/>
            </a:prstGeom>
          </p:spPr>
          <p:txBody>
            <a:bodyPr wrap="none">
              <a:spAutoFit/>
            </a:bodyPr>
            <a:lstStyle/>
            <a:p>
              <a:pPr defTabSz="803218">
                <a:lnSpc>
                  <a:spcPct val="90000"/>
                </a:lnSpc>
                <a:spcBef>
                  <a:spcPts val="517"/>
                </a:spcBef>
                <a:spcAft>
                  <a:spcPts val="517"/>
                </a:spcAft>
                <a:defRPr/>
              </a:pP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RETRIEVAL </a:t>
              </a:r>
              <a:b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TIMES</a:t>
              </a:r>
            </a:p>
          </p:txBody>
        </p:sp>
        <p:sp>
          <p:nvSpPr>
            <p:cNvPr id="139" name="arrow_15_bidi">
              <a:extLst>
                <a:ext uri="{FF2B5EF4-FFF2-40B4-BE49-F238E27FC236}">
                  <a16:creationId xmlns:a16="http://schemas.microsoft.com/office/drawing/2014/main" id="{76C08FF9-B512-4456-A2ED-6876350140B1}"/>
                </a:ext>
              </a:extLst>
            </p:cNvPr>
            <p:cNvSpPr>
              <a:spLocks noChangeAspect="1" noEditPoints="1"/>
            </p:cNvSpPr>
            <p:nvPr/>
          </p:nvSpPr>
          <p:spPr bwMode="auto">
            <a:xfrm rot="16200000" flipH="1">
              <a:off x="451861" y="4034498"/>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gradFill>
                  <a:gsLst>
                    <a:gs pos="0">
                      <a:srgbClr val="505050"/>
                    </a:gs>
                    <a:gs pos="100000">
                      <a:srgbClr val="505050"/>
                    </a:gs>
                  </a:gsLst>
                  <a:lin ang="5400000" scaled="1"/>
                </a:gradFill>
                <a:latin typeface="Segoe UI Semilight"/>
              </a:endParaRPr>
            </a:p>
          </p:txBody>
        </p:sp>
        <p:sp>
          <p:nvSpPr>
            <p:cNvPr id="140" name="arrow_15_bidi">
              <a:extLst>
                <a:ext uri="{FF2B5EF4-FFF2-40B4-BE49-F238E27FC236}">
                  <a16:creationId xmlns:a16="http://schemas.microsoft.com/office/drawing/2014/main" id="{865B3256-2C4D-492C-9785-34DB0CE491D0}"/>
                </a:ext>
              </a:extLst>
            </p:cNvPr>
            <p:cNvSpPr>
              <a:spLocks noChangeAspect="1" noEditPoints="1"/>
            </p:cNvSpPr>
            <p:nvPr/>
          </p:nvSpPr>
          <p:spPr bwMode="auto">
            <a:xfrm rot="5400000" flipH="1">
              <a:off x="451861" y="4734476"/>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gradFill>
                  <a:gsLst>
                    <a:gs pos="0">
                      <a:srgbClr val="505050"/>
                    </a:gs>
                    <a:gs pos="100000">
                      <a:srgbClr val="505050"/>
                    </a:gs>
                  </a:gsLst>
                  <a:lin ang="5400000" scaled="1"/>
                </a:gradFill>
                <a:latin typeface="Segoe UI Semilight"/>
              </a:endParaRPr>
            </a:p>
          </p:txBody>
        </p:sp>
        <p:sp>
          <p:nvSpPr>
            <p:cNvPr id="141" name="arrow_15_bidi">
              <a:extLst>
                <a:ext uri="{FF2B5EF4-FFF2-40B4-BE49-F238E27FC236}">
                  <a16:creationId xmlns:a16="http://schemas.microsoft.com/office/drawing/2014/main" id="{FE88A6FF-44C3-4352-8DCC-0601995C8320}"/>
                </a:ext>
              </a:extLst>
            </p:cNvPr>
            <p:cNvSpPr>
              <a:spLocks noChangeAspect="1" noEditPoints="1"/>
            </p:cNvSpPr>
            <p:nvPr/>
          </p:nvSpPr>
          <p:spPr bwMode="auto">
            <a:xfrm rot="5400000" flipH="1">
              <a:off x="451861" y="5434454"/>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4"/>
              </a:solidFill>
              <a:prstDash val="solid"/>
              <a:miter lim="800000"/>
              <a:headEnd/>
              <a:tailEnd/>
            </a:ln>
          </p:spPr>
          <p:txBody>
            <a:bodyPr vert="horz" wrap="square" lIns="78754" tIns="39375" rIns="78754" bIns="39375" numCol="1" anchor="t" anchorCtr="0" compatLnSpc="1">
              <a:prstTxWarp prst="textNoShape">
                <a:avLst/>
              </a:prstTxWarp>
            </a:bodyPr>
            <a:lstStyle/>
            <a:p>
              <a:pPr defTabSz="803218">
                <a:defRPr/>
              </a:pPr>
              <a:endParaRPr lang="en-US" sz="774">
                <a:gradFill>
                  <a:gsLst>
                    <a:gs pos="0">
                      <a:srgbClr val="505050"/>
                    </a:gs>
                    <a:gs pos="100000">
                      <a:srgbClr val="505050"/>
                    </a:gs>
                  </a:gsLst>
                  <a:lin ang="5400000" scaled="1"/>
                </a:gradFill>
                <a:latin typeface="Segoe UI Semilight"/>
              </a:endParaRPr>
            </a:p>
          </p:txBody>
        </p:sp>
        <p:sp>
          <p:nvSpPr>
            <p:cNvPr id="59" name="Rectangle 58">
              <a:extLst>
                <a:ext uri="{FF2B5EF4-FFF2-40B4-BE49-F238E27FC236}">
                  <a16:creationId xmlns:a16="http://schemas.microsoft.com/office/drawing/2014/main" id="{674ABB39-B72C-495F-A3B1-84F7DC0B4A23}"/>
                </a:ext>
              </a:extLst>
            </p:cNvPr>
            <p:cNvSpPr/>
            <p:nvPr/>
          </p:nvSpPr>
          <p:spPr>
            <a:xfrm>
              <a:off x="843430" y="6164217"/>
              <a:ext cx="979240" cy="595061"/>
            </a:xfrm>
            <a:prstGeom prst="rect">
              <a:avLst/>
            </a:prstGeom>
          </p:spPr>
          <p:txBody>
            <a:bodyPr wrap="none">
              <a:spAutoFit/>
            </a:bodyPr>
            <a:lstStyle/>
            <a:p>
              <a:pPr defTabSz="803218">
                <a:lnSpc>
                  <a:spcPct val="90000"/>
                </a:lnSpc>
                <a:spcBef>
                  <a:spcPts val="517"/>
                </a:spcBef>
                <a:spcAft>
                  <a:spcPts val="517"/>
                </a:spcAft>
                <a:defRPr/>
              </a:pP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USE CASE</a:t>
              </a:r>
            </a:p>
            <a:p>
              <a:pPr defTabSz="803218">
                <a:lnSpc>
                  <a:spcPct val="90000"/>
                </a:lnSpc>
                <a:spcBef>
                  <a:spcPts val="517"/>
                </a:spcBef>
                <a:spcAft>
                  <a:spcPts val="517"/>
                </a:spcAft>
                <a:defRPr/>
              </a:pPr>
              <a:r>
                <a:rPr lang="en-US" sz="1033">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EXAMPLES</a:t>
              </a:r>
            </a:p>
          </p:txBody>
        </p:sp>
      </p:grpSp>
      <p:sp>
        <p:nvSpPr>
          <p:cNvPr id="54" name="TextBox 53">
            <a:extLst>
              <a:ext uri="{FF2B5EF4-FFF2-40B4-BE49-F238E27FC236}">
                <a16:creationId xmlns:a16="http://schemas.microsoft.com/office/drawing/2014/main" id="{B89E27DB-B402-47C8-912C-EC633E8A0F53}"/>
              </a:ext>
            </a:extLst>
          </p:cNvPr>
          <p:cNvSpPr txBox="1"/>
          <p:nvPr/>
        </p:nvSpPr>
        <p:spPr>
          <a:xfrm>
            <a:off x="6673569" y="5107853"/>
            <a:ext cx="2010751" cy="683722"/>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Repository for server backups</a:t>
            </a:r>
          </a:p>
        </p:txBody>
      </p:sp>
      <p:sp>
        <p:nvSpPr>
          <p:cNvPr id="56" name="TextBox 55">
            <a:extLst>
              <a:ext uri="{FF2B5EF4-FFF2-40B4-BE49-F238E27FC236}">
                <a16:creationId xmlns:a16="http://schemas.microsoft.com/office/drawing/2014/main" id="{5981B0D5-7C87-47FF-A730-47B11CEB1EEE}"/>
              </a:ext>
            </a:extLst>
          </p:cNvPr>
          <p:cNvSpPr txBox="1"/>
          <p:nvPr/>
        </p:nvSpPr>
        <p:spPr>
          <a:xfrm>
            <a:off x="8360558" y="5107853"/>
            <a:ext cx="2010751" cy="683722"/>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Medical records archiving</a:t>
            </a:r>
          </a:p>
        </p:txBody>
      </p:sp>
      <p:sp>
        <p:nvSpPr>
          <p:cNvPr id="58" name="TextBox 57">
            <a:extLst>
              <a:ext uri="{FF2B5EF4-FFF2-40B4-BE49-F238E27FC236}">
                <a16:creationId xmlns:a16="http://schemas.microsoft.com/office/drawing/2014/main" id="{8B344C3E-33D4-4801-8C5C-C69342836FAF}"/>
              </a:ext>
            </a:extLst>
          </p:cNvPr>
          <p:cNvSpPr txBox="1"/>
          <p:nvPr/>
        </p:nvSpPr>
        <p:spPr>
          <a:xfrm>
            <a:off x="4689630" y="5116054"/>
            <a:ext cx="2010751" cy="898366"/>
          </a:xfrm>
          <a:prstGeom prst="rect">
            <a:avLst/>
          </a:prstGeom>
          <a:noFill/>
        </p:spPr>
        <p:txBody>
          <a:bodyPr wrap="square" lIns="157487" tIns="125987" rIns="157487" bIns="125987" rtlCol="0">
            <a:spAutoFit/>
          </a:bodyPr>
          <a:lstStyle/>
          <a:p>
            <a:pPr algn="ctr" defTabSz="802761"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Cloud native application data storage</a:t>
            </a:r>
          </a:p>
        </p:txBody>
      </p:sp>
      <p:sp>
        <p:nvSpPr>
          <p:cNvPr id="47" name="Rectangle 46">
            <a:extLst>
              <a:ext uri="{FF2B5EF4-FFF2-40B4-BE49-F238E27FC236}">
                <a16:creationId xmlns:a16="http://schemas.microsoft.com/office/drawing/2014/main" id="{0D2B432E-6E06-40A0-ACC8-10500D901A2C}"/>
              </a:ext>
            </a:extLst>
          </p:cNvPr>
          <p:cNvSpPr/>
          <p:nvPr/>
        </p:nvSpPr>
        <p:spPr bwMode="auto">
          <a:xfrm>
            <a:off x="2811484" y="2086262"/>
            <a:ext cx="2087839" cy="524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486" tIns="125987" rIns="157486" bIns="125987" numCol="1" spcCol="0" rtlCol="0" fromWordArt="0" anchor="t" anchorCtr="0" forceAA="0" compatLnSpc="1">
            <a:prstTxWarp prst="textNoShape">
              <a:avLst/>
            </a:prstTxWarp>
            <a:noAutofit/>
          </a:bodyPr>
          <a:lstStyle/>
          <a:p>
            <a:pPr algn="ctr" defTabSz="802522" fontAlgn="base">
              <a:lnSpc>
                <a:spcPct val="90000"/>
              </a:lnSpc>
              <a:spcBef>
                <a:spcPct val="0"/>
              </a:spcBef>
              <a:spcAft>
                <a:spcPct val="0"/>
              </a:spcAft>
              <a:defRPr/>
            </a:pPr>
            <a:r>
              <a:rPr lang="en-US" sz="1721"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Premium</a:t>
            </a:r>
          </a:p>
        </p:txBody>
      </p:sp>
      <p:sp>
        <p:nvSpPr>
          <p:cNvPr id="52" name="Freeform: Shape 51">
            <a:extLst>
              <a:ext uri="{FF2B5EF4-FFF2-40B4-BE49-F238E27FC236}">
                <a16:creationId xmlns:a16="http://schemas.microsoft.com/office/drawing/2014/main" id="{808AFC7A-7CAE-40FF-B178-77FEC263641E}"/>
              </a:ext>
            </a:extLst>
          </p:cNvPr>
          <p:cNvSpPr/>
          <p:nvPr/>
        </p:nvSpPr>
        <p:spPr bwMode="auto">
          <a:xfrm>
            <a:off x="3546607" y="2073421"/>
            <a:ext cx="664485"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03218">
              <a:defRPr/>
            </a:pPr>
            <a:endParaRPr lang="en-US" sz="1519">
              <a:solidFill>
                <a:srgbClr val="FFFFFF"/>
              </a:solidFill>
              <a:latin typeface="Segoe UI Semilight"/>
            </a:endParaRPr>
          </a:p>
        </p:txBody>
      </p:sp>
      <p:grpSp>
        <p:nvGrpSpPr>
          <p:cNvPr id="53" name="Group 52">
            <a:extLst>
              <a:ext uri="{FF2B5EF4-FFF2-40B4-BE49-F238E27FC236}">
                <a16:creationId xmlns:a16="http://schemas.microsoft.com/office/drawing/2014/main" id="{BE8B7D97-64ED-492E-9D04-EEB20C4A642B}"/>
              </a:ext>
            </a:extLst>
          </p:cNvPr>
          <p:cNvGrpSpPr/>
          <p:nvPr/>
        </p:nvGrpSpPr>
        <p:grpSpPr>
          <a:xfrm>
            <a:off x="2870292" y="2586941"/>
            <a:ext cx="2010751" cy="2477704"/>
            <a:chOff x="1870021" y="2993582"/>
            <a:chExt cx="2334655" cy="2876828"/>
          </a:xfrm>
        </p:grpSpPr>
        <p:sp>
          <p:nvSpPr>
            <p:cNvPr id="55" name="TextBox 54">
              <a:extLst>
                <a:ext uri="{FF2B5EF4-FFF2-40B4-BE49-F238E27FC236}">
                  <a16:creationId xmlns:a16="http://schemas.microsoft.com/office/drawing/2014/main" id="{9F1C3EFE-5BB4-49A9-9C51-1731A293012C}"/>
                </a:ext>
              </a:extLst>
            </p:cNvPr>
            <p:cNvSpPr txBox="1"/>
            <p:nvPr/>
          </p:nvSpPr>
          <p:spPr>
            <a:xfrm>
              <a:off x="1870021" y="2993582"/>
              <a:ext cx="2334655" cy="793860"/>
            </a:xfrm>
            <a:prstGeom prst="rect">
              <a:avLst/>
            </a:prstGeom>
            <a:noFill/>
          </p:spPr>
          <p:txBody>
            <a:bodyPr wrap="square" lIns="157486" tIns="125987" rIns="157486" bIns="125987" rtlCol="0">
              <a:spAutoFit/>
            </a:bodyPr>
            <a:lstStyle/>
            <a:p>
              <a:pPr algn="ctr" defTabSz="802676" fontAlgn="base">
                <a:lnSpc>
                  <a:spcPct val="90000"/>
                </a:lnSpc>
                <a:spcBef>
                  <a:spcPct val="0"/>
                </a:spcBef>
                <a:spcAft>
                  <a:spcPct val="0"/>
                </a:spcAft>
                <a:defRPr/>
              </a:pPr>
              <a:r>
                <a:rPr lang="en-US" sz="1519" kern="0">
                  <a:gradFill>
                    <a:gsLst>
                      <a:gs pos="6195">
                        <a:srgbClr val="E6E6E6">
                          <a:lumMod val="25000"/>
                        </a:srgbClr>
                      </a:gs>
                      <a:gs pos="100000">
                        <a:srgbClr val="E6E6E6">
                          <a:lumMod val="25000"/>
                        </a:srgbClr>
                      </a:gs>
                    </a:gsLst>
                    <a:lin ang="5400000" scaled="0"/>
                  </a:gradFill>
                  <a:latin typeface="Segoe UI Semilight"/>
                  <a:cs typeface="Segoe UI" panose="020B0502040204020203" pitchFamily="34" charset="0"/>
                </a:rPr>
                <a:t>Low and consistent latency data</a:t>
              </a:r>
            </a:p>
          </p:txBody>
        </p:sp>
        <p:grpSp>
          <p:nvGrpSpPr>
            <p:cNvPr id="60" name="Group 59">
              <a:extLst>
                <a:ext uri="{FF2B5EF4-FFF2-40B4-BE49-F238E27FC236}">
                  <a16:creationId xmlns:a16="http://schemas.microsoft.com/office/drawing/2014/main" id="{F4408000-3C3B-4A3E-93B1-BB8F2ED7466B}"/>
                </a:ext>
              </a:extLst>
            </p:cNvPr>
            <p:cNvGrpSpPr/>
            <p:nvPr/>
          </p:nvGrpSpPr>
          <p:grpSpPr>
            <a:xfrm>
              <a:off x="2024265" y="3919960"/>
              <a:ext cx="2026165" cy="1950450"/>
              <a:chOff x="2024265" y="3919960"/>
              <a:chExt cx="2026165" cy="1950450"/>
            </a:xfrm>
          </p:grpSpPr>
          <p:sp>
            <p:nvSpPr>
              <p:cNvPr id="61" name="TextBox 60">
                <a:extLst>
                  <a:ext uri="{FF2B5EF4-FFF2-40B4-BE49-F238E27FC236}">
                    <a16:creationId xmlns:a16="http://schemas.microsoft.com/office/drawing/2014/main" id="{2D1906A5-27D3-4C1A-8B49-FDEE5D4A0AA7}"/>
                  </a:ext>
                </a:extLst>
              </p:cNvPr>
              <p:cNvSpPr txBox="1"/>
              <p:nvPr/>
            </p:nvSpPr>
            <p:spPr>
              <a:xfrm>
                <a:off x="2024266" y="3919960"/>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$150.00 </a:t>
                </a:r>
              </a:p>
            </p:txBody>
          </p:sp>
          <p:sp>
            <p:nvSpPr>
              <p:cNvPr id="62" name="TextBox 61">
                <a:extLst>
                  <a:ext uri="{FF2B5EF4-FFF2-40B4-BE49-F238E27FC236}">
                    <a16:creationId xmlns:a16="http://schemas.microsoft.com/office/drawing/2014/main" id="{3F06DDCD-DC1B-46D2-9BB1-257164D5BF10}"/>
                  </a:ext>
                </a:extLst>
              </p:cNvPr>
              <p:cNvSpPr txBox="1"/>
              <p:nvPr/>
            </p:nvSpPr>
            <p:spPr>
              <a:xfrm>
                <a:off x="2024266" y="4623401"/>
                <a:ext cx="2026164" cy="544722"/>
              </a:xfrm>
              <a:prstGeom prst="rect">
                <a:avLst/>
              </a:prstGeom>
              <a:noFill/>
            </p:spPr>
            <p:txBody>
              <a:bodyPr wrap="square" lIns="0" tIns="125987" rIns="0" bIns="125987" rtlCol="0" anchor="ctr">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$0.0014 </a:t>
                </a:r>
              </a:p>
            </p:txBody>
          </p:sp>
          <p:sp>
            <p:nvSpPr>
              <p:cNvPr id="68" name="TextBox 67">
                <a:extLst>
                  <a:ext uri="{FF2B5EF4-FFF2-40B4-BE49-F238E27FC236}">
                    <a16:creationId xmlns:a16="http://schemas.microsoft.com/office/drawing/2014/main" id="{47C5B105-F5DB-46FF-9A77-FF8E99AC8A77}"/>
                  </a:ext>
                </a:extLst>
              </p:cNvPr>
              <p:cNvSpPr txBox="1"/>
              <p:nvPr/>
            </p:nvSpPr>
            <p:spPr>
              <a:xfrm>
                <a:off x="2024265" y="5325688"/>
                <a:ext cx="2026164" cy="544722"/>
              </a:xfrm>
              <a:prstGeom prst="rect">
                <a:avLst/>
              </a:prstGeom>
              <a:noFill/>
            </p:spPr>
            <p:txBody>
              <a:bodyPr wrap="square" lIns="0" tIns="125987" rIns="0" bIns="125987" rtlCol="0">
                <a:spAutoFit/>
              </a:bodyPr>
              <a:lstStyle/>
              <a:p>
                <a:pPr algn="ctr" defTabSz="803218" fontAlgn="base">
                  <a:lnSpc>
                    <a:spcPct val="90000"/>
                  </a:lnSpc>
                  <a:spcAft>
                    <a:spcPts val="259"/>
                  </a:spcAft>
                  <a:defRPr/>
                </a:pPr>
                <a:r>
                  <a:rPr lang="en-US" sz="1519">
                    <a:gradFill>
                      <a:gsLst>
                        <a:gs pos="88021">
                          <a:srgbClr val="0078D7"/>
                        </a:gs>
                        <a:gs pos="78761">
                          <a:srgbClr val="0078D7"/>
                        </a:gs>
                      </a:gsLst>
                      <a:lin ang="5400000" scaled="0"/>
                    </a:gradFill>
                    <a:latin typeface="Segoe UI" panose="020B0502040204020203" pitchFamily="34" charset="0"/>
                    <a:cs typeface="Segoe UI" panose="020B0502040204020203" pitchFamily="34" charset="0"/>
                  </a:rPr>
                  <a:t>Immediate (SSD)</a:t>
                </a:r>
              </a:p>
            </p:txBody>
          </p:sp>
        </p:grpSp>
      </p:grpSp>
      <p:sp>
        <p:nvSpPr>
          <p:cNvPr id="69" name="TextBox 68">
            <a:extLst>
              <a:ext uri="{FF2B5EF4-FFF2-40B4-BE49-F238E27FC236}">
                <a16:creationId xmlns:a16="http://schemas.microsoft.com/office/drawing/2014/main" id="{3DF13097-8A7D-4907-8A6D-CFFE86B13D9B}"/>
              </a:ext>
            </a:extLst>
          </p:cNvPr>
          <p:cNvSpPr txBox="1"/>
          <p:nvPr/>
        </p:nvSpPr>
        <p:spPr>
          <a:xfrm>
            <a:off x="3193978" y="5116054"/>
            <a:ext cx="2010751" cy="898366"/>
          </a:xfrm>
          <a:prstGeom prst="rect">
            <a:avLst/>
          </a:prstGeom>
          <a:noFill/>
        </p:spPr>
        <p:txBody>
          <a:bodyPr wrap="square" lIns="157487" tIns="125987" rIns="157487" bIns="125987" rtlCol="0">
            <a:spAutoFit/>
          </a:bodyPr>
          <a:lstStyle/>
          <a:p>
            <a:pPr defTabSz="787097"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Interactive</a:t>
            </a:r>
          </a:p>
          <a:p>
            <a:pPr defTabSz="787097"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Transactions</a:t>
            </a:r>
          </a:p>
          <a:p>
            <a:pPr defTabSz="787097" fontAlgn="base">
              <a:lnSpc>
                <a:spcPct val="90000"/>
              </a:lnSpc>
              <a:spcBef>
                <a:spcPct val="0"/>
              </a:spcBef>
              <a:spcAft>
                <a:spcPct val="0"/>
              </a:spcAft>
              <a:defRPr/>
            </a:pPr>
            <a:r>
              <a:rPr lang="en-US" sz="1519" kern="0">
                <a:solidFill>
                  <a:srgbClr val="0070C0"/>
                </a:solidFill>
                <a:latin typeface="Segoe UI Semilight"/>
                <a:cs typeface="Segoe UI" panose="020B0502040204020203" pitchFamily="34" charset="0"/>
              </a:rPr>
              <a:t>Telemetry</a:t>
            </a:r>
          </a:p>
        </p:txBody>
      </p:sp>
      <p:pic>
        <p:nvPicPr>
          <p:cNvPr id="70" name="Graphic 69" descr="Fire">
            <a:extLst>
              <a:ext uri="{FF2B5EF4-FFF2-40B4-BE49-F238E27FC236}">
                <a16:creationId xmlns:a16="http://schemas.microsoft.com/office/drawing/2014/main" id="{2BB850BE-DE95-4061-9EEF-D1403F388C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1769" y="1454549"/>
            <a:ext cx="507796" cy="507796"/>
          </a:xfrm>
          <a:prstGeom prst="rect">
            <a:avLst/>
          </a:prstGeom>
        </p:spPr>
      </p:pic>
      <p:sp>
        <p:nvSpPr>
          <p:cNvPr id="4" name="Title 3">
            <a:extLst>
              <a:ext uri="{FF2B5EF4-FFF2-40B4-BE49-F238E27FC236}">
                <a16:creationId xmlns:a16="http://schemas.microsoft.com/office/drawing/2014/main" id="{EBE256EB-AC41-4C16-AC43-1DAE483A409F}"/>
              </a:ext>
            </a:extLst>
          </p:cNvPr>
          <p:cNvSpPr>
            <a:spLocks noGrp="1"/>
          </p:cNvSpPr>
          <p:nvPr>
            <p:ph type="title"/>
          </p:nvPr>
        </p:nvSpPr>
        <p:spPr/>
        <p:txBody>
          <a:bodyPr/>
          <a:lstStyle/>
          <a:p>
            <a:r>
              <a:rPr lang="en-US" sz="3529"/>
              <a:t>Azure</a:t>
            </a:r>
            <a:r>
              <a:rPr lang="en-US"/>
              <a:t> Blob Tiers</a:t>
            </a:r>
          </a:p>
        </p:txBody>
      </p:sp>
      <p:sp>
        <p:nvSpPr>
          <p:cNvPr id="71" name="Rectangle 70">
            <a:extLst>
              <a:ext uri="{FF2B5EF4-FFF2-40B4-BE49-F238E27FC236}">
                <a16:creationId xmlns:a16="http://schemas.microsoft.com/office/drawing/2014/main" id="{6547449E-60F9-4D63-BE8A-552C94A0C71F}"/>
              </a:ext>
            </a:extLst>
          </p:cNvPr>
          <p:cNvSpPr/>
          <p:nvPr/>
        </p:nvSpPr>
        <p:spPr bwMode="auto">
          <a:xfrm>
            <a:off x="8653642" y="3378634"/>
            <a:ext cx="1422365" cy="485380"/>
          </a:xfrm>
          <a:prstGeom prst="rect">
            <a:avLst/>
          </a:prstGeom>
          <a:noFill/>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Rectangle 71">
            <a:extLst>
              <a:ext uri="{FF2B5EF4-FFF2-40B4-BE49-F238E27FC236}">
                <a16:creationId xmlns:a16="http://schemas.microsoft.com/office/drawing/2014/main" id="{2E656DE6-67AD-45F5-86FD-60969EB5264F}"/>
              </a:ext>
            </a:extLst>
          </p:cNvPr>
          <p:cNvSpPr/>
          <p:nvPr/>
        </p:nvSpPr>
        <p:spPr bwMode="auto">
          <a:xfrm>
            <a:off x="3190114" y="3944868"/>
            <a:ext cx="1422365" cy="485380"/>
          </a:xfrm>
          <a:prstGeom prst="rect">
            <a:avLst/>
          </a:prstGeom>
          <a:noFill/>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90410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4DB623-627D-4952-B117-F4BC26146B27}"/>
              </a:ext>
            </a:extLst>
          </p:cNvPr>
          <p:cNvSpPr>
            <a:spLocks noGrp="1"/>
          </p:cNvSpPr>
          <p:nvPr>
            <p:ph type="title"/>
          </p:nvPr>
        </p:nvSpPr>
        <p:spPr/>
        <p:txBody>
          <a:bodyPr/>
          <a:lstStyle/>
          <a:p>
            <a:r>
              <a:rPr lang="en-US"/>
              <a:t>Disks Storage | </a:t>
            </a:r>
            <a:r>
              <a:rPr lang="en-US" b="1"/>
              <a:t>Overview</a:t>
            </a:r>
          </a:p>
        </p:txBody>
      </p:sp>
      <p:sp>
        <p:nvSpPr>
          <p:cNvPr id="4" name="Rectangle 3">
            <a:extLst>
              <a:ext uri="{FF2B5EF4-FFF2-40B4-BE49-F238E27FC236}">
                <a16:creationId xmlns:a16="http://schemas.microsoft.com/office/drawing/2014/main" id="{404730D2-984B-44DA-8ECD-18866EFC7971}"/>
              </a:ext>
            </a:extLst>
          </p:cNvPr>
          <p:cNvSpPr/>
          <p:nvPr/>
        </p:nvSpPr>
        <p:spPr>
          <a:xfrm>
            <a:off x="1149710" y="4310490"/>
            <a:ext cx="904287" cy="286064"/>
          </a:xfrm>
          <a:prstGeom prst="rect">
            <a:avLst/>
          </a:prstGeom>
        </p:spPr>
        <p:txBody>
          <a:bodyPr wrap="none">
            <a:spAutoFit/>
          </a:bodyPr>
          <a:lstStyle/>
          <a:p>
            <a:pPr defTabSz="896181">
              <a:lnSpc>
                <a:spcPct val="90000"/>
              </a:lnSpc>
              <a:spcBef>
                <a:spcPts val="575"/>
              </a:spcBef>
              <a:spcAft>
                <a:spcPts val="575"/>
              </a:spcAft>
              <a:defRPr/>
            </a:pPr>
            <a:r>
              <a:rPr lang="en-US" sz="1371">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Max Size</a:t>
            </a:r>
          </a:p>
        </p:txBody>
      </p:sp>
      <p:sp>
        <p:nvSpPr>
          <p:cNvPr id="5" name="Rectangle 4">
            <a:extLst>
              <a:ext uri="{FF2B5EF4-FFF2-40B4-BE49-F238E27FC236}">
                <a16:creationId xmlns:a16="http://schemas.microsoft.com/office/drawing/2014/main" id="{4A2324FB-8334-4B6A-A757-5691CD9E5A38}"/>
              </a:ext>
            </a:extLst>
          </p:cNvPr>
          <p:cNvSpPr/>
          <p:nvPr/>
        </p:nvSpPr>
        <p:spPr>
          <a:xfrm>
            <a:off x="1149711" y="4905327"/>
            <a:ext cx="973205" cy="286064"/>
          </a:xfrm>
          <a:prstGeom prst="rect">
            <a:avLst/>
          </a:prstGeom>
        </p:spPr>
        <p:txBody>
          <a:bodyPr wrap="none">
            <a:spAutoFit/>
          </a:bodyPr>
          <a:lstStyle/>
          <a:p>
            <a:pPr defTabSz="896181">
              <a:lnSpc>
                <a:spcPct val="90000"/>
              </a:lnSpc>
              <a:spcBef>
                <a:spcPts val="575"/>
              </a:spcBef>
              <a:spcAft>
                <a:spcPts val="575"/>
              </a:spcAft>
              <a:defRPr/>
            </a:pPr>
            <a:r>
              <a:rPr lang="en-US" sz="1371">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Max IOPS</a:t>
            </a:r>
          </a:p>
        </p:txBody>
      </p:sp>
      <p:sp>
        <p:nvSpPr>
          <p:cNvPr id="6" name="Rectangle 5">
            <a:extLst>
              <a:ext uri="{FF2B5EF4-FFF2-40B4-BE49-F238E27FC236}">
                <a16:creationId xmlns:a16="http://schemas.microsoft.com/office/drawing/2014/main" id="{BB3ACB2A-6654-430E-8EA6-225610D364CB}"/>
              </a:ext>
            </a:extLst>
          </p:cNvPr>
          <p:cNvSpPr/>
          <p:nvPr/>
        </p:nvSpPr>
        <p:spPr>
          <a:xfrm>
            <a:off x="1149710" y="5500164"/>
            <a:ext cx="864217" cy="286064"/>
          </a:xfrm>
          <a:prstGeom prst="rect">
            <a:avLst/>
          </a:prstGeom>
        </p:spPr>
        <p:txBody>
          <a:bodyPr wrap="none">
            <a:spAutoFit/>
          </a:bodyPr>
          <a:lstStyle/>
          <a:p>
            <a:pPr defTabSz="896181">
              <a:lnSpc>
                <a:spcPct val="90000"/>
              </a:lnSpc>
              <a:spcBef>
                <a:spcPts val="575"/>
              </a:spcBef>
              <a:spcAft>
                <a:spcPts val="575"/>
              </a:spcAft>
              <a:defRPr/>
            </a:pPr>
            <a:r>
              <a:rPr lang="en-US" sz="1371">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Max BW</a:t>
            </a:r>
          </a:p>
        </p:txBody>
      </p:sp>
      <p:sp>
        <p:nvSpPr>
          <p:cNvPr id="7" name="Rectangle 6">
            <a:extLst>
              <a:ext uri="{FF2B5EF4-FFF2-40B4-BE49-F238E27FC236}">
                <a16:creationId xmlns:a16="http://schemas.microsoft.com/office/drawing/2014/main" id="{071817A2-750C-4294-B26F-EB28F19C94E2}"/>
              </a:ext>
            </a:extLst>
          </p:cNvPr>
          <p:cNvSpPr/>
          <p:nvPr/>
        </p:nvSpPr>
        <p:spPr bwMode="auto">
          <a:xfrm>
            <a:off x="535984" y="3175083"/>
            <a:ext cx="485621" cy="282597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a:gradFill>
                  <a:gsLst>
                    <a:gs pos="40075">
                      <a:srgbClr val="FFFFFF"/>
                    </a:gs>
                    <a:gs pos="30000">
                      <a:srgbClr val="FFFFFF"/>
                    </a:gs>
                  </a:gsLst>
                  <a:lin ang="5400000" scaled="0"/>
                </a:gradFill>
              </a:rPr>
              <a:t>Single disk value</a:t>
            </a:r>
          </a:p>
        </p:txBody>
      </p:sp>
      <p:cxnSp>
        <p:nvCxnSpPr>
          <p:cNvPr id="8" name="Straight Connector 7">
            <a:extLst>
              <a:ext uri="{FF2B5EF4-FFF2-40B4-BE49-F238E27FC236}">
                <a16:creationId xmlns:a16="http://schemas.microsoft.com/office/drawing/2014/main" id="{48E9C10F-7002-4A39-8F24-D33F20E2929F}"/>
              </a:ext>
            </a:extLst>
          </p:cNvPr>
          <p:cNvCxnSpPr>
            <a:cxnSpLocks/>
          </p:cNvCxnSpPr>
          <p:nvPr/>
        </p:nvCxnSpPr>
        <p:spPr>
          <a:xfrm>
            <a:off x="1170861" y="4153355"/>
            <a:ext cx="10169492"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9A72D7-FD82-45DE-8411-73BDF175E109}"/>
              </a:ext>
            </a:extLst>
          </p:cNvPr>
          <p:cNvCxnSpPr>
            <a:cxnSpLocks/>
          </p:cNvCxnSpPr>
          <p:nvPr/>
        </p:nvCxnSpPr>
        <p:spPr>
          <a:xfrm>
            <a:off x="1170861" y="5343028"/>
            <a:ext cx="10169492"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1BD2E13-22D1-4431-8BD0-E17155AA80E9}"/>
              </a:ext>
            </a:extLst>
          </p:cNvPr>
          <p:cNvCxnSpPr>
            <a:cxnSpLocks/>
          </p:cNvCxnSpPr>
          <p:nvPr/>
        </p:nvCxnSpPr>
        <p:spPr>
          <a:xfrm>
            <a:off x="1170861" y="4748191"/>
            <a:ext cx="10169492"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74815DE-3884-4314-9081-A199450E5210}"/>
              </a:ext>
            </a:extLst>
          </p:cNvPr>
          <p:cNvCxnSpPr>
            <a:cxnSpLocks/>
          </p:cNvCxnSpPr>
          <p:nvPr/>
        </p:nvCxnSpPr>
        <p:spPr>
          <a:xfrm>
            <a:off x="1170861" y="3175082"/>
            <a:ext cx="10169492"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aphic 3">
            <a:extLst>
              <a:ext uri="{FF2B5EF4-FFF2-40B4-BE49-F238E27FC236}">
                <a16:creationId xmlns:a16="http://schemas.microsoft.com/office/drawing/2014/main" id="{53DE2E3F-7379-4B7C-8ACD-BA9039944301}"/>
              </a:ext>
            </a:extLst>
          </p:cNvPr>
          <p:cNvGrpSpPr/>
          <p:nvPr/>
        </p:nvGrpSpPr>
        <p:grpSpPr>
          <a:xfrm>
            <a:off x="9330710" y="1899673"/>
            <a:ext cx="404579" cy="497944"/>
            <a:chOff x="5724525" y="2971800"/>
            <a:chExt cx="742950" cy="914400"/>
          </a:xfrm>
        </p:grpSpPr>
        <p:sp>
          <p:nvSpPr>
            <p:cNvPr id="13" name="Freeform: Shape 12">
              <a:extLst>
                <a:ext uri="{FF2B5EF4-FFF2-40B4-BE49-F238E27FC236}">
                  <a16:creationId xmlns:a16="http://schemas.microsoft.com/office/drawing/2014/main" id="{F59A4BAD-43B0-4896-9E22-9D39C1AC34E6}"/>
                </a:ext>
              </a:extLst>
            </p:cNvPr>
            <p:cNvSpPr/>
            <p:nvPr/>
          </p:nvSpPr>
          <p:spPr>
            <a:xfrm>
              <a:off x="5715000" y="2962275"/>
              <a:ext cx="657225" cy="657225"/>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4" name="Freeform: Shape 13">
              <a:extLst>
                <a:ext uri="{FF2B5EF4-FFF2-40B4-BE49-F238E27FC236}">
                  <a16:creationId xmlns:a16="http://schemas.microsoft.com/office/drawing/2014/main" id="{DDB697F9-D657-4FDD-964D-3CD1742CC9B5}"/>
                </a:ext>
              </a:extLst>
            </p:cNvPr>
            <p:cNvSpPr/>
            <p:nvPr/>
          </p:nvSpPr>
          <p:spPr>
            <a:xfrm>
              <a:off x="6089333" y="3563303"/>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5" name="Freeform: Shape 14">
              <a:extLst>
                <a:ext uri="{FF2B5EF4-FFF2-40B4-BE49-F238E27FC236}">
                  <a16:creationId xmlns:a16="http://schemas.microsoft.com/office/drawing/2014/main" id="{9B6D4D0E-6D20-4314-A7E8-6A61187E49F5}"/>
                </a:ext>
              </a:extLst>
            </p:cNvPr>
            <p:cNvSpPr/>
            <p:nvPr/>
          </p:nvSpPr>
          <p:spPr>
            <a:xfrm>
              <a:off x="5715000" y="3500438"/>
              <a:ext cx="276225" cy="228600"/>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6" name="Freeform: Shape 15">
              <a:extLst>
                <a:ext uri="{FF2B5EF4-FFF2-40B4-BE49-F238E27FC236}">
                  <a16:creationId xmlns:a16="http://schemas.microsoft.com/office/drawing/2014/main" id="{4D58BBE3-CFC6-4AAD-A77A-162A80F6ABC3}"/>
                </a:ext>
              </a:extLst>
            </p:cNvPr>
            <p:cNvSpPr/>
            <p:nvPr/>
          </p:nvSpPr>
          <p:spPr>
            <a:xfrm>
              <a:off x="6100763" y="3671888"/>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7" name="Freeform: Shape 16">
              <a:extLst>
                <a:ext uri="{FF2B5EF4-FFF2-40B4-BE49-F238E27FC236}">
                  <a16:creationId xmlns:a16="http://schemas.microsoft.com/office/drawing/2014/main" id="{0218F9E7-C849-4CA8-BB25-E6129DD811F4}"/>
                </a:ext>
              </a:extLst>
            </p:cNvPr>
            <p:cNvSpPr/>
            <p:nvPr/>
          </p:nvSpPr>
          <p:spPr>
            <a:xfrm>
              <a:off x="5926455" y="3563303"/>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8" name="Freeform: Shape 17">
              <a:extLst>
                <a:ext uri="{FF2B5EF4-FFF2-40B4-BE49-F238E27FC236}">
                  <a16:creationId xmlns:a16="http://schemas.microsoft.com/office/drawing/2014/main" id="{4FBBA9EE-80CF-4526-909B-D3EF8B8EA4F5}"/>
                </a:ext>
              </a:extLst>
            </p:cNvPr>
            <p:cNvSpPr/>
            <p:nvPr/>
          </p:nvSpPr>
          <p:spPr>
            <a:xfrm>
              <a:off x="5789771" y="34980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9" name="Freeform: Shape 18">
              <a:extLst>
                <a:ext uri="{FF2B5EF4-FFF2-40B4-BE49-F238E27FC236}">
                  <a16:creationId xmlns:a16="http://schemas.microsoft.com/office/drawing/2014/main" id="{99F71805-41E1-43AE-9BC3-A4AC78C70BF3}"/>
                </a:ext>
              </a:extLst>
            </p:cNvPr>
            <p:cNvSpPr/>
            <p:nvPr/>
          </p:nvSpPr>
          <p:spPr>
            <a:xfrm>
              <a:off x="6259354"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0" name="Freeform: Shape 19">
              <a:extLst>
                <a:ext uri="{FF2B5EF4-FFF2-40B4-BE49-F238E27FC236}">
                  <a16:creationId xmlns:a16="http://schemas.microsoft.com/office/drawing/2014/main" id="{1AFBEFF5-3A19-4149-BA27-44DBDFED8F19}"/>
                </a:ext>
              </a:extLst>
            </p:cNvPr>
            <p:cNvSpPr/>
            <p:nvPr/>
          </p:nvSpPr>
          <p:spPr>
            <a:xfrm>
              <a:off x="5789771"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1" name="Freeform: Shape 20">
              <a:extLst>
                <a:ext uri="{FF2B5EF4-FFF2-40B4-BE49-F238E27FC236}">
                  <a16:creationId xmlns:a16="http://schemas.microsoft.com/office/drawing/2014/main" id="{A31FB2E2-2358-4A22-8ED6-B1055D5D787E}"/>
                </a:ext>
              </a:extLst>
            </p:cNvPr>
            <p:cNvSpPr/>
            <p:nvPr/>
          </p:nvSpPr>
          <p:spPr>
            <a:xfrm>
              <a:off x="6191250" y="3503295"/>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2" name="Freeform: Shape 21">
              <a:extLst>
                <a:ext uri="{FF2B5EF4-FFF2-40B4-BE49-F238E27FC236}">
                  <a16:creationId xmlns:a16="http://schemas.microsoft.com/office/drawing/2014/main" id="{495DB7F2-4F96-4B06-8CBD-8B64E0B9D273}"/>
                </a:ext>
              </a:extLst>
            </p:cNvPr>
            <p:cNvSpPr/>
            <p:nvPr/>
          </p:nvSpPr>
          <p:spPr>
            <a:xfrm>
              <a:off x="5939790" y="3503295"/>
              <a:ext cx="266700" cy="342900"/>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23" name="Graphic 3">
            <a:extLst>
              <a:ext uri="{FF2B5EF4-FFF2-40B4-BE49-F238E27FC236}">
                <a16:creationId xmlns:a16="http://schemas.microsoft.com/office/drawing/2014/main" id="{1E9EE885-EDEA-4990-BDEA-3F703AFCB4F4}"/>
              </a:ext>
            </a:extLst>
          </p:cNvPr>
          <p:cNvGrpSpPr/>
          <p:nvPr/>
        </p:nvGrpSpPr>
        <p:grpSpPr>
          <a:xfrm>
            <a:off x="8853095" y="1899593"/>
            <a:ext cx="404579" cy="497944"/>
            <a:chOff x="5724525" y="2971800"/>
            <a:chExt cx="742950" cy="914400"/>
          </a:xfrm>
        </p:grpSpPr>
        <p:sp>
          <p:nvSpPr>
            <p:cNvPr id="24" name="Freeform: Shape 23">
              <a:extLst>
                <a:ext uri="{FF2B5EF4-FFF2-40B4-BE49-F238E27FC236}">
                  <a16:creationId xmlns:a16="http://schemas.microsoft.com/office/drawing/2014/main" id="{E50D79F6-3C25-4B7F-BCDB-A78F1C75B2A0}"/>
                </a:ext>
              </a:extLst>
            </p:cNvPr>
            <p:cNvSpPr/>
            <p:nvPr/>
          </p:nvSpPr>
          <p:spPr>
            <a:xfrm>
              <a:off x="5715000" y="2962275"/>
              <a:ext cx="657225" cy="657225"/>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5" name="Freeform: Shape 24">
              <a:extLst>
                <a:ext uri="{FF2B5EF4-FFF2-40B4-BE49-F238E27FC236}">
                  <a16:creationId xmlns:a16="http://schemas.microsoft.com/office/drawing/2014/main" id="{2BAC48AA-5189-441D-82DC-4468A3DD3B9C}"/>
                </a:ext>
              </a:extLst>
            </p:cNvPr>
            <p:cNvSpPr/>
            <p:nvPr/>
          </p:nvSpPr>
          <p:spPr>
            <a:xfrm>
              <a:off x="6089333" y="3563303"/>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6" name="Freeform: Shape 25">
              <a:extLst>
                <a:ext uri="{FF2B5EF4-FFF2-40B4-BE49-F238E27FC236}">
                  <a16:creationId xmlns:a16="http://schemas.microsoft.com/office/drawing/2014/main" id="{83CCDAD9-0D4B-41E5-A8A9-D56D67D3C8B0}"/>
                </a:ext>
              </a:extLst>
            </p:cNvPr>
            <p:cNvSpPr/>
            <p:nvPr/>
          </p:nvSpPr>
          <p:spPr>
            <a:xfrm>
              <a:off x="5715000" y="3500438"/>
              <a:ext cx="276225" cy="228600"/>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7" name="Freeform: Shape 26">
              <a:extLst>
                <a:ext uri="{FF2B5EF4-FFF2-40B4-BE49-F238E27FC236}">
                  <a16:creationId xmlns:a16="http://schemas.microsoft.com/office/drawing/2014/main" id="{5DEC3B46-F098-4008-9933-93E8AFDF0D98}"/>
                </a:ext>
              </a:extLst>
            </p:cNvPr>
            <p:cNvSpPr/>
            <p:nvPr/>
          </p:nvSpPr>
          <p:spPr>
            <a:xfrm>
              <a:off x="6100763" y="3671888"/>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8" name="Freeform: Shape 27">
              <a:extLst>
                <a:ext uri="{FF2B5EF4-FFF2-40B4-BE49-F238E27FC236}">
                  <a16:creationId xmlns:a16="http://schemas.microsoft.com/office/drawing/2014/main" id="{8CA68FD0-91EC-4E2F-81CF-91E4F84AC265}"/>
                </a:ext>
              </a:extLst>
            </p:cNvPr>
            <p:cNvSpPr/>
            <p:nvPr/>
          </p:nvSpPr>
          <p:spPr>
            <a:xfrm>
              <a:off x="5926455" y="3563303"/>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29" name="Freeform: Shape 28">
              <a:extLst>
                <a:ext uri="{FF2B5EF4-FFF2-40B4-BE49-F238E27FC236}">
                  <a16:creationId xmlns:a16="http://schemas.microsoft.com/office/drawing/2014/main" id="{E9B0C6A1-726E-4C1C-9EEE-CECBBC8CE1E9}"/>
                </a:ext>
              </a:extLst>
            </p:cNvPr>
            <p:cNvSpPr/>
            <p:nvPr/>
          </p:nvSpPr>
          <p:spPr>
            <a:xfrm>
              <a:off x="5789771" y="34980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0" name="Freeform: Shape 29">
              <a:extLst>
                <a:ext uri="{FF2B5EF4-FFF2-40B4-BE49-F238E27FC236}">
                  <a16:creationId xmlns:a16="http://schemas.microsoft.com/office/drawing/2014/main" id="{71BBE00B-90A9-4C3C-8F7D-F4DF39AC1ABD}"/>
                </a:ext>
              </a:extLst>
            </p:cNvPr>
            <p:cNvSpPr/>
            <p:nvPr/>
          </p:nvSpPr>
          <p:spPr>
            <a:xfrm>
              <a:off x="6259354"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1" name="Freeform: Shape 30">
              <a:extLst>
                <a:ext uri="{FF2B5EF4-FFF2-40B4-BE49-F238E27FC236}">
                  <a16:creationId xmlns:a16="http://schemas.microsoft.com/office/drawing/2014/main" id="{EA0DA323-F981-44CB-955E-F38EB6B3E668}"/>
                </a:ext>
              </a:extLst>
            </p:cNvPr>
            <p:cNvSpPr/>
            <p:nvPr/>
          </p:nvSpPr>
          <p:spPr>
            <a:xfrm>
              <a:off x="5789771"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2" name="Freeform: Shape 31">
              <a:extLst>
                <a:ext uri="{FF2B5EF4-FFF2-40B4-BE49-F238E27FC236}">
                  <a16:creationId xmlns:a16="http://schemas.microsoft.com/office/drawing/2014/main" id="{CB82E65A-80C1-456E-9C6D-D36F9F405193}"/>
                </a:ext>
              </a:extLst>
            </p:cNvPr>
            <p:cNvSpPr/>
            <p:nvPr/>
          </p:nvSpPr>
          <p:spPr>
            <a:xfrm>
              <a:off x="6191250" y="3503295"/>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3" name="Freeform: Shape 32">
              <a:extLst>
                <a:ext uri="{FF2B5EF4-FFF2-40B4-BE49-F238E27FC236}">
                  <a16:creationId xmlns:a16="http://schemas.microsoft.com/office/drawing/2014/main" id="{3D343A2B-D792-46EA-AC0E-066940D9506B}"/>
                </a:ext>
              </a:extLst>
            </p:cNvPr>
            <p:cNvSpPr/>
            <p:nvPr/>
          </p:nvSpPr>
          <p:spPr>
            <a:xfrm>
              <a:off x="5939790" y="3503295"/>
              <a:ext cx="266700" cy="342900"/>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34" name="Graphic 3">
            <a:extLst>
              <a:ext uri="{FF2B5EF4-FFF2-40B4-BE49-F238E27FC236}">
                <a16:creationId xmlns:a16="http://schemas.microsoft.com/office/drawing/2014/main" id="{092E556E-4CF5-4DA9-8107-06A177447043}"/>
              </a:ext>
            </a:extLst>
          </p:cNvPr>
          <p:cNvGrpSpPr/>
          <p:nvPr/>
        </p:nvGrpSpPr>
        <p:grpSpPr>
          <a:xfrm>
            <a:off x="9805832" y="1899593"/>
            <a:ext cx="404579" cy="497944"/>
            <a:chOff x="5724525" y="2971800"/>
            <a:chExt cx="742950" cy="914400"/>
          </a:xfrm>
        </p:grpSpPr>
        <p:sp>
          <p:nvSpPr>
            <p:cNvPr id="35" name="Freeform: Shape 34">
              <a:extLst>
                <a:ext uri="{FF2B5EF4-FFF2-40B4-BE49-F238E27FC236}">
                  <a16:creationId xmlns:a16="http://schemas.microsoft.com/office/drawing/2014/main" id="{8A8DFE3E-830F-4E2D-A1A8-5FD65EDCCDE5}"/>
                </a:ext>
              </a:extLst>
            </p:cNvPr>
            <p:cNvSpPr/>
            <p:nvPr/>
          </p:nvSpPr>
          <p:spPr>
            <a:xfrm>
              <a:off x="5715000" y="2962275"/>
              <a:ext cx="657225" cy="657225"/>
            </a:xfrm>
            <a:custGeom>
              <a:avLst/>
              <a:gdLst>
                <a:gd name="connsiteX0" fmla="*/ 30384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30384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6" name="Freeform: Shape 35">
              <a:extLst>
                <a:ext uri="{FF2B5EF4-FFF2-40B4-BE49-F238E27FC236}">
                  <a16:creationId xmlns:a16="http://schemas.microsoft.com/office/drawing/2014/main" id="{3633E901-116C-41DD-82BA-37539833A122}"/>
                </a:ext>
              </a:extLst>
            </p:cNvPr>
            <p:cNvSpPr/>
            <p:nvPr/>
          </p:nvSpPr>
          <p:spPr>
            <a:xfrm>
              <a:off x="6089333" y="3563303"/>
              <a:ext cx="209550" cy="57150"/>
            </a:xfrm>
            <a:custGeom>
              <a:avLst/>
              <a:gdLst>
                <a:gd name="connsiteX0" fmla="*/ 180975 w 209550"/>
                <a:gd name="connsiteY0" fmla="*/ 28575 h 57150"/>
                <a:gd name="connsiteX1" fmla="*/ 28575 w 209550"/>
                <a:gd name="connsiteY1" fmla="*/ 28575 h 57150"/>
              </a:gdLst>
              <a:ahLst/>
              <a:cxnLst>
                <a:cxn ang="0">
                  <a:pos x="connsiteX0" y="connsiteY0"/>
                </a:cxn>
                <a:cxn ang="0">
                  <a:pos x="connsiteX1" y="connsiteY1"/>
                </a:cxn>
              </a:cxnLst>
              <a:rect l="l" t="t" r="r" b="b"/>
              <a:pathLst>
                <a:path w="209550" h="57150">
                  <a:moveTo>
                    <a:pt x="180975"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7" name="Freeform: Shape 36">
              <a:extLst>
                <a:ext uri="{FF2B5EF4-FFF2-40B4-BE49-F238E27FC236}">
                  <a16:creationId xmlns:a16="http://schemas.microsoft.com/office/drawing/2014/main" id="{469D805D-F0BD-4BFD-A50A-983AEEF3C716}"/>
                </a:ext>
              </a:extLst>
            </p:cNvPr>
            <p:cNvSpPr/>
            <p:nvPr/>
          </p:nvSpPr>
          <p:spPr>
            <a:xfrm>
              <a:off x="5715000" y="3500438"/>
              <a:ext cx="276225" cy="228600"/>
            </a:xfrm>
            <a:custGeom>
              <a:avLst/>
              <a:gdLst>
                <a:gd name="connsiteX0" fmla="*/ 253365 w 276225"/>
                <a:gd name="connsiteY0" fmla="*/ 200025 h 228600"/>
                <a:gd name="connsiteX1" fmla="*/ 76200 w 276225"/>
                <a:gd name="connsiteY1" fmla="*/ 200025 h 228600"/>
                <a:gd name="connsiteX2" fmla="*/ 28575 w 276225"/>
                <a:gd name="connsiteY2" fmla="*/ 152400 h 228600"/>
                <a:gd name="connsiteX3" fmla="*/ 28575 w 276225"/>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276225" h="228600">
                  <a:moveTo>
                    <a:pt x="253365"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8" name="Freeform: Shape 37">
              <a:extLst>
                <a:ext uri="{FF2B5EF4-FFF2-40B4-BE49-F238E27FC236}">
                  <a16:creationId xmlns:a16="http://schemas.microsoft.com/office/drawing/2014/main" id="{D87ED8DC-CA51-42FD-BC48-F32BE0EA2556}"/>
                </a:ext>
              </a:extLst>
            </p:cNvPr>
            <p:cNvSpPr/>
            <p:nvPr/>
          </p:nvSpPr>
          <p:spPr>
            <a:xfrm>
              <a:off x="6100763" y="3671888"/>
              <a:ext cx="180975" cy="57150"/>
            </a:xfrm>
            <a:custGeom>
              <a:avLst/>
              <a:gdLst>
                <a:gd name="connsiteX0" fmla="*/ 160020 w 180975"/>
                <a:gd name="connsiteY0" fmla="*/ 28575 h 57150"/>
                <a:gd name="connsiteX1" fmla="*/ 28575 w 180975"/>
                <a:gd name="connsiteY1" fmla="*/ 28575 h 57150"/>
              </a:gdLst>
              <a:ahLst/>
              <a:cxnLst>
                <a:cxn ang="0">
                  <a:pos x="connsiteX0" y="connsiteY0"/>
                </a:cxn>
                <a:cxn ang="0">
                  <a:pos x="connsiteX1" y="connsiteY1"/>
                </a:cxn>
              </a:cxnLst>
              <a:rect l="l" t="t" r="r" b="b"/>
              <a:pathLst>
                <a:path w="180975" h="57150">
                  <a:moveTo>
                    <a:pt x="160020" y="28575"/>
                  </a:move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39" name="Freeform: Shape 38">
              <a:extLst>
                <a:ext uri="{FF2B5EF4-FFF2-40B4-BE49-F238E27FC236}">
                  <a16:creationId xmlns:a16="http://schemas.microsoft.com/office/drawing/2014/main" id="{FF3B1AE6-9CBB-41FA-AD41-B70911812544}"/>
                </a:ext>
              </a:extLst>
            </p:cNvPr>
            <p:cNvSpPr/>
            <p:nvPr/>
          </p:nvSpPr>
          <p:spPr>
            <a:xfrm>
              <a:off x="5926455" y="3563303"/>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40" name="Freeform: Shape 39">
              <a:extLst>
                <a:ext uri="{FF2B5EF4-FFF2-40B4-BE49-F238E27FC236}">
                  <a16:creationId xmlns:a16="http://schemas.microsoft.com/office/drawing/2014/main" id="{92AA4CCE-6C24-4482-97F4-793FB3DE5DC2}"/>
                </a:ext>
              </a:extLst>
            </p:cNvPr>
            <p:cNvSpPr/>
            <p:nvPr/>
          </p:nvSpPr>
          <p:spPr>
            <a:xfrm>
              <a:off x="5789771" y="34980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41" name="Freeform: Shape 40">
              <a:extLst>
                <a:ext uri="{FF2B5EF4-FFF2-40B4-BE49-F238E27FC236}">
                  <a16:creationId xmlns:a16="http://schemas.microsoft.com/office/drawing/2014/main" id="{C2660DD7-55A3-46D7-A282-1F3FF3FF0CF3}"/>
                </a:ext>
              </a:extLst>
            </p:cNvPr>
            <p:cNvSpPr/>
            <p:nvPr/>
          </p:nvSpPr>
          <p:spPr>
            <a:xfrm>
              <a:off x="6259354"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42" name="Freeform: Shape 41">
              <a:extLst>
                <a:ext uri="{FF2B5EF4-FFF2-40B4-BE49-F238E27FC236}">
                  <a16:creationId xmlns:a16="http://schemas.microsoft.com/office/drawing/2014/main" id="{9837F57B-8190-4DC4-AB33-A53DACD0830C}"/>
                </a:ext>
              </a:extLst>
            </p:cNvPr>
            <p:cNvSpPr/>
            <p:nvPr/>
          </p:nvSpPr>
          <p:spPr>
            <a:xfrm>
              <a:off x="5789771" y="3040856"/>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43" name="Freeform: Shape 42">
              <a:extLst>
                <a:ext uri="{FF2B5EF4-FFF2-40B4-BE49-F238E27FC236}">
                  <a16:creationId xmlns:a16="http://schemas.microsoft.com/office/drawing/2014/main" id="{EC69FD49-8675-4FE4-87E5-CC67A45B4564}"/>
                </a:ext>
              </a:extLst>
            </p:cNvPr>
            <p:cNvSpPr/>
            <p:nvPr/>
          </p:nvSpPr>
          <p:spPr>
            <a:xfrm>
              <a:off x="6191250" y="3503295"/>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44" name="Freeform: Shape 43">
              <a:extLst>
                <a:ext uri="{FF2B5EF4-FFF2-40B4-BE49-F238E27FC236}">
                  <a16:creationId xmlns:a16="http://schemas.microsoft.com/office/drawing/2014/main" id="{F856AEEC-5EF4-4B5E-A8CE-957832645956}"/>
                </a:ext>
              </a:extLst>
            </p:cNvPr>
            <p:cNvSpPr/>
            <p:nvPr/>
          </p:nvSpPr>
          <p:spPr>
            <a:xfrm>
              <a:off x="5939790" y="3503295"/>
              <a:ext cx="266700" cy="342900"/>
            </a:xfrm>
            <a:custGeom>
              <a:avLst/>
              <a:gdLst>
                <a:gd name="connsiteX0" fmla="*/ 240983 w 266700"/>
                <a:gd name="connsiteY0" fmla="*/ 120015 h 342900"/>
                <a:gd name="connsiteX1" fmla="*/ 157162 w 266700"/>
                <a:gd name="connsiteY1" fmla="*/ 120015 h 342900"/>
                <a:gd name="connsiteX2" fmla="*/ 216217 w 266700"/>
                <a:gd name="connsiteY2" fmla="*/ 28575 h 342900"/>
                <a:gd name="connsiteX3" fmla="*/ 107633 w 266700"/>
                <a:gd name="connsiteY3" fmla="*/ 28575 h 342900"/>
                <a:gd name="connsiteX4" fmla="*/ 28575 w 266700"/>
                <a:gd name="connsiteY4" fmla="*/ 197168 h 342900"/>
                <a:gd name="connsiteX5" fmla="*/ 107633 w 266700"/>
                <a:gd name="connsiteY5" fmla="*/ 197168 h 342900"/>
                <a:gd name="connsiteX6" fmla="*/ 107633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983" y="120015"/>
                  </a:moveTo>
                  <a:lnTo>
                    <a:pt x="157162" y="120015"/>
                  </a:lnTo>
                  <a:lnTo>
                    <a:pt x="216217" y="28575"/>
                  </a:lnTo>
                  <a:lnTo>
                    <a:pt x="107633" y="28575"/>
                  </a:lnTo>
                  <a:lnTo>
                    <a:pt x="28575" y="197168"/>
                  </a:lnTo>
                  <a:lnTo>
                    <a:pt x="107633" y="197168"/>
                  </a:lnTo>
                  <a:lnTo>
                    <a:pt x="107633"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sp>
        <p:nvSpPr>
          <p:cNvPr id="45" name="Rectangle 44">
            <a:extLst>
              <a:ext uri="{FF2B5EF4-FFF2-40B4-BE49-F238E27FC236}">
                <a16:creationId xmlns:a16="http://schemas.microsoft.com/office/drawing/2014/main" id="{573CDC96-C0EF-482F-A61B-5506A54CE74F}"/>
              </a:ext>
            </a:extLst>
          </p:cNvPr>
          <p:cNvSpPr/>
          <p:nvPr/>
        </p:nvSpPr>
        <p:spPr bwMode="auto">
          <a:xfrm>
            <a:off x="8362350" y="2455588"/>
            <a:ext cx="2284240" cy="585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Ultra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46" name="TextBox 45">
            <a:extLst>
              <a:ext uri="{FF2B5EF4-FFF2-40B4-BE49-F238E27FC236}">
                <a16:creationId xmlns:a16="http://schemas.microsoft.com/office/drawing/2014/main" id="{568916DB-4A0A-4218-8604-6B0DDCCF14AE}"/>
              </a:ext>
            </a:extLst>
          </p:cNvPr>
          <p:cNvSpPr txBox="1"/>
          <p:nvPr/>
        </p:nvSpPr>
        <p:spPr>
          <a:xfrm>
            <a:off x="8669347" y="3332219"/>
            <a:ext cx="1696229" cy="671369"/>
          </a:xfrm>
          <a:prstGeom prst="rect">
            <a:avLst/>
          </a:prstGeom>
          <a:noFill/>
        </p:spPr>
        <p:txBody>
          <a:bodyPr wrap="square" lIns="175710" tIns="140568" rIns="175710" bIns="140568" rtlCol="0">
            <a:spAutoFit/>
          </a:bodyPr>
          <a:lstStyle/>
          <a:p>
            <a:pPr algn="ctr" defTabSz="895578" fontAlgn="base">
              <a:lnSpc>
                <a:spcPct val="90000"/>
              </a:lnSpc>
              <a:spcBef>
                <a:spcPct val="0"/>
              </a:spcBef>
              <a:spcAft>
                <a:spcPct val="0"/>
              </a:spcAft>
              <a:defRPr/>
            </a:pPr>
            <a:r>
              <a:rPr lang="en-US" sz="1371" kern="0">
                <a:gradFill>
                  <a:gsLst>
                    <a:gs pos="6195">
                      <a:srgbClr val="E6E6E6">
                        <a:lumMod val="25000"/>
                      </a:srgbClr>
                    </a:gs>
                    <a:gs pos="100000">
                      <a:srgbClr val="E6E6E6">
                        <a:lumMod val="25000"/>
                      </a:srgbClr>
                    </a:gs>
                  </a:gsLst>
                  <a:lin ang="5400000" scaled="0"/>
                </a:gradFill>
                <a:cs typeface="Segoe UI" panose="020B0502040204020203" pitchFamily="34" charset="0"/>
              </a:rPr>
              <a:t>Sub-millisecond latency</a:t>
            </a:r>
          </a:p>
        </p:txBody>
      </p:sp>
      <p:sp>
        <p:nvSpPr>
          <p:cNvPr id="47" name="TextBox 46">
            <a:extLst>
              <a:ext uri="{FF2B5EF4-FFF2-40B4-BE49-F238E27FC236}">
                <a16:creationId xmlns:a16="http://schemas.microsoft.com/office/drawing/2014/main" id="{865BEAD1-992D-45E1-A92E-013F50002464}"/>
              </a:ext>
            </a:extLst>
          </p:cNvPr>
          <p:cNvSpPr txBox="1"/>
          <p:nvPr/>
        </p:nvSpPr>
        <p:spPr>
          <a:xfrm>
            <a:off x="8530966" y="4355845"/>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64 TiB</a:t>
            </a:r>
          </a:p>
        </p:txBody>
      </p:sp>
      <p:sp>
        <p:nvSpPr>
          <p:cNvPr id="48" name="TextBox 47">
            <a:extLst>
              <a:ext uri="{FF2B5EF4-FFF2-40B4-BE49-F238E27FC236}">
                <a16:creationId xmlns:a16="http://schemas.microsoft.com/office/drawing/2014/main" id="{C028F9C0-5B97-49F3-A0FD-9440CEA9E4BC}"/>
              </a:ext>
            </a:extLst>
          </p:cNvPr>
          <p:cNvSpPr txBox="1"/>
          <p:nvPr/>
        </p:nvSpPr>
        <p:spPr>
          <a:xfrm>
            <a:off x="8543957" y="4950681"/>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160,000</a:t>
            </a:r>
          </a:p>
        </p:txBody>
      </p:sp>
      <p:sp>
        <p:nvSpPr>
          <p:cNvPr id="49" name="TextBox 48">
            <a:extLst>
              <a:ext uri="{FF2B5EF4-FFF2-40B4-BE49-F238E27FC236}">
                <a16:creationId xmlns:a16="http://schemas.microsoft.com/office/drawing/2014/main" id="{B898E5B6-8314-4269-A25D-18B01747CDAA}"/>
              </a:ext>
            </a:extLst>
          </p:cNvPr>
          <p:cNvSpPr txBox="1"/>
          <p:nvPr/>
        </p:nvSpPr>
        <p:spPr>
          <a:xfrm>
            <a:off x="8543957" y="5545518"/>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2,000 MBps</a:t>
            </a:r>
          </a:p>
        </p:txBody>
      </p:sp>
      <p:sp>
        <p:nvSpPr>
          <p:cNvPr id="50" name="Rectangle 49">
            <a:extLst>
              <a:ext uri="{FF2B5EF4-FFF2-40B4-BE49-F238E27FC236}">
                <a16:creationId xmlns:a16="http://schemas.microsoft.com/office/drawing/2014/main" id="{6B8844C8-E871-4CFA-AB59-D3B07EFD8DEA}"/>
              </a:ext>
            </a:extLst>
          </p:cNvPr>
          <p:cNvSpPr/>
          <p:nvPr/>
        </p:nvSpPr>
        <p:spPr bwMode="auto">
          <a:xfrm>
            <a:off x="4087461" y="2455588"/>
            <a:ext cx="2284240" cy="585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r>
              <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Standard SSD</a:t>
            </a:r>
            <a:endParaRPr lang="en-US" b="1" kern="0">
              <a:solidFill>
                <a:srgbClr val="00B050"/>
              </a:solidFill>
              <a:latin typeface="+mj-lt"/>
              <a:cs typeface="Segoe UI" panose="020B0502040204020203" pitchFamily="34" charset="0"/>
            </a:endParaRPr>
          </a:p>
        </p:txBody>
      </p:sp>
      <p:sp>
        <p:nvSpPr>
          <p:cNvPr id="51" name="Rectangle 50">
            <a:extLst>
              <a:ext uri="{FF2B5EF4-FFF2-40B4-BE49-F238E27FC236}">
                <a16:creationId xmlns:a16="http://schemas.microsoft.com/office/drawing/2014/main" id="{E83413CD-E904-480B-A58A-DE1B85506E9B}"/>
              </a:ext>
            </a:extLst>
          </p:cNvPr>
          <p:cNvSpPr/>
          <p:nvPr/>
        </p:nvSpPr>
        <p:spPr bwMode="auto">
          <a:xfrm>
            <a:off x="6234723" y="2455588"/>
            <a:ext cx="2284240" cy="585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r>
              <a:rPr lang="fr-FR"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Premium SSD</a:t>
            </a:r>
            <a:endPar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endParaRPr>
          </a:p>
        </p:txBody>
      </p:sp>
      <p:sp>
        <p:nvSpPr>
          <p:cNvPr id="52" name="TextBox 51">
            <a:extLst>
              <a:ext uri="{FF2B5EF4-FFF2-40B4-BE49-F238E27FC236}">
                <a16:creationId xmlns:a16="http://schemas.microsoft.com/office/drawing/2014/main" id="{DC275DB7-E044-4BFC-ADD3-BB4A3D6F8769}"/>
              </a:ext>
            </a:extLst>
          </p:cNvPr>
          <p:cNvSpPr txBox="1"/>
          <p:nvPr/>
        </p:nvSpPr>
        <p:spPr>
          <a:xfrm>
            <a:off x="2470311" y="3332219"/>
            <a:ext cx="1490247" cy="671369"/>
          </a:xfrm>
          <a:prstGeom prst="rect">
            <a:avLst/>
          </a:prstGeom>
          <a:noFill/>
        </p:spPr>
        <p:txBody>
          <a:bodyPr wrap="square" lIns="175710" tIns="140568" rIns="175710" bIns="140568" rtlCol="0">
            <a:spAutoFit/>
          </a:bodyPr>
          <a:lstStyle/>
          <a:p>
            <a:pPr algn="ctr" defTabSz="895578" fontAlgn="base">
              <a:lnSpc>
                <a:spcPct val="90000"/>
              </a:lnSpc>
              <a:spcBef>
                <a:spcPct val="0"/>
              </a:spcBef>
              <a:spcAft>
                <a:spcPct val="0"/>
              </a:spcAft>
              <a:defRPr/>
            </a:pPr>
            <a:r>
              <a:rPr lang="en-US" sz="1371" kern="0">
                <a:gradFill>
                  <a:gsLst>
                    <a:gs pos="6195">
                      <a:srgbClr val="E6E6E6">
                        <a:lumMod val="25000"/>
                      </a:srgbClr>
                    </a:gs>
                    <a:gs pos="100000">
                      <a:srgbClr val="E6E6E6">
                        <a:lumMod val="25000"/>
                      </a:srgbClr>
                    </a:gs>
                  </a:gsLst>
                  <a:lin ang="5400000" scaled="0"/>
                </a:gradFill>
                <a:cs typeface="Segoe UI" panose="020B0502040204020203" pitchFamily="34" charset="0"/>
              </a:rPr>
              <a:t>Low-cost storage</a:t>
            </a:r>
          </a:p>
        </p:txBody>
      </p:sp>
      <p:sp>
        <p:nvSpPr>
          <p:cNvPr id="53" name="TextBox 52">
            <a:extLst>
              <a:ext uri="{FF2B5EF4-FFF2-40B4-BE49-F238E27FC236}">
                <a16:creationId xmlns:a16="http://schemas.microsoft.com/office/drawing/2014/main" id="{309830B7-0357-4447-8C22-D0068D51043E}"/>
              </a:ext>
            </a:extLst>
          </p:cNvPr>
          <p:cNvSpPr txBox="1"/>
          <p:nvPr/>
        </p:nvSpPr>
        <p:spPr>
          <a:xfrm>
            <a:off x="2661861" y="4355845"/>
            <a:ext cx="1107147"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32 TiB</a:t>
            </a:r>
          </a:p>
        </p:txBody>
      </p:sp>
      <p:sp>
        <p:nvSpPr>
          <p:cNvPr id="54" name="TextBox 53">
            <a:extLst>
              <a:ext uri="{FF2B5EF4-FFF2-40B4-BE49-F238E27FC236}">
                <a16:creationId xmlns:a16="http://schemas.microsoft.com/office/drawing/2014/main" id="{3B02599B-5DA3-430D-9CE0-AE01212FE31E}"/>
              </a:ext>
            </a:extLst>
          </p:cNvPr>
          <p:cNvSpPr txBox="1"/>
          <p:nvPr/>
        </p:nvSpPr>
        <p:spPr>
          <a:xfrm>
            <a:off x="2661861" y="4950681"/>
            <a:ext cx="1107147"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altLang="zh-CN" sz="1371"/>
              <a:t>Up to </a:t>
            </a:r>
            <a:r>
              <a:rPr lang="en-US" sz="1371"/>
              <a:t>2,000</a:t>
            </a:r>
          </a:p>
        </p:txBody>
      </p:sp>
      <p:sp>
        <p:nvSpPr>
          <p:cNvPr id="55" name="TextBox 54">
            <a:extLst>
              <a:ext uri="{FF2B5EF4-FFF2-40B4-BE49-F238E27FC236}">
                <a16:creationId xmlns:a16="http://schemas.microsoft.com/office/drawing/2014/main" id="{CCA323ED-9DFA-4D3B-835D-1276ABAD8425}"/>
              </a:ext>
            </a:extLst>
          </p:cNvPr>
          <p:cNvSpPr txBox="1"/>
          <p:nvPr/>
        </p:nvSpPr>
        <p:spPr>
          <a:xfrm>
            <a:off x="2444201" y="5545518"/>
            <a:ext cx="1542469" cy="189860"/>
          </a:xfrm>
          <a:prstGeom prst="rect">
            <a:avLst/>
          </a:prstGeom>
          <a:noFill/>
        </p:spPr>
        <p:txBody>
          <a:bodyPr wrap="square" lIns="0" tIns="0" rIns="0" bIns="0" rtlCol="0" anchor="ctr" anchorCtr="0">
            <a:spAutoFit/>
          </a:bodyPr>
          <a:lstStyle/>
          <a:p>
            <a:pPr algn="ctr" defTabSz="896181" fontAlgn="base">
              <a:lnSpc>
                <a:spcPct val="90000"/>
              </a:lnSpc>
              <a:spcAft>
                <a:spcPts val="288"/>
              </a:spcAft>
              <a:defRPr/>
            </a:pPr>
            <a:r>
              <a:rPr lang="en-US" sz="1371">
                <a:gradFill>
                  <a:gsLst>
                    <a:gs pos="88021">
                      <a:srgbClr val="0078D7"/>
                    </a:gs>
                    <a:gs pos="78761">
                      <a:srgbClr val="0078D7"/>
                    </a:gs>
                  </a:gsLst>
                  <a:lin ang="5400000" scaled="0"/>
                </a:gradFill>
                <a:latin typeface="+mj-lt"/>
                <a:cs typeface="Segoe UI" panose="020B0502040204020203" pitchFamily="34" charset="0"/>
              </a:rPr>
              <a:t>Up to 500 MBps</a:t>
            </a:r>
          </a:p>
        </p:txBody>
      </p:sp>
      <p:sp>
        <p:nvSpPr>
          <p:cNvPr id="56" name="TextBox 55">
            <a:extLst>
              <a:ext uri="{FF2B5EF4-FFF2-40B4-BE49-F238E27FC236}">
                <a16:creationId xmlns:a16="http://schemas.microsoft.com/office/drawing/2014/main" id="{40F9293F-DDB0-4217-86CA-E23A0C918BF8}"/>
              </a:ext>
            </a:extLst>
          </p:cNvPr>
          <p:cNvSpPr txBox="1"/>
          <p:nvPr/>
        </p:nvSpPr>
        <p:spPr>
          <a:xfrm>
            <a:off x="4199325" y="3332219"/>
            <a:ext cx="2060515" cy="671369"/>
          </a:xfrm>
          <a:prstGeom prst="rect">
            <a:avLst/>
          </a:prstGeom>
          <a:noFill/>
        </p:spPr>
        <p:txBody>
          <a:bodyPr wrap="square" lIns="175710" tIns="140568" rIns="175710" bIns="140568" rtlCol="0">
            <a:spAutoFit/>
          </a:bodyPr>
          <a:lstStyle/>
          <a:p>
            <a:pPr algn="ctr" defTabSz="895578" fontAlgn="base">
              <a:lnSpc>
                <a:spcPct val="90000"/>
              </a:lnSpc>
              <a:spcBef>
                <a:spcPct val="0"/>
              </a:spcBef>
              <a:spcAft>
                <a:spcPct val="0"/>
              </a:spcAft>
              <a:defRPr/>
            </a:pPr>
            <a:r>
              <a:rPr lang="en-US" sz="1371" kern="0">
                <a:gradFill>
                  <a:gsLst>
                    <a:gs pos="6195">
                      <a:srgbClr val="E6E6E6">
                        <a:lumMod val="25000"/>
                      </a:srgbClr>
                    </a:gs>
                    <a:gs pos="100000">
                      <a:srgbClr val="E6E6E6">
                        <a:lumMod val="25000"/>
                      </a:srgbClr>
                    </a:gs>
                  </a:gsLst>
                  <a:lin ang="5400000" scaled="0"/>
                </a:gradFill>
                <a:cs typeface="Segoe UI" panose="020B0502040204020203" pitchFamily="34" charset="0"/>
              </a:rPr>
              <a:t>Consistent performance</a:t>
            </a:r>
          </a:p>
        </p:txBody>
      </p:sp>
      <p:sp>
        <p:nvSpPr>
          <p:cNvPr id="57" name="TextBox 56">
            <a:extLst>
              <a:ext uri="{FF2B5EF4-FFF2-40B4-BE49-F238E27FC236}">
                <a16:creationId xmlns:a16="http://schemas.microsoft.com/office/drawing/2014/main" id="{4B6D793B-D9FD-4B6A-8884-81CB15629EB8}"/>
              </a:ext>
            </a:extLst>
          </p:cNvPr>
          <p:cNvSpPr txBox="1"/>
          <p:nvPr/>
        </p:nvSpPr>
        <p:spPr>
          <a:xfrm>
            <a:off x="4256076" y="4355845"/>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32 TiB</a:t>
            </a:r>
          </a:p>
        </p:txBody>
      </p:sp>
      <p:sp>
        <p:nvSpPr>
          <p:cNvPr id="58" name="TextBox 57">
            <a:extLst>
              <a:ext uri="{FF2B5EF4-FFF2-40B4-BE49-F238E27FC236}">
                <a16:creationId xmlns:a16="http://schemas.microsoft.com/office/drawing/2014/main" id="{2A781933-75B8-4FC6-BA55-2353E23A839E}"/>
              </a:ext>
            </a:extLst>
          </p:cNvPr>
          <p:cNvSpPr txBox="1"/>
          <p:nvPr/>
        </p:nvSpPr>
        <p:spPr>
          <a:xfrm>
            <a:off x="4256076" y="4950681"/>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Up to 6,000</a:t>
            </a:r>
          </a:p>
        </p:txBody>
      </p:sp>
      <p:sp>
        <p:nvSpPr>
          <p:cNvPr id="59" name="TextBox 58">
            <a:extLst>
              <a:ext uri="{FF2B5EF4-FFF2-40B4-BE49-F238E27FC236}">
                <a16:creationId xmlns:a16="http://schemas.microsoft.com/office/drawing/2014/main" id="{187B8EA7-299D-4677-A3E7-EE3824450F6F}"/>
              </a:ext>
            </a:extLst>
          </p:cNvPr>
          <p:cNvSpPr txBox="1"/>
          <p:nvPr/>
        </p:nvSpPr>
        <p:spPr>
          <a:xfrm>
            <a:off x="4458348" y="5545518"/>
            <a:ext cx="1542469" cy="189860"/>
          </a:xfrm>
          <a:prstGeom prst="rect">
            <a:avLst/>
          </a:prstGeom>
          <a:noFill/>
        </p:spPr>
        <p:txBody>
          <a:bodyPr wrap="square" lIns="0" tIns="0" rIns="0" bIns="0" rtlCol="0" anchor="ctr" anchorCtr="0">
            <a:spAutoFit/>
          </a:bodyPr>
          <a:lstStyle/>
          <a:p>
            <a:pPr algn="ctr" defTabSz="896181" fontAlgn="base">
              <a:lnSpc>
                <a:spcPct val="90000"/>
              </a:lnSpc>
              <a:spcAft>
                <a:spcPts val="288"/>
              </a:spcAft>
              <a:defRPr/>
            </a:pPr>
            <a:r>
              <a:rPr lang="en-US" sz="1371">
                <a:gradFill>
                  <a:gsLst>
                    <a:gs pos="88021">
                      <a:srgbClr val="0078D7"/>
                    </a:gs>
                    <a:gs pos="78761">
                      <a:srgbClr val="0078D7"/>
                    </a:gs>
                  </a:gsLst>
                  <a:lin ang="5400000" scaled="0"/>
                </a:gradFill>
                <a:latin typeface="+mj-lt"/>
                <a:cs typeface="Segoe UI" panose="020B0502040204020203" pitchFamily="34" charset="0"/>
              </a:rPr>
              <a:t>Up to 750 </a:t>
            </a:r>
            <a:r>
              <a:rPr lang="en-US" sz="1371" err="1">
                <a:gradFill>
                  <a:gsLst>
                    <a:gs pos="88021">
                      <a:srgbClr val="0078D7"/>
                    </a:gs>
                    <a:gs pos="78761">
                      <a:srgbClr val="0078D7"/>
                    </a:gs>
                  </a:gsLst>
                  <a:lin ang="5400000" scaled="0"/>
                </a:gradFill>
                <a:latin typeface="+mj-lt"/>
                <a:cs typeface="Segoe UI" panose="020B0502040204020203" pitchFamily="34" charset="0"/>
              </a:rPr>
              <a:t>MBps</a:t>
            </a:r>
            <a:endParaRPr lang="en-US" sz="1371">
              <a:gradFill>
                <a:gsLst>
                  <a:gs pos="88021">
                    <a:srgbClr val="0078D7"/>
                  </a:gs>
                  <a:gs pos="78761">
                    <a:srgbClr val="0078D7"/>
                  </a:gs>
                </a:gsLst>
                <a:lin ang="5400000" scaled="0"/>
              </a:gradFill>
              <a:latin typeface="+mj-lt"/>
              <a:cs typeface="Segoe UI" panose="020B0502040204020203" pitchFamily="34" charset="0"/>
            </a:endParaRPr>
          </a:p>
        </p:txBody>
      </p:sp>
      <p:sp>
        <p:nvSpPr>
          <p:cNvPr id="60" name="TextBox 59">
            <a:extLst>
              <a:ext uri="{FF2B5EF4-FFF2-40B4-BE49-F238E27FC236}">
                <a16:creationId xmlns:a16="http://schemas.microsoft.com/office/drawing/2014/main" id="{817BB5A3-AF58-4909-8531-1612029B8F52}"/>
              </a:ext>
            </a:extLst>
          </p:cNvPr>
          <p:cNvSpPr txBox="1"/>
          <p:nvPr/>
        </p:nvSpPr>
        <p:spPr>
          <a:xfrm>
            <a:off x="6528728" y="3332219"/>
            <a:ext cx="1696229" cy="671369"/>
          </a:xfrm>
          <a:prstGeom prst="rect">
            <a:avLst/>
          </a:prstGeom>
          <a:noFill/>
        </p:spPr>
        <p:txBody>
          <a:bodyPr wrap="square" lIns="175710" tIns="140568" rIns="175710" bIns="140568" rtlCol="0">
            <a:spAutoFit/>
          </a:bodyPr>
          <a:lstStyle/>
          <a:p>
            <a:pPr algn="ctr" defTabSz="895578" fontAlgn="base">
              <a:lnSpc>
                <a:spcPct val="90000"/>
              </a:lnSpc>
              <a:spcBef>
                <a:spcPct val="0"/>
              </a:spcBef>
              <a:spcAft>
                <a:spcPct val="0"/>
              </a:spcAft>
              <a:defRPr/>
            </a:pPr>
            <a:r>
              <a:rPr lang="en-US" sz="1371" kern="0">
                <a:gradFill>
                  <a:gsLst>
                    <a:gs pos="6195">
                      <a:srgbClr val="E6E6E6">
                        <a:lumMod val="25000"/>
                      </a:srgbClr>
                    </a:gs>
                    <a:gs pos="100000">
                      <a:srgbClr val="E6E6E6">
                        <a:lumMod val="25000"/>
                      </a:srgbClr>
                    </a:gs>
                  </a:gsLst>
                  <a:lin ang="5400000" scaled="0"/>
                </a:gradFill>
                <a:cs typeface="Segoe UI" panose="020B0502040204020203" pitchFamily="34" charset="0"/>
              </a:rPr>
              <a:t>High performance</a:t>
            </a:r>
          </a:p>
        </p:txBody>
      </p:sp>
      <p:sp>
        <p:nvSpPr>
          <p:cNvPr id="61" name="TextBox 60">
            <a:extLst>
              <a:ext uri="{FF2B5EF4-FFF2-40B4-BE49-F238E27FC236}">
                <a16:creationId xmlns:a16="http://schemas.microsoft.com/office/drawing/2014/main" id="{A23A74C4-2B9B-4157-8679-3C06C5E77AA7}"/>
              </a:ext>
            </a:extLst>
          </p:cNvPr>
          <p:cNvSpPr txBox="1"/>
          <p:nvPr/>
        </p:nvSpPr>
        <p:spPr>
          <a:xfrm>
            <a:off x="6403337" y="4355845"/>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32 TiB</a:t>
            </a:r>
          </a:p>
        </p:txBody>
      </p:sp>
      <p:sp>
        <p:nvSpPr>
          <p:cNvPr id="62" name="TextBox 61">
            <a:extLst>
              <a:ext uri="{FF2B5EF4-FFF2-40B4-BE49-F238E27FC236}">
                <a16:creationId xmlns:a16="http://schemas.microsoft.com/office/drawing/2014/main" id="{405B8367-9490-471E-BEAE-8587123CE198}"/>
              </a:ext>
            </a:extLst>
          </p:cNvPr>
          <p:cNvSpPr txBox="1"/>
          <p:nvPr/>
        </p:nvSpPr>
        <p:spPr>
          <a:xfrm>
            <a:off x="6403337" y="4950681"/>
            <a:ext cx="1947010" cy="189860"/>
          </a:xfrm>
          <a:prstGeom prst="rect">
            <a:avLst/>
          </a:prstGeom>
          <a:noFill/>
        </p:spPr>
        <p:txBody>
          <a:bodyPr wrap="square" lIns="0" tIns="0" rIns="0" bIns="0" rtlCol="0" anchor="ctr" anchorCtr="0">
            <a:sp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r>
              <a:rPr lang="en-US" sz="1371"/>
              <a:t>20,000</a:t>
            </a:r>
          </a:p>
        </p:txBody>
      </p:sp>
      <p:sp>
        <p:nvSpPr>
          <p:cNvPr id="63" name="TextBox 62">
            <a:extLst>
              <a:ext uri="{FF2B5EF4-FFF2-40B4-BE49-F238E27FC236}">
                <a16:creationId xmlns:a16="http://schemas.microsoft.com/office/drawing/2014/main" id="{CC825035-F0BF-4EF8-AC40-4ABC004F784F}"/>
              </a:ext>
            </a:extLst>
          </p:cNvPr>
          <p:cNvSpPr txBox="1"/>
          <p:nvPr/>
        </p:nvSpPr>
        <p:spPr>
          <a:xfrm>
            <a:off x="6605608" y="5545518"/>
            <a:ext cx="1542469" cy="189860"/>
          </a:xfrm>
          <a:prstGeom prst="rect">
            <a:avLst/>
          </a:prstGeom>
          <a:noFill/>
        </p:spPr>
        <p:txBody>
          <a:bodyPr wrap="square" lIns="0" tIns="0" rIns="0" bIns="0" rtlCol="0" anchor="ctr" anchorCtr="0">
            <a:spAutoFit/>
          </a:bodyPr>
          <a:lstStyle/>
          <a:p>
            <a:pPr algn="ctr" defTabSz="896181" fontAlgn="base">
              <a:lnSpc>
                <a:spcPct val="90000"/>
              </a:lnSpc>
              <a:spcAft>
                <a:spcPts val="288"/>
              </a:spcAft>
              <a:defRPr/>
            </a:pPr>
            <a:r>
              <a:rPr lang="en-US" sz="1371">
                <a:gradFill>
                  <a:gsLst>
                    <a:gs pos="88021">
                      <a:srgbClr val="0078D7"/>
                    </a:gs>
                    <a:gs pos="78761">
                      <a:srgbClr val="0078D7"/>
                    </a:gs>
                  </a:gsLst>
                  <a:lin ang="5400000" scaled="0"/>
                </a:gradFill>
                <a:latin typeface="+mj-lt"/>
                <a:cs typeface="Segoe UI" panose="020B0502040204020203" pitchFamily="34" charset="0"/>
              </a:rPr>
              <a:t>900 MBps</a:t>
            </a:r>
          </a:p>
        </p:txBody>
      </p:sp>
      <p:sp>
        <p:nvSpPr>
          <p:cNvPr id="64" name="StorageOptical_E958" title="Icon of a hard disk">
            <a:extLst>
              <a:ext uri="{FF2B5EF4-FFF2-40B4-BE49-F238E27FC236}">
                <a16:creationId xmlns:a16="http://schemas.microsoft.com/office/drawing/2014/main" id="{039285E8-2862-4DC1-83D4-9A82E9B17F2A}"/>
              </a:ext>
            </a:extLst>
          </p:cNvPr>
          <p:cNvSpPr>
            <a:spLocks noChangeAspect="1" noEditPoints="1"/>
          </p:cNvSpPr>
          <p:nvPr/>
        </p:nvSpPr>
        <p:spPr bwMode="auto">
          <a:xfrm>
            <a:off x="2585501" y="1935171"/>
            <a:ext cx="343751" cy="34383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rgbClr val="2F2F2F"/>
              </a:solidFill>
              <a:latin typeface="Segoe UI"/>
            </a:endParaRPr>
          </a:p>
        </p:txBody>
      </p:sp>
      <p:sp>
        <p:nvSpPr>
          <p:cNvPr id="65" name="StorageOptical_E958" title="Icon of a hard disk">
            <a:extLst>
              <a:ext uri="{FF2B5EF4-FFF2-40B4-BE49-F238E27FC236}">
                <a16:creationId xmlns:a16="http://schemas.microsoft.com/office/drawing/2014/main" id="{E925881E-0A4C-4CDA-AB7C-7170D113D096}"/>
              </a:ext>
            </a:extLst>
          </p:cNvPr>
          <p:cNvSpPr>
            <a:spLocks noChangeAspect="1" noEditPoints="1"/>
          </p:cNvSpPr>
          <p:nvPr/>
        </p:nvSpPr>
        <p:spPr bwMode="auto">
          <a:xfrm>
            <a:off x="3452577" y="1935171"/>
            <a:ext cx="343751" cy="34383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rgbClr val="2F2F2F"/>
              </a:solidFill>
              <a:latin typeface="Segoe UI"/>
            </a:endParaRPr>
          </a:p>
        </p:txBody>
      </p:sp>
      <p:sp>
        <p:nvSpPr>
          <p:cNvPr id="66" name="StorageOptical_E958" title="Icon of a hard disk">
            <a:extLst>
              <a:ext uri="{FF2B5EF4-FFF2-40B4-BE49-F238E27FC236}">
                <a16:creationId xmlns:a16="http://schemas.microsoft.com/office/drawing/2014/main" id="{2CCA96BA-48BE-4E7D-BA8F-73DD9C2A1871}"/>
              </a:ext>
            </a:extLst>
          </p:cNvPr>
          <p:cNvSpPr>
            <a:spLocks noChangeAspect="1" noEditPoints="1"/>
          </p:cNvSpPr>
          <p:nvPr/>
        </p:nvSpPr>
        <p:spPr bwMode="auto">
          <a:xfrm>
            <a:off x="3019039" y="1935171"/>
            <a:ext cx="343751" cy="34383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kern="0">
              <a:solidFill>
                <a:srgbClr val="2F2F2F"/>
              </a:solidFill>
              <a:latin typeface="Segoe UI"/>
            </a:endParaRPr>
          </a:p>
        </p:txBody>
      </p:sp>
      <p:grpSp>
        <p:nvGrpSpPr>
          <p:cNvPr id="67" name="Group 4">
            <a:extLst>
              <a:ext uri="{FF2B5EF4-FFF2-40B4-BE49-F238E27FC236}">
                <a16:creationId xmlns:a16="http://schemas.microsoft.com/office/drawing/2014/main" id="{C8D9AD80-486D-4E40-85B4-8AA29E32AC40}"/>
              </a:ext>
            </a:extLst>
          </p:cNvPr>
          <p:cNvGrpSpPr>
            <a:grpSpLocks noChangeAspect="1"/>
          </p:cNvGrpSpPr>
          <p:nvPr/>
        </p:nvGrpSpPr>
        <p:grpSpPr bwMode="auto">
          <a:xfrm>
            <a:off x="4630566" y="1916871"/>
            <a:ext cx="324937" cy="380434"/>
            <a:chOff x="2363" y="871"/>
            <a:chExt cx="527" cy="617"/>
          </a:xfrm>
        </p:grpSpPr>
        <p:sp>
          <p:nvSpPr>
            <p:cNvPr id="68" name="Freeform 5">
              <a:extLst>
                <a:ext uri="{FF2B5EF4-FFF2-40B4-BE49-F238E27FC236}">
                  <a16:creationId xmlns:a16="http://schemas.microsoft.com/office/drawing/2014/main" id="{640B3760-CF85-472B-A319-4D81AF802853}"/>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69" name="Freeform 6">
              <a:extLst>
                <a:ext uri="{FF2B5EF4-FFF2-40B4-BE49-F238E27FC236}">
                  <a16:creationId xmlns:a16="http://schemas.microsoft.com/office/drawing/2014/main" id="{57BB9D15-786C-4592-BBC0-319E169F557B}"/>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0" name="Line 7">
              <a:extLst>
                <a:ext uri="{FF2B5EF4-FFF2-40B4-BE49-F238E27FC236}">
                  <a16:creationId xmlns:a16="http://schemas.microsoft.com/office/drawing/2014/main" id="{6A8CE88E-E44D-4C23-BD56-49AFEEC31257}"/>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1" name="Line 8">
              <a:extLst>
                <a:ext uri="{FF2B5EF4-FFF2-40B4-BE49-F238E27FC236}">
                  <a16:creationId xmlns:a16="http://schemas.microsoft.com/office/drawing/2014/main" id="{10C69E01-CA2F-4021-BFAF-1732F8301066}"/>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2" name="Line 9">
              <a:extLst>
                <a:ext uri="{FF2B5EF4-FFF2-40B4-BE49-F238E27FC236}">
                  <a16:creationId xmlns:a16="http://schemas.microsoft.com/office/drawing/2014/main" id="{DCC7DF1B-1717-490B-8FEF-4A4769265664}"/>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3" name="Freeform 10">
              <a:extLst>
                <a:ext uri="{FF2B5EF4-FFF2-40B4-BE49-F238E27FC236}">
                  <a16:creationId xmlns:a16="http://schemas.microsoft.com/office/drawing/2014/main" id="{2BEF2548-4928-4776-8D00-40C601D44DE4}"/>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4" name="Freeform 11">
              <a:extLst>
                <a:ext uri="{FF2B5EF4-FFF2-40B4-BE49-F238E27FC236}">
                  <a16:creationId xmlns:a16="http://schemas.microsoft.com/office/drawing/2014/main" id="{9ACD49BF-256A-4D0B-85A8-3240E54EA3F4}"/>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5" name="Freeform 12">
              <a:extLst>
                <a:ext uri="{FF2B5EF4-FFF2-40B4-BE49-F238E27FC236}">
                  <a16:creationId xmlns:a16="http://schemas.microsoft.com/office/drawing/2014/main" id="{4D18FB6C-431F-42DE-A771-C4D554E38A71}"/>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6" name="Freeform 13">
              <a:extLst>
                <a:ext uri="{FF2B5EF4-FFF2-40B4-BE49-F238E27FC236}">
                  <a16:creationId xmlns:a16="http://schemas.microsoft.com/office/drawing/2014/main" id="{B7903DF3-E194-4778-9E5C-AA32B3DB0011}"/>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77" name="Group 4">
            <a:extLst>
              <a:ext uri="{FF2B5EF4-FFF2-40B4-BE49-F238E27FC236}">
                <a16:creationId xmlns:a16="http://schemas.microsoft.com/office/drawing/2014/main" id="{68CECCA3-DC3A-421D-8158-4DC66CC061AD}"/>
              </a:ext>
            </a:extLst>
          </p:cNvPr>
          <p:cNvGrpSpPr>
            <a:grpSpLocks noChangeAspect="1"/>
          </p:cNvGrpSpPr>
          <p:nvPr/>
        </p:nvGrpSpPr>
        <p:grpSpPr bwMode="auto">
          <a:xfrm>
            <a:off x="5061737" y="1916871"/>
            <a:ext cx="324937" cy="380434"/>
            <a:chOff x="2363" y="871"/>
            <a:chExt cx="527" cy="617"/>
          </a:xfrm>
        </p:grpSpPr>
        <p:sp>
          <p:nvSpPr>
            <p:cNvPr id="78" name="Freeform 5">
              <a:extLst>
                <a:ext uri="{FF2B5EF4-FFF2-40B4-BE49-F238E27FC236}">
                  <a16:creationId xmlns:a16="http://schemas.microsoft.com/office/drawing/2014/main" id="{05480B26-06F8-4D28-BB36-E2F444DEEDF6}"/>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79" name="Freeform 6">
              <a:extLst>
                <a:ext uri="{FF2B5EF4-FFF2-40B4-BE49-F238E27FC236}">
                  <a16:creationId xmlns:a16="http://schemas.microsoft.com/office/drawing/2014/main" id="{542AE559-7299-4CBF-AA3D-AFF61C924D5E}"/>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0" name="Line 7">
              <a:extLst>
                <a:ext uri="{FF2B5EF4-FFF2-40B4-BE49-F238E27FC236}">
                  <a16:creationId xmlns:a16="http://schemas.microsoft.com/office/drawing/2014/main" id="{5084BD0B-C57B-4C77-A0DC-3E855ABD267B}"/>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1" name="Line 8">
              <a:extLst>
                <a:ext uri="{FF2B5EF4-FFF2-40B4-BE49-F238E27FC236}">
                  <a16:creationId xmlns:a16="http://schemas.microsoft.com/office/drawing/2014/main" id="{7C7E1585-93DE-452A-A52F-2B54991B487F}"/>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2" name="Line 9">
              <a:extLst>
                <a:ext uri="{FF2B5EF4-FFF2-40B4-BE49-F238E27FC236}">
                  <a16:creationId xmlns:a16="http://schemas.microsoft.com/office/drawing/2014/main" id="{B4D3E847-D759-4422-B560-CDECB5D7DF1F}"/>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3" name="Freeform 10">
              <a:extLst>
                <a:ext uri="{FF2B5EF4-FFF2-40B4-BE49-F238E27FC236}">
                  <a16:creationId xmlns:a16="http://schemas.microsoft.com/office/drawing/2014/main" id="{83E7FD1E-784C-418D-8002-CBB77D760F5F}"/>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4" name="Freeform 11">
              <a:extLst>
                <a:ext uri="{FF2B5EF4-FFF2-40B4-BE49-F238E27FC236}">
                  <a16:creationId xmlns:a16="http://schemas.microsoft.com/office/drawing/2014/main" id="{085D039F-DE01-4ADA-BE14-7CAD4726F29B}"/>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5" name="Freeform 12">
              <a:extLst>
                <a:ext uri="{FF2B5EF4-FFF2-40B4-BE49-F238E27FC236}">
                  <a16:creationId xmlns:a16="http://schemas.microsoft.com/office/drawing/2014/main" id="{53BC4DD9-6983-4AA4-9256-EC16B1E97DD4}"/>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6" name="Freeform 13">
              <a:extLst>
                <a:ext uri="{FF2B5EF4-FFF2-40B4-BE49-F238E27FC236}">
                  <a16:creationId xmlns:a16="http://schemas.microsoft.com/office/drawing/2014/main" id="{D148E224-A7A0-44EA-8FE5-24F8E9BE2DC0}"/>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87" name="Group 4">
            <a:extLst>
              <a:ext uri="{FF2B5EF4-FFF2-40B4-BE49-F238E27FC236}">
                <a16:creationId xmlns:a16="http://schemas.microsoft.com/office/drawing/2014/main" id="{A90936FA-2A9C-459A-B212-08352D914783}"/>
              </a:ext>
            </a:extLst>
          </p:cNvPr>
          <p:cNvGrpSpPr>
            <a:grpSpLocks noChangeAspect="1"/>
          </p:cNvGrpSpPr>
          <p:nvPr/>
        </p:nvGrpSpPr>
        <p:grpSpPr bwMode="auto">
          <a:xfrm>
            <a:off x="5488753" y="1916871"/>
            <a:ext cx="324937" cy="380434"/>
            <a:chOff x="2363" y="871"/>
            <a:chExt cx="527" cy="617"/>
          </a:xfrm>
        </p:grpSpPr>
        <p:sp>
          <p:nvSpPr>
            <p:cNvPr id="88" name="Freeform 5">
              <a:extLst>
                <a:ext uri="{FF2B5EF4-FFF2-40B4-BE49-F238E27FC236}">
                  <a16:creationId xmlns:a16="http://schemas.microsoft.com/office/drawing/2014/main" id="{E2D64EA6-FDDE-4CFD-B9D2-8D06A066EC47}"/>
                </a:ext>
              </a:extLst>
            </p:cNvPr>
            <p:cNvSpPr>
              <a:spLocks/>
            </p:cNvSpPr>
            <p:nvPr/>
          </p:nvSpPr>
          <p:spPr bwMode="auto">
            <a:xfrm>
              <a:off x="2363" y="871"/>
              <a:ext cx="527" cy="521"/>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89" name="Freeform 6">
              <a:extLst>
                <a:ext uri="{FF2B5EF4-FFF2-40B4-BE49-F238E27FC236}">
                  <a16:creationId xmlns:a16="http://schemas.microsoft.com/office/drawing/2014/main" id="{B004348F-4C9B-4C7E-A32B-83402C4A4DA7}"/>
                </a:ext>
              </a:extLst>
            </p:cNvPr>
            <p:cNvSpPr>
              <a:spLocks/>
            </p:cNvSpPr>
            <p:nvPr/>
          </p:nvSpPr>
          <p:spPr bwMode="auto">
            <a:xfrm>
              <a:off x="2363" y="1339"/>
              <a:ext cx="527" cy="149"/>
            </a:xfrm>
            <a:custGeom>
              <a:avLst/>
              <a:gdLst>
                <a:gd name="T0" fmla="*/ 254 w 254"/>
                <a:gd name="T1" fmla="*/ 0 h 72"/>
                <a:gd name="T2" fmla="*/ 254 w 254"/>
                <a:gd name="T3" fmla="*/ 52 h 72"/>
                <a:gd name="T4" fmla="*/ 234 w 254"/>
                <a:gd name="T5" fmla="*/ 72 h 72"/>
                <a:gd name="T6" fmla="*/ 20 w 254"/>
                <a:gd name="T7" fmla="*/ 72 h 72"/>
                <a:gd name="T8" fmla="*/ 0 w 254"/>
                <a:gd name="T9" fmla="*/ 52 h 72"/>
                <a:gd name="T10" fmla="*/ 0 w 254"/>
                <a:gd name="T11" fmla="*/ 0 h 72"/>
              </a:gdLst>
              <a:ahLst/>
              <a:cxnLst>
                <a:cxn ang="0">
                  <a:pos x="T0" y="T1"/>
                </a:cxn>
                <a:cxn ang="0">
                  <a:pos x="T2" y="T3"/>
                </a:cxn>
                <a:cxn ang="0">
                  <a:pos x="T4" y="T5"/>
                </a:cxn>
                <a:cxn ang="0">
                  <a:pos x="T6" y="T7"/>
                </a:cxn>
                <a:cxn ang="0">
                  <a:pos x="T8" y="T9"/>
                </a:cxn>
                <a:cxn ang="0">
                  <a:pos x="T10" y="T11"/>
                </a:cxn>
              </a:cxnLst>
              <a:rect l="0" t="0" r="r" b="b"/>
              <a:pathLst>
                <a:path w="254" h="72">
                  <a:moveTo>
                    <a:pt x="254" y="0"/>
                  </a:moveTo>
                  <a:cubicBezTo>
                    <a:pt x="254" y="52"/>
                    <a:pt x="254" y="52"/>
                    <a:pt x="254" y="52"/>
                  </a:cubicBezTo>
                  <a:cubicBezTo>
                    <a:pt x="254" y="63"/>
                    <a:pt x="245" y="72"/>
                    <a:pt x="234" y="72"/>
                  </a:cubicBezTo>
                  <a:cubicBezTo>
                    <a:pt x="20" y="72"/>
                    <a:pt x="20" y="72"/>
                    <a:pt x="20" y="72"/>
                  </a:cubicBezTo>
                  <a:cubicBezTo>
                    <a:pt x="9" y="72"/>
                    <a:pt x="0" y="63"/>
                    <a:pt x="0" y="52"/>
                  </a:cubicBezTo>
                  <a:cubicBezTo>
                    <a:pt x="0" y="0"/>
                    <a:pt x="0" y="0"/>
                    <a:pt x="0" y="0"/>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0" name="Line 7">
              <a:extLst>
                <a:ext uri="{FF2B5EF4-FFF2-40B4-BE49-F238E27FC236}">
                  <a16:creationId xmlns:a16="http://schemas.microsoft.com/office/drawing/2014/main" id="{53B941A6-16DE-4597-915C-E21B16EF861F}"/>
                </a:ext>
              </a:extLst>
            </p:cNvPr>
            <p:cNvSpPr>
              <a:spLocks noChangeShapeType="1"/>
            </p:cNvSpPr>
            <p:nvPr/>
          </p:nvSpPr>
          <p:spPr bwMode="auto">
            <a:xfrm>
              <a:off x="2548"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1" name="Line 8">
              <a:extLst>
                <a:ext uri="{FF2B5EF4-FFF2-40B4-BE49-F238E27FC236}">
                  <a16:creationId xmlns:a16="http://schemas.microsoft.com/office/drawing/2014/main" id="{4C6973D7-94FD-4D33-A69C-22A65AB2AB69}"/>
                </a:ext>
              </a:extLst>
            </p:cNvPr>
            <p:cNvSpPr>
              <a:spLocks noChangeShapeType="1"/>
            </p:cNvSpPr>
            <p:nvPr/>
          </p:nvSpPr>
          <p:spPr bwMode="auto">
            <a:xfrm>
              <a:off x="2627"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2" name="Line 9">
              <a:extLst>
                <a:ext uri="{FF2B5EF4-FFF2-40B4-BE49-F238E27FC236}">
                  <a16:creationId xmlns:a16="http://schemas.microsoft.com/office/drawing/2014/main" id="{04569695-8A4D-4F58-9503-30C2D2AEBF61}"/>
                </a:ext>
              </a:extLst>
            </p:cNvPr>
            <p:cNvSpPr>
              <a:spLocks noChangeShapeType="1"/>
            </p:cNvSpPr>
            <p:nvPr/>
          </p:nvSpPr>
          <p:spPr bwMode="auto">
            <a:xfrm>
              <a:off x="2706" y="1392"/>
              <a:ext cx="0" cy="96"/>
            </a:xfrm>
            <a:prstGeom prst="line">
              <a:avLst/>
            </a:pr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3" name="Freeform 10">
              <a:extLst>
                <a:ext uri="{FF2B5EF4-FFF2-40B4-BE49-F238E27FC236}">
                  <a16:creationId xmlns:a16="http://schemas.microsoft.com/office/drawing/2014/main" id="{B0E87CEA-765B-423C-9A54-58B4EFE995ED}"/>
                </a:ext>
              </a:extLst>
            </p:cNvPr>
            <p:cNvSpPr>
              <a:spLocks/>
            </p:cNvSpPr>
            <p:nvPr/>
          </p:nvSpPr>
          <p:spPr bwMode="auto">
            <a:xfrm>
              <a:off x="2816" y="1318"/>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4" name="Freeform 11">
              <a:extLst>
                <a:ext uri="{FF2B5EF4-FFF2-40B4-BE49-F238E27FC236}">
                  <a16:creationId xmlns:a16="http://schemas.microsoft.com/office/drawing/2014/main" id="{64F202C0-ADAE-47D7-9B69-21D5D4A521D1}"/>
                </a:ext>
              </a:extLst>
            </p:cNvPr>
            <p:cNvSpPr>
              <a:spLocks/>
            </p:cNvSpPr>
            <p:nvPr/>
          </p:nvSpPr>
          <p:spPr bwMode="auto">
            <a:xfrm>
              <a:off x="2407" y="1318"/>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5" name="Freeform 12">
              <a:extLst>
                <a:ext uri="{FF2B5EF4-FFF2-40B4-BE49-F238E27FC236}">
                  <a16:creationId xmlns:a16="http://schemas.microsoft.com/office/drawing/2014/main" id="{B8B0CC58-3156-46D1-B9B8-D4222B6321FE}"/>
                </a:ext>
              </a:extLst>
            </p:cNvPr>
            <p:cNvSpPr>
              <a:spLocks/>
            </p:cNvSpPr>
            <p:nvPr/>
          </p:nvSpPr>
          <p:spPr bwMode="auto">
            <a:xfrm>
              <a:off x="2816" y="920"/>
              <a:ext cx="31" cy="25"/>
            </a:xfrm>
            <a:custGeom>
              <a:avLst/>
              <a:gdLst>
                <a:gd name="T0" fmla="*/ 8 w 15"/>
                <a:gd name="T1" fmla="*/ 12 h 12"/>
                <a:gd name="T2" fmla="*/ 8 w 15"/>
                <a:gd name="T3" fmla="*/ 0 h 12"/>
                <a:gd name="T4" fmla="*/ 8 w 15"/>
                <a:gd name="T5" fmla="*/ 12 h 12"/>
              </a:gdLst>
              <a:ahLst/>
              <a:cxnLst>
                <a:cxn ang="0">
                  <a:pos x="T0" y="T1"/>
                </a:cxn>
                <a:cxn ang="0">
                  <a:pos x="T2" y="T3"/>
                </a:cxn>
                <a:cxn ang="0">
                  <a:pos x="T4" y="T5"/>
                </a:cxn>
              </a:cxnLst>
              <a:rect l="0" t="0" r="r" b="b"/>
              <a:pathLst>
                <a:path w="15" h="12">
                  <a:moveTo>
                    <a:pt x="8" y="12"/>
                  </a:moveTo>
                  <a:cubicBezTo>
                    <a:pt x="15" y="12"/>
                    <a:pt x="15" y="0"/>
                    <a:pt x="8" y="0"/>
                  </a:cubicBezTo>
                  <a:cubicBezTo>
                    <a:pt x="0" y="0"/>
                    <a:pt x="0" y="12"/>
                    <a:pt x="8"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6" name="Freeform 13">
              <a:extLst>
                <a:ext uri="{FF2B5EF4-FFF2-40B4-BE49-F238E27FC236}">
                  <a16:creationId xmlns:a16="http://schemas.microsoft.com/office/drawing/2014/main" id="{E92BE9DD-5326-44B7-AF78-2D9609FB9CA8}"/>
                </a:ext>
              </a:extLst>
            </p:cNvPr>
            <p:cNvSpPr>
              <a:spLocks/>
            </p:cNvSpPr>
            <p:nvPr/>
          </p:nvSpPr>
          <p:spPr bwMode="auto">
            <a:xfrm>
              <a:off x="2407" y="920"/>
              <a:ext cx="31" cy="25"/>
            </a:xfrm>
            <a:custGeom>
              <a:avLst/>
              <a:gdLst>
                <a:gd name="T0" fmla="*/ 7 w 15"/>
                <a:gd name="T1" fmla="*/ 12 h 12"/>
                <a:gd name="T2" fmla="*/ 7 w 15"/>
                <a:gd name="T3" fmla="*/ 0 h 12"/>
                <a:gd name="T4" fmla="*/ 7 w 15"/>
                <a:gd name="T5" fmla="*/ 12 h 12"/>
              </a:gdLst>
              <a:ahLst/>
              <a:cxnLst>
                <a:cxn ang="0">
                  <a:pos x="T0" y="T1"/>
                </a:cxn>
                <a:cxn ang="0">
                  <a:pos x="T2" y="T3"/>
                </a:cxn>
                <a:cxn ang="0">
                  <a:pos x="T4" y="T5"/>
                </a:cxn>
              </a:cxnLst>
              <a:rect l="0" t="0" r="r" b="b"/>
              <a:pathLst>
                <a:path w="15" h="12">
                  <a:moveTo>
                    <a:pt x="7" y="12"/>
                  </a:moveTo>
                  <a:cubicBezTo>
                    <a:pt x="15" y="12"/>
                    <a:pt x="15" y="0"/>
                    <a:pt x="7" y="0"/>
                  </a:cubicBezTo>
                  <a:cubicBezTo>
                    <a:pt x="0" y="0"/>
                    <a:pt x="0" y="12"/>
                    <a:pt x="7" y="12"/>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97" name="Graphic 23">
            <a:extLst>
              <a:ext uri="{FF2B5EF4-FFF2-40B4-BE49-F238E27FC236}">
                <a16:creationId xmlns:a16="http://schemas.microsoft.com/office/drawing/2014/main" id="{1C520D5F-2447-499D-A0CB-37E1E6BB2EFD}"/>
              </a:ext>
            </a:extLst>
          </p:cNvPr>
          <p:cNvGrpSpPr/>
          <p:nvPr/>
        </p:nvGrpSpPr>
        <p:grpSpPr>
          <a:xfrm>
            <a:off x="6714011" y="1898740"/>
            <a:ext cx="407797" cy="501904"/>
            <a:chOff x="6197131" y="1505301"/>
            <a:chExt cx="742950" cy="914400"/>
          </a:xfrm>
        </p:grpSpPr>
        <p:sp>
          <p:nvSpPr>
            <p:cNvPr id="98" name="Freeform: Shape 25">
              <a:extLst>
                <a:ext uri="{FF2B5EF4-FFF2-40B4-BE49-F238E27FC236}">
                  <a16:creationId xmlns:a16="http://schemas.microsoft.com/office/drawing/2014/main" id="{4EDA42A1-A05D-4C48-B7B7-178A0C5999D8}"/>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99" name="Freeform: Shape 26">
              <a:extLst>
                <a:ext uri="{FF2B5EF4-FFF2-40B4-BE49-F238E27FC236}">
                  <a16:creationId xmlns:a16="http://schemas.microsoft.com/office/drawing/2014/main" id="{A3026BE9-F462-49B2-8185-49059C58E8D2}"/>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0" name="Freeform: Shape 27">
              <a:extLst>
                <a:ext uri="{FF2B5EF4-FFF2-40B4-BE49-F238E27FC236}">
                  <a16:creationId xmlns:a16="http://schemas.microsoft.com/office/drawing/2014/main" id="{14EE8143-5B73-4446-80AA-DF7369BAB387}"/>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1" name="Freeform: Shape 28">
              <a:extLst>
                <a:ext uri="{FF2B5EF4-FFF2-40B4-BE49-F238E27FC236}">
                  <a16:creationId xmlns:a16="http://schemas.microsoft.com/office/drawing/2014/main" id="{DD8D38FA-598F-4F3D-9B17-75BF37871968}"/>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2" name="Freeform: Shape 29">
              <a:extLst>
                <a:ext uri="{FF2B5EF4-FFF2-40B4-BE49-F238E27FC236}">
                  <a16:creationId xmlns:a16="http://schemas.microsoft.com/office/drawing/2014/main" id="{1DE54F43-5310-4900-8390-3131282F209A}"/>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3" name="Freeform: Shape 30">
              <a:extLst>
                <a:ext uri="{FF2B5EF4-FFF2-40B4-BE49-F238E27FC236}">
                  <a16:creationId xmlns:a16="http://schemas.microsoft.com/office/drawing/2014/main" id="{A4FD3E16-B0CB-49FE-840B-A33E1CF0BAA3}"/>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4" name="Freeform: Shape 31">
              <a:extLst>
                <a:ext uri="{FF2B5EF4-FFF2-40B4-BE49-F238E27FC236}">
                  <a16:creationId xmlns:a16="http://schemas.microsoft.com/office/drawing/2014/main" id="{01F02A16-CBE7-4953-9F9D-E9FF4F367742}"/>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5" name="Freeform: Shape 33">
              <a:extLst>
                <a:ext uri="{FF2B5EF4-FFF2-40B4-BE49-F238E27FC236}">
                  <a16:creationId xmlns:a16="http://schemas.microsoft.com/office/drawing/2014/main" id="{35FCD681-3696-454B-A134-CA0732C3DAF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6" name="Freeform: Shape 35">
              <a:extLst>
                <a:ext uri="{FF2B5EF4-FFF2-40B4-BE49-F238E27FC236}">
                  <a16:creationId xmlns:a16="http://schemas.microsoft.com/office/drawing/2014/main" id="{C4B61F9A-E7F4-4B05-B2A0-CF63C9D72D4C}"/>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107" name="Graphic 23">
            <a:extLst>
              <a:ext uri="{FF2B5EF4-FFF2-40B4-BE49-F238E27FC236}">
                <a16:creationId xmlns:a16="http://schemas.microsoft.com/office/drawing/2014/main" id="{6117E241-242C-4972-A937-C22245111D40}"/>
              </a:ext>
            </a:extLst>
          </p:cNvPr>
          <p:cNvGrpSpPr/>
          <p:nvPr/>
        </p:nvGrpSpPr>
        <p:grpSpPr>
          <a:xfrm>
            <a:off x="7173433" y="1899260"/>
            <a:ext cx="407797" cy="501904"/>
            <a:chOff x="6197131" y="1505301"/>
            <a:chExt cx="742950" cy="914400"/>
          </a:xfrm>
        </p:grpSpPr>
        <p:sp>
          <p:nvSpPr>
            <p:cNvPr id="108" name="Freeform: Shape 97">
              <a:extLst>
                <a:ext uri="{FF2B5EF4-FFF2-40B4-BE49-F238E27FC236}">
                  <a16:creationId xmlns:a16="http://schemas.microsoft.com/office/drawing/2014/main" id="{ACED2DD0-DE87-4A64-9DF8-F0F6C824A59C}"/>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09" name="Freeform: Shape 98">
              <a:extLst>
                <a:ext uri="{FF2B5EF4-FFF2-40B4-BE49-F238E27FC236}">
                  <a16:creationId xmlns:a16="http://schemas.microsoft.com/office/drawing/2014/main" id="{D3C895AA-7439-4627-825E-F015890BBBFE}"/>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0" name="Freeform: Shape 99">
              <a:extLst>
                <a:ext uri="{FF2B5EF4-FFF2-40B4-BE49-F238E27FC236}">
                  <a16:creationId xmlns:a16="http://schemas.microsoft.com/office/drawing/2014/main" id="{11BCDA47-E794-4ADC-BFAB-2FCB39C63081}"/>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1" name="Freeform: Shape 100">
              <a:extLst>
                <a:ext uri="{FF2B5EF4-FFF2-40B4-BE49-F238E27FC236}">
                  <a16:creationId xmlns:a16="http://schemas.microsoft.com/office/drawing/2014/main" id="{A2C4C129-C558-4E7D-9367-9F5E6B6E1C99}"/>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2" name="Freeform: Shape 101">
              <a:extLst>
                <a:ext uri="{FF2B5EF4-FFF2-40B4-BE49-F238E27FC236}">
                  <a16:creationId xmlns:a16="http://schemas.microsoft.com/office/drawing/2014/main" id="{890B7E1F-791D-43FC-BCA2-8E125EA58FAD}"/>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3" name="Freeform: Shape 102">
              <a:extLst>
                <a:ext uri="{FF2B5EF4-FFF2-40B4-BE49-F238E27FC236}">
                  <a16:creationId xmlns:a16="http://schemas.microsoft.com/office/drawing/2014/main" id="{CAFB759C-DAFE-4AA1-9DD9-19DEDBD25AB0}"/>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4" name="Freeform: Shape 103">
              <a:extLst>
                <a:ext uri="{FF2B5EF4-FFF2-40B4-BE49-F238E27FC236}">
                  <a16:creationId xmlns:a16="http://schemas.microsoft.com/office/drawing/2014/main" id="{14CE10BE-AB99-4C5F-AAA5-E522167B0C61}"/>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5" name="Freeform: Shape 104">
              <a:extLst>
                <a:ext uri="{FF2B5EF4-FFF2-40B4-BE49-F238E27FC236}">
                  <a16:creationId xmlns:a16="http://schemas.microsoft.com/office/drawing/2014/main" id="{B6CAF2D8-2F99-4426-A1C9-2CAE438F3E7D}"/>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6" name="Freeform: Shape 105">
              <a:extLst>
                <a:ext uri="{FF2B5EF4-FFF2-40B4-BE49-F238E27FC236}">
                  <a16:creationId xmlns:a16="http://schemas.microsoft.com/office/drawing/2014/main" id="{B19879C1-9A7F-480B-B620-4C3BDAF2C958}"/>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grpSp>
        <p:nvGrpSpPr>
          <p:cNvPr id="117" name="Graphic 23">
            <a:extLst>
              <a:ext uri="{FF2B5EF4-FFF2-40B4-BE49-F238E27FC236}">
                <a16:creationId xmlns:a16="http://schemas.microsoft.com/office/drawing/2014/main" id="{60A59570-127F-47BF-ADC4-FA9A8624C7D6}"/>
              </a:ext>
            </a:extLst>
          </p:cNvPr>
          <p:cNvGrpSpPr/>
          <p:nvPr/>
        </p:nvGrpSpPr>
        <p:grpSpPr>
          <a:xfrm>
            <a:off x="7645209" y="1898934"/>
            <a:ext cx="407797" cy="501904"/>
            <a:chOff x="6197131" y="1505301"/>
            <a:chExt cx="742950" cy="914400"/>
          </a:xfrm>
        </p:grpSpPr>
        <p:sp>
          <p:nvSpPr>
            <p:cNvPr id="118" name="Freeform: Shape 107">
              <a:extLst>
                <a:ext uri="{FF2B5EF4-FFF2-40B4-BE49-F238E27FC236}">
                  <a16:creationId xmlns:a16="http://schemas.microsoft.com/office/drawing/2014/main" id="{F7ACF295-C80F-4923-98E7-35E34E321D60}"/>
                </a:ext>
              </a:extLst>
            </p:cNvPr>
            <p:cNvSpPr/>
            <p:nvPr/>
          </p:nvSpPr>
          <p:spPr>
            <a:xfrm>
              <a:off x="6187606" y="1495776"/>
              <a:ext cx="657225" cy="657225"/>
            </a:xfrm>
            <a:custGeom>
              <a:avLst/>
              <a:gdLst>
                <a:gd name="connsiteX0" fmla="*/ 555308 w 657225"/>
                <a:gd name="connsiteY0" fmla="*/ 629603 h 657225"/>
                <a:gd name="connsiteX1" fmla="*/ 76200 w 657225"/>
                <a:gd name="connsiteY1" fmla="*/ 629603 h 657225"/>
                <a:gd name="connsiteX2" fmla="*/ 28575 w 657225"/>
                <a:gd name="connsiteY2" fmla="*/ 581978 h 657225"/>
                <a:gd name="connsiteX3" fmla="*/ 28575 w 657225"/>
                <a:gd name="connsiteY3" fmla="*/ 76200 h 657225"/>
                <a:gd name="connsiteX4" fmla="*/ 76200 w 657225"/>
                <a:gd name="connsiteY4" fmla="*/ 28575 h 657225"/>
                <a:gd name="connsiteX5" fmla="*/ 584835 w 657225"/>
                <a:gd name="connsiteY5" fmla="*/ 28575 h 657225"/>
                <a:gd name="connsiteX6" fmla="*/ 632460 w 657225"/>
                <a:gd name="connsiteY6" fmla="*/ 76200 h 657225"/>
                <a:gd name="connsiteX7" fmla="*/ 632460 w 657225"/>
                <a:gd name="connsiteY7" fmla="*/ 566738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225" h="657225">
                  <a:moveTo>
                    <a:pt x="555308" y="629603"/>
                  </a:moveTo>
                  <a:lnTo>
                    <a:pt x="76200" y="629603"/>
                  </a:lnTo>
                  <a:cubicBezTo>
                    <a:pt x="49530" y="629603"/>
                    <a:pt x="28575" y="608648"/>
                    <a:pt x="28575" y="581978"/>
                  </a:cubicBezTo>
                  <a:lnTo>
                    <a:pt x="28575" y="76200"/>
                  </a:lnTo>
                  <a:cubicBezTo>
                    <a:pt x="28575" y="49530"/>
                    <a:pt x="49530" y="28575"/>
                    <a:pt x="76200" y="28575"/>
                  </a:cubicBezTo>
                  <a:lnTo>
                    <a:pt x="584835" y="28575"/>
                  </a:lnTo>
                  <a:cubicBezTo>
                    <a:pt x="611505" y="28575"/>
                    <a:pt x="632460" y="49530"/>
                    <a:pt x="632460" y="76200"/>
                  </a:cubicBezTo>
                  <a:lnTo>
                    <a:pt x="632460" y="566738"/>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19" name="Freeform: Shape 108">
              <a:extLst>
                <a:ext uri="{FF2B5EF4-FFF2-40B4-BE49-F238E27FC236}">
                  <a16:creationId xmlns:a16="http://schemas.microsoft.com/office/drawing/2014/main" id="{179EDB51-369B-4860-AD4D-5C6C2C58573E}"/>
                </a:ext>
              </a:extLst>
            </p:cNvPr>
            <p:cNvSpPr/>
            <p:nvPr/>
          </p:nvSpPr>
          <p:spPr>
            <a:xfrm>
              <a:off x="6187606" y="2033939"/>
              <a:ext cx="571500" cy="228600"/>
            </a:xfrm>
            <a:custGeom>
              <a:avLst/>
              <a:gdLst>
                <a:gd name="connsiteX0" fmla="*/ 545783 w 571500"/>
                <a:gd name="connsiteY0" fmla="*/ 200025 h 228600"/>
                <a:gd name="connsiteX1" fmla="*/ 76200 w 571500"/>
                <a:gd name="connsiteY1" fmla="*/ 200025 h 228600"/>
                <a:gd name="connsiteX2" fmla="*/ 28575 w 571500"/>
                <a:gd name="connsiteY2" fmla="*/ 152400 h 228600"/>
                <a:gd name="connsiteX3" fmla="*/ 28575 w 571500"/>
                <a:gd name="connsiteY3" fmla="*/ 28575 h 228600"/>
              </a:gdLst>
              <a:ahLst/>
              <a:cxnLst>
                <a:cxn ang="0">
                  <a:pos x="connsiteX0" y="connsiteY0"/>
                </a:cxn>
                <a:cxn ang="0">
                  <a:pos x="connsiteX1" y="connsiteY1"/>
                </a:cxn>
                <a:cxn ang="0">
                  <a:pos x="connsiteX2" y="connsiteY2"/>
                </a:cxn>
                <a:cxn ang="0">
                  <a:pos x="connsiteX3" y="connsiteY3"/>
                </a:cxn>
              </a:cxnLst>
              <a:rect l="l" t="t" r="r" b="b"/>
              <a:pathLst>
                <a:path w="571500" h="228600">
                  <a:moveTo>
                    <a:pt x="545783" y="200025"/>
                  </a:moveTo>
                  <a:lnTo>
                    <a:pt x="76200" y="200025"/>
                  </a:lnTo>
                  <a:cubicBezTo>
                    <a:pt x="49530" y="200025"/>
                    <a:pt x="28575" y="179070"/>
                    <a:pt x="28575" y="152400"/>
                  </a:cubicBezTo>
                  <a:lnTo>
                    <a:pt x="28575" y="28575"/>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0" name="Freeform: Shape 109">
              <a:extLst>
                <a:ext uri="{FF2B5EF4-FFF2-40B4-BE49-F238E27FC236}">
                  <a16:creationId xmlns:a16="http://schemas.microsoft.com/office/drawing/2014/main" id="{34693032-1495-44F8-950F-5601DEB1E41D}"/>
                </a:ext>
              </a:extLst>
            </p:cNvPr>
            <p:cNvSpPr/>
            <p:nvPr/>
          </p:nvSpPr>
          <p:spPr>
            <a:xfrm>
              <a:off x="6399061"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1" name="Freeform: Shape 110">
              <a:extLst>
                <a:ext uri="{FF2B5EF4-FFF2-40B4-BE49-F238E27FC236}">
                  <a16:creationId xmlns:a16="http://schemas.microsoft.com/office/drawing/2014/main" id="{17D84AD9-32A5-4513-A78C-8266B9753E87}"/>
                </a:ext>
              </a:extLst>
            </p:cNvPr>
            <p:cNvSpPr/>
            <p:nvPr/>
          </p:nvSpPr>
          <p:spPr>
            <a:xfrm>
              <a:off x="6489549"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2" name="Freeform: Shape 111">
              <a:extLst>
                <a:ext uri="{FF2B5EF4-FFF2-40B4-BE49-F238E27FC236}">
                  <a16:creationId xmlns:a16="http://schemas.microsoft.com/office/drawing/2014/main" id="{5584F0A5-6333-4C4D-8BA1-E9299157EC0F}"/>
                </a:ext>
              </a:extLst>
            </p:cNvPr>
            <p:cNvSpPr/>
            <p:nvPr/>
          </p:nvSpPr>
          <p:spPr>
            <a:xfrm>
              <a:off x="6580036" y="2096804"/>
              <a:ext cx="57150" cy="161925"/>
            </a:xfrm>
            <a:custGeom>
              <a:avLst/>
              <a:gdLst>
                <a:gd name="connsiteX0" fmla="*/ 28575 w 57150"/>
                <a:gd name="connsiteY0" fmla="*/ 28575 h 161925"/>
                <a:gd name="connsiteX1" fmla="*/ 28575 w 57150"/>
                <a:gd name="connsiteY1" fmla="*/ 137160 h 161925"/>
              </a:gdLst>
              <a:ahLst/>
              <a:cxnLst>
                <a:cxn ang="0">
                  <a:pos x="connsiteX0" y="connsiteY0"/>
                </a:cxn>
                <a:cxn ang="0">
                  <a:pos x="connsiteX1" y="connsiteY1"/>
                </a:cxn>
              </a:cxnLst>
              <a:rect l="l" t="t" r="r" b="b"/>
              <a:pathLst>
                <a:path w="57150" h="161925">
                  <a:moveTo>
                    <a:pt x="28575" y="28575"/>
                  </a:moveTo>
                  <a:lnTo>
                    <a:pt x="28575" y="137160"/>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3" name="Freeform: Shape 112">
              <a:extLst>
                <a:ext uri="{FF2B5EF4-FFF2-40B4-BE49-F238E27FC236}">
                  <a16:creationId xmlns:a16="http://schemas.microsoft.com/office/drawing/2014/main" id="{04BBEEEF-0BE0-4A21-A1F5-19310E0F8B59}"/>
                </a:ext>
              </a:extLst>
            </p:cNvPr>
            <p:cNvSpPr/>
            <p:nvPr/>
          </p:nvSpPr>
          <p:spPr>
            <a:xfrm>
              <a:off x="6262377" y="20315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4" name="Freeform: Shape 113">
              <a:extLst>
                <a:ext uri="{FF2B5EF4-FFF2-40B4-BE49-F238E27FC236}">
                  <a16:creationId xmlns:a16="http://schemas.microsoft.com/office/drawing/2014/main" id="{98E1CD68-F466-4A89-AF7A-C9E3A858C84C}"/>
                </a:ext>
              </a:extLst>
            </p:cNvPr>
            <p:cNvSpPr/>
            <p:nvPr/>
          </p:nvSpPr>
          <p:spPr>
            <a:xfrm>
              <a:off x="6731960"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5" name="Freeform: Shape 114">
              <a:extLst>
                <a:ext uri="{FF2B5EF4-FFF2-40B4-BE49-F238E27FC236}">
                  <a16:creationId xmlns:a16="http://schemas.microsoft.com/office/drawing/2014/main" id="{679CF77E-7886-4D8C-901A-540B5C2B1AC0}"/>
                </a:ext>
              </a:extLst>
            </p:cNvPr>
            <p:cNvSpPr/>
            <p:nvPr/>
          </p:nvSpPr>
          <p:spPr>
            <a:xfrm>
              <a:off x="6262377" y="1574357"/>
              <a:ext cx="38100" cy="38100"/>
            </a:xfrm>
            <a:custGeom>
              <a:avLst/>
              <a:gdLst>
                <a:gd name="connsiteX0" fmla="*/ 21431 w 38100"/>
                <a:gd name="connsiteY0" fmla="*/ 35719 h 38100"/>
                <a:gd name="connsiteX1" fmla="*/ 21431 w 38100"/>
                <a:gd name="connsiteY1" fmla="*/ 7144 h 38100"/>
                <a:gd name="connsiteX2" fmla="*/ 21431 w 38100"/>
                <a:gd name="connsiteY2" fmla="*/ 35719 h 38100"/>
                <a:gd name="connsiteX3" fmla="*/ 21431 w 38100"/>
                <a:gd name="connsiteY3" fmla="*/ 35719 h 38100"/>
              </a:gdLst>
              <a:ahLst/>
              <a:cxnLst>
                <a:cxn ang="0">
                  <a:pos x="connsiteX0" y="connsiteY0"/>
                </a:cxn>
                <a:cxn ang="0">
                  <a:pos x="connsiteX1" y="connsiteY1"/>
                </a:cxn>
                <a:cxn ang="0">
                  <a:pos x="connsiteX2" y="connsiteY2"/>
                </a:cxn>
                <a:cxn ang="0">
                  <a:pos x="connsiteX3" y="connsiteY3"/>
                </a:cxn>
              </a:cxnLst>
              <a:rect l="l" t="t" r="r" b="b"/>
              <a:pathLst>
                <a:path w="38100" h="38100">
                  <a:moveTo>
                    <a:pt x="21431" y="35719"/>
                  </a:moveTo>
                  <a:cubicBezTo>
                    <a:pt x="39529" y="35719"/>
                    <a:pt x="39529" y="7144"/>
                    <a:pt x="21431" y="7144"/>
                  </a:cubicBezTo>
                  <a:cubicBezTo>
                    <a:pt x="2381" y="7144"/>
                    <a:pt x="2381" y="35719"/>
                    <a:pt x="21431" y="35719"/>
                  </a:cubicBezTo>
                  <a:lnTo>
                    <a:pt x="21431" y="35719"/>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sp>
          <p:nvSpPr>
            <p:cNvPr id="126" name="Freeform: Shape 115">
              <a:extLst>
                <a:ext uri="{FF2B5EF4-FFF2-40B4-BE49-F238E27FC236}">
                  <a16:creationId xmlns:a16="http://schemas.microsoft.com/office/drawing/2014/main" id="{662DFB84-4ABF-455A-A495-B4BEE0C86453}"/>
                </a:ext>
              </a:extLst>
            </p:cNvPr>
            <p:cNvSpPr/>
            <p:nvPr/>
          </p:nvSpPr>
          <p:spPr>
            <a:xfrm>
              <a:off x="6663856" y="2036796"/>
              <a:ext cx="266700" cy="34290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kern="0">
                <a:solidFill>
                  <a:srgbClr val="2F2F2F"/>
                </a:solidFill>
                <a:latin typeface="Segoe UI"/>
              </a:endParaRPr>
            </a:p>
          </p:txBody>
        </p:sp>
      </p:grpSp>
      <p:sp>
        <p:nvSpPr>
          <p:cNvPr id="128" name="Rectangle 127">
            <a:extLst>
              <a:ext uri="{FF2B5EF4-FFF2-40B4-BE49-F238E27FC236}">
                <a16:creationId xmlns:a16="http://schemas.microsoft.com/office/drawing/2014/main" id="{C56A371A-FAC3-4574-B100-AB90590F907A}"/>
              </a:ext>
            </a:extLst>
          </p:cNvPr>
          <p:cNvSpPr/>
          <p:nvPr/>
        </p:nvSpPr>
        <p:spPr bwMode="auto">
          <a:xfrm>
            <a:off x="2012346" y="2455588"/>
            <a:ext cx="2284240" cy="585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r>
              <a:rPr lang="en-US" kern="0">
                <a:gradFill>
                  <a:gsLst>
                    <a:gs pos="6195">
                      <a:srgbClr val="E6E6E6">
                        <a:lumMod val="25000"/>
                      </a:srgbClr>
                    </a:gs>
                    <a:gs pos="100000">
                      <a:srgbClr val="E6E6E6">
                        <a:lumMod val="25000"/>
                      </a:srgbClr>
                    </a:gs>
                  </a:gsLst>
                  <a:lin ang="5400000" scaled="0"/>
                </a:gradFill>
                <a:latin typeface="+mj-lt"/>
                <a:cs typeface="Segoe UI" panose="020B0502040204020203" pitchFamily="34" charset="0"/>
              </a:rPr>
              <a:t>Standard HDD</a:t>
            </a:r>
          </a:p>
        </p:txBody>
      </p:sp>
      <p:cxnSp>
        <p:nvCxnSpPr>
          <p:cNvPr id="129" name="Straight Connector 128">
            <a:extLst>
              <a:ext uri="{FF2B5EF4-FFF2-40B4-BE49-F238E27FC236}">
                <a16:creationId xmlns:a16="http://schemas.microsoft.com/office/drawing/2014/main" id="{88EA5BCA-AB41-4DBE-A8A6-66520FB890E8}"/>
              </a:ext>
            </a:extLst>
          </p:cNvPr>
          <p:cNvCxnSpPr>
            <a:cxnSpLocks/>
          </p:cNvCxnSpPr>
          <p:nvPr/>
        </p:nvCxnSpPr>
        <p:spPr>
          <a:xfrm>
            <a:off x="1170859" y="4153355"/>
            <a:ext cx="723900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3ACF186-1A34-4182-B98B-5256045F3DB8}"/>
              </a:ext>
            </a:extLst>
          </p:cNvPr>
          <p:cNvCxnSpPr>
            <a:cxnSpLocks/>
          </p:cNvCxnSpPr>
          <p:nvPr/>
        </p:nvCxnSpPr>
        <p:spPr>
          <a:xfrm>
            <a:off x="1170859" y="5343028"/>
            <a:ext cx="723900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2C53C74-2585-4465-BD1A-482819239393}"/>
              </a:ext>
            </a:extLst>
          </p:cNvPr>
          <p:cNvCxnSpPr>
            <a:cxnSpLocks/>
          </p:cNvCxnSpPr>
          <p:nvPr/>
        </p:nvCxnSpPr>
        <p:spPr>
          <a:xfrm>
            <a:off x="1170859" y="4748191"/>
            <a:ext cx="723900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23104E9-F897-4FCB-9D46-5970C1C858F9}"/>
              </a:ext>
            </a:extLst>
          </p:cNvPr>
          <p:cNvCxnSpPr>
            <a:cxnSpLocks/>
          </p:cNvCxnSpPr>
          <p:nvPr/>
        </p:nvCxnSpPr>
        <p:spPr>
          <a:xfrm>
            <a:off x="1170859" y="3175082"/>
            <a:ext cx="7239009"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3FC465D0-F88A-4F1C-8DFD-171A7BBA2D1A}"/>
              </a:ext>
            </a:extLst>
          </p:cNvPr>
          <p:cNvGrpSpPr/>
          <p:nvPr/>
        </p:nvGrpSpPr>
        <p:grpSpPr>
          <a:xfrm>
            <a:off x="2358397" y="4192575"/>
            <a:ext cx="5821260" cy="475838"/>
            <a:chOff x="2405146" y="4276258"/>
            <a:chExt cx="5938830" cy="485449"/>
          </a:xfrm>
        </p:grpSpPr>
        <p:sp>
          <p:nvSpPr>
            <p:cNvPr id="134" name="Rectangle 133">
              <a:extLst>
                <a:ext uri="{FF2B5EF4-FFF2-40B4-BE49-F238E27FC236}">
                  <a16:creationId xmlns:a16="http://schemas.microsoft.com/office/drawing/2014/main" id="{7B074539-BDA4-4484-89B5-E89ABE7BCEC5}"/>
                </a:ext>
              </a:extLst>
            </p:cNvPr>
            <p:cNvSpPr/>
            <p:nvPr/>
          </p:nvSpPr>
          <p:spPr bwMode="auto">
            <a:xfrm>
              <a:off x="2405146" y="4276258"/>
              <a:ext cx="5656360" cy="485449"/>
            </a:xfrm>
            <a:prstGeom prst="rect">
              <a:avLst/>
            </a:prstGeom>
            <a:noFill/>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567">
                <a:gradFill>
                  <a:gsLst>
                    <a:gs pos="40075">
                      <a:srgbClr val="FFFFFF"/>
                    </a:gs>
                    <a:gs pos="30000">
                      <a:srgbClr val="FFFFFF"/>
                    </a:gs>
                  </a:gsLst>
                  <a:lin ang="5400000" scaled="0"/>
                </a:gradFill>
              </a:endParaRPr>
            </a:p>
          </p:txBody>
        </p:sp>
        <p:sp>
          <p:nvSpPr>
            <p:cNvPr id="135" name="TextBox 134">
              <a:extLst>
                <a:ext uri="{FF2B5EF4-FFF2-40B4-BE49-F238E27FC236}">
                  <a16:creationId xmlns:a16="http://schemas.microsoft.com/office/drawing/2014/main" id="{16EBC9E8-684D-47A1-8FFF-6E35478BA2A3}"/>
                </a:ext>
              </a:extLst>
            </p:cNvPr>
            <p:cNvSpPr txBox="1"/>
            <p:nvPr/>
          </p:nvSpPr>
          <p:spPr>
            <a:xfrm>
              <a:off x="7796379" y="4396556"/>
              <a:ext cx="547597" cy="246027"/>
            </a:xfrm>
            <a:prstGeom prst="rect">
              <a:avLst/>
            </a:prstGeom>
            <a:solidFill>
              <a:schemeClr val="bg2"/>
            </a:solidFill>
          </p:spPr>
          <p:txBody>
            <a:bodyPr wrap="square" lIns="0" tIns="0" rIns="0" bIns="0" rtlCol="0">
              <a:spAutoFit/>
            </a:bodyPr>
            <a:lstStyle/>
            <a:p>
              <a:pPr algn="ctr"/>
              <a:r>
                <a:rPr lang="en-US" sz="1567">
                  <a:solidFill>
                    <a:schemeClr val="accent3"/>
                  </a:solidFill>
                </a:rPr>
                <a:t>8X</a:t>
              </a:r>
            </a:p>
          </p:txBody>
        </p:sp>
      </p:grpSp>
      <p:grpSp>
        <p:nvGrpSpPr>
          <p:cNvPr id="138" name="Group 137">
            <a:extLst>
              <a:ext uri="{FF2B5EF4-FFF2-40B4-BE49-F238E27FC236}">
                <a16:creationId xmlns:a16="http://schemas.microsoft.com/office/drawing/2014/main" id="{3AD76640-B42D-4640-ACBE-9B5D57D3EAC8}"/>
              </a:ext>
            </a:extLst>
          </p:cNvPr>
          <p:cNvGrpSpPr/>
          <p:nvPr/>
        </p:nvGrpSpPr>
        <p:grpSpPr>
          <a:xfrm>
            <a:off x="2346850" y="4817185"/>
            <a:ext cx="5875458" cy="1011683"/>
            <a:chOff x="2393364" y="4913484"/>
            <a:chExt cx="5994123" cy="1032115"/>
          </a:xfrm>
        </p:grpSpPr>
        <p:sp>
          <p:nvSpPr>
            <p:cNvPr id="133" name="Rectangle 132">
              <a:extLst>
                <a:ext uri="{FF2B5EF4-FFF2-40B4-BE49-F238E27FC236}">
                  <a16:creationId xmlns:a16="http://schemas.microsoft.com/office/drawing/2014/main" id="{263E31A9-6802-436D-8196-9F4B6DEC39F3}"/>
                </a:ext>
              </a:extLst>
            </p:cNvPr>
            <p:cNvSpPr/>
            <p:nvPr/>
          </p:nvSpPr>
          <p:spPr bwMode="auto">
            <a:xfrm>
              <a:off x="2393364" y="4913484"/>
              <a:ext cx="5656360" cy="1032115"/>
            </a:xfrm>
            <a:prstGeom prst="rect">
              <a:avLst/>
            </a:prstGeom>
            <a:noFill/>
            <a:ln w="2857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567">
                <a:gradFill>
                  <a:gsLst>
                    <a:gs pos="40075">
                      <a:srgbClr val="FFFFFF"/>
                    </a:gs>
                    <a:gs pos="30000">
                      <a:srgbClr val="FFFFFF"/>
                    </a:gs>
                  </a:gsLst>
                  <a:lin ang="5400000" scaled="0"/>
                </a:gradFill>
              </a:endParaRPr>
            </a:p>
          </p:txBody>
        </p:sp>
        <p:sp>
          <p:nvSpPr>
            <p:cNvPr id="136" name="TextBox 135">
              <a:extLst>
                <a:ext uri="{FF2B5EF4-FFF2-40B4-BE49-F238E27FC236}">
                  <a16:creationId xmlns:a16="http://schemas.microsoft.com/office/drawing/2014/main" id="{721ED639-794A-49EE-B79F-F328A8714D3D}"/>
                </a:ext>
              </a:extLst>
            </p:cNvPr>
            <p:cNvSpPr txBox="1"/>
            <p:nvPr/>
          </p:nvSpPr>
          <p:spPr>
            <a:xfrm>
              <a:off x="7748876" y="5326836"/>
              <a:ext cx="638611" cy="246026"/>
            </a:xfrm>
            <a:prstGeom prst="rect">
              <a:avLst/>
            </a:prstGeom>
            <a:solidFill>
              <a:schemeClr val="bg2"/>
            </a:solidFill>
          </p:spPr>
          <p:txBody>
            <a:bodyPr wrap="square" lIns="0" tIns="0" rIns="0" bIns="0" rtlCol="0">
              <a:spAutoFit/>
            </a:bodyPr>
            <a:lstStyle/>
            <a:p>
              <a:pPr algn="ctr"/>
              <a:r>
                <a:rPr lang="en-US" sz="1567">
                  <a:solidFill>
                    <a:schemeClr val="accent3"/>
                  </a:solidFill>
                </a:rPr>
                <a:t>3-4X</a:t>
              </a:r>
            </a:p>
          </p:txBody>
        </p:sp>
      </p:grpSp>
    </p:spTree>
    <p:extLst>
      <p:ext uri="{BB962C8B-B14F-4D97-AF65-F5344CB8AC3E}">
        <p14:creationId xmlns:p14="http://schemas.microsoft.com/office/powerpoint/2010/main" val="38106643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39" y="466721"/>
            <a:ext cx="11237870" cy="543108"/>
          </a:xfrm>
        </p:spPr>
        <p:txBody>
          <a:bodyPr/>
          <a:lstStyle/>
          <a:p>
            <a:r>
              <a:rPr lang="en-US" sz="3529"/>
              <a:t>Encryption At Rest – Storage Service Encryption</a:t>
            </a:r>
          </a:p>
        </p:txBody>
      </p:sp>
      <p:sp>
        <p:nvSpPr>
          <p:cNvPr id="3" name="Text Placeholder 2"/>
          <p:cNvSpPr>
            <a:spLocks noGrp="1"/>
          </p:cNvSpPr>
          <p:nvPr>
            <p:ph type="body" sz="quarter" idx="10"/>
          </p:nvPr>
        </p:nvSpPr>
        <p:spPr>
          <a:xfrm>
            <a:off x="600838" y="1412331"/>
            <a:ext cx="5569853" cy="2462084"/>
          </a:xfrm>
        </p:spPr>
        <p:txBody>
          <a:bodyPr/>
          <a:lstStyle/>
          <a:p>
            <a:r>
              <a:rPr lang="en-US" sz="2353" dirty="0"/>
              <a:t>Prevents data disclosure from physical disk compromise</a:t>
            </a:r>
          </a:p>
          <a:p>
            <a:endParaRPr lang="en-US" sz="2353" dirty="0"/>
          </a:p>
          <a:p>
            <a:r>
              <a:rPr lang="en-US" sz="2353" dirty="0"/>
              <a:t>Available for Blobs with MS managed keys</a:t>
            </a:r>
          </a:p>
          <a:p>
            <a:pPr marL="448107" indent="-448107">
              <a:buFont typeface="Arial" panose="020B0604020202020204" pitchFamily="34" charset="0"/>
              <a:buChar char="•"/>
            </a:pPr>
            <a:r>
              <a:rPr lang="en-US" sz="2353" dirty="0"/>
              <a:t>Encryption enabled for all accounts</a:t>
            </a:r>
          </a:p>
          <a:p>
            <a:pPr marL="448107" indent="-448107">
              <a:buFont typeface="Arial" panose="020B0604020202020204" pitchFamily="34" charset="0"/>
              <a:buChar char="•"/>
            </a:pPr>
            <a:r>
              <a:rPr lang="en-US" sz="2353" dirty="0"/>
              <a:t>Customer managed encryption keys </a:t>
            </a:r>
          </a:p>
        </p:txBody>
      </p:sp>
      <p:pic>
        <p:nvPicPr>
          <p:cNvPr id="4" name="Picture 3"/>
          <p:cNvPicPr>
            <a:picLocks noChangeAspect="1"/>
          </p:cNvPicPr>
          <p:nvPr/>
        </p:nvPicPr>
        <p:blipFill rotWithShape="1">
          <a:blip r:embed="rId3"/>
          <a:srcRect t="10541" r="31250"/>
          <a:stretch/>
        </p:blipFill>
        <p:spPr>
          <a:xfrm>
            <a:off x="6360283" y="1412331"/>
            <a:ext cx="5569433" cy="499652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E5351AA-20D6-4F21-B4D9-7E3F38A57B89}"/>
              </a:ext>
            </a:extLst>
          </p:cNvPr>
          <p:cNvPicPr>
            <a:picLocks noChangeAspect="1"/>
          </p:cNvPicPr>
          <p:nvPr/>
        </p:nvPicPr>
        <p:blipFill rotWithShape="1">
          <a:blip r:embed="rId4"/>
          <a:srcRect l="458" t="30691" r="30770" b="-1318"/>
          <a:stretch/>
        </p:blipFill>
        <p:spPr>
          <a:xfrm>
            <a:off x="6349549" y="1412331"/>
            <a:ext cx="5796460" cy="5314118"/>
          </a:xfrm>
          <a:prstGeom prst="rect">
            <a:avLst/>
          </a:prstGeom>
        </p:spPr>
      </p:pic>
    </p:spTree>
    <p:extLst>
      <p:ext uri="{BB962C8B-B14F-4D97-AF65-F5344CB8AC3E}">
        <p14:creationId xmlns:p14="http://schemas.microsoft.com/office/powerpoint/2010/main" val="238383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5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50"/>
                                        <p:tgtEl>
                                          <p:spTgt spid="3">
                                            <p:txEl>
                                              <p:pRg st="4" end="4"/>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39" y="466721"/>
            <a:ext cx="11237870" cy="543108"/>
          </a:xfrm>
        </p:spPr>
        <p:txBody>
          <a:bodyPr/>
          <a:lstStyle/>
          <a:p>
            <a:r>
              <a:rPr lang="en-US" sz="3529"/>
              <a:t>Encryption In Transit</a:t>
            </a:r>
          </a:p>
        </p:txBody>
      </p:sp>
      <p:sp>
        <p:nvSpPr>
          <p:cNvPr id="3" name="Text Placeholder 2"/>
          <p:cNvSpPr>
            <a:spLocks noGrp="1"/>
          </p:cNvSpPr>
          <p:nvPr>
            <p:ph type="body" sz="quarter" idx="10"/>
          </p:nvPr>
        </p:nvSpPr>
        <p:spPr>
          <a:xfrm>
            <a:off x="600839" y="1248917"/>
            <a:ext cx="7262828" cy="3935140"/>
          </a:xfrm>
        </p:spPr>
        <p:txBody>
          <a:bodyPr/>
          <a:lstStyle/>
          <a:p>
            <a:r>
              <a:rPr lang="en-US" dirty="0">
                <a:latin typeface="+mn-lt"/>
              </a:rPr>
              <a:t>Storage REST APIs support HTTPS</a:t>
            </a:r>
          </a:p>
          <a:p>
            <a:endParaRPr lang="en-US" dirty="0">
              <a:latin typeface="+mn-lt"/>
            </a:endParaRPr>
          </a:p>
          <a:p>
            <a:r>
              <a:rPr lang="en-US" dirty="0">
                <a:latin typeface="+mn-lt"/>
              </a:rPr>
              <a:t>SAS Tokens can be restricted for  HTTPS only</a:t>
            </a:r>
          </a:p>
          <a:p>
            <a:endParaRPr lang="en-US" b="1" dirty="0">
              <a:latin typeface="+mn-lt"/>
            </a:endParaRPr>
          </a:p>
          <a:p>
            <a:r>
              <a:rPr lang="en-US" dirty="0">
                <a:latin typeface="+mn-lt"/>
              </a:rPr>
              <a:t>“Secure Transfer” option </a:t>
            </a:r>
          </a:p>
          <a:p>
            <a:pPr lvl="1"/>
            <a:r>
              <a:rPr lang="en-US" sz="2745" dirty="0"/>
              <a:t>Limit </a:t>
            </a:r>
            <a:r>
              <a:rPr lang="en-US" sz="2745" b="1" i="1" dirty="0"/>
              <a:t>all</a:t>
            </a:r>
            <a:r>
              <a:rPr lang="en-US" sz="2745" dirty="0"/>
              <a:t> access to HTTPS only</a:t>
            </a:r>
          </a:p>
          <a:p>
            <a:pPr lvl="1"/>
            <a:r>
              <a:rPr lang="en-US" sz="2745" dirty="0"/>
              <a:t>Enables control via ARM Policy and monitoring via Microsoft Defender for Cloud</a:t>
            </a:r>
          </a:p>
        </p:txBody>
      </p:sp>
      <p:pic>
        <p:nvPicPr>
          <p:cNvPr id="5" name="Picture 4">
            <a:extLst>
              <a:ext uri="{FF2B5EF4-FFF2-40B4-BE49-F238E27FC236}">
                <a16:creationId xmlns:a16="http://schemas.microsoft.com/office/drawing/2014/main" id="{802DE8D9-7BDF-40C2-86E6-DB21F51F3F2D}"/>
              </a:ext>
            </a:extLst>
          </p:cNvPr>
          <p:cNvPicPr>
            <a:picLocks noChangeAspect="1"/>
          </p:cNvPicPr>
          <p:nvPr/>
        </p:nvPicPr>
        <p:blipFill>
          <a:blip r:embed="rId3"/>
          <a:stretch>
            <a:fillRect/>
          </a:stretch>
        </p:blipFill>
        <p:spPr>
          <a:xfrm>
            <a:off x="8405574" y="1248918"/>
            <a:ext cx="3433135" cy="4291419"/>
          </a:xfrm>
          <a:prstGeom prst="rect">
            <a:avLst/>
          </a:prstGeom>
        </p:spPr>
      </p:pic>
    </p:spTree>
    <p:extLst>
      <p:ext uri="{BB962C8B-B14F-4D97-AF65-F5344CB8AC3E}">
        <p14:creationId xmlns:p14="http://schemas.microsoft.com/office/powerpoint/2010/main" val="359503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5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25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25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E8AAA27-549D-4CEA-AA83-017A06AEDCA4}"/>
              </a:ext>
              <a:ext uri="{C183D7F6-B498-43B3-948B-1728B52AA6E4}">
                <adec:decorative xmlns:adec="http://schemas.microsoft.com/office/drawing/2017/decorative" val="1"/>
              </a:ext>
            </a:extLst>
          </p:cNvPr>
          <p:cNvSpPr/>
          <p:nvPr/>
        </p:nvSpPr>
        <p:spPr bwMode="auto">
          <a:xfrm>
            <a:off x="4029777" y="1740893"/>
            <a:ext cx="4127107" cy="4127107"/>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3" name="Rectangle 132">
            <a:extLst>
              <a:ext uri="{FF2B5EF4-FFF2-40B4-BE49-F238E27FC236}">
                <a16:creationId xmlns:a16="http://schemas.microsoft.com/office/drawing/2014/main" id="{423606B3-BE30-41AA-B5C3-95E8C5404863}"/>
              </a:ext>
            </a:extLst>
          </p:cNvPr>
          <p:cNvSpPr/>
          <p:nvPr/>
        </p:nvSpPr>
        <p:spPr bwMode="auto">
          <a:xfrm rot="16200000">
            <a:off x="2116784" y="234562"/>
            <a:ext cx="2034333" cy="5091376"/>
          </a:xfrm>
          <a:prstGeom prst="rect">
            <a:avLst/>
          </a:prstGeom>
          <a:solidFill>
            <a:schemeClr val="bg1"/>
          </a:solidFill>
          <a:ln w="38100">
            <a:solidFill>
              <a:schemeClr val="bg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36576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Virtual Network </a:t>
            </a: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Virtual WAN</a:t>
            </a: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ExpressRoute</a:t>
            </a: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VPN</a:t>
            </a: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DNS</a:t>
            </a:r>
          </a:p>
        </p:txBody>
      </p:sp>
      <p:sp>
        <p:nvSpPr>
          <p:cNvPr id="7" name="Freeform 5">
            <a:extLst>
              <a:ext uri="{FF2B5EF4-FFF2-40B4-BE49-F238E27FC236}">
                <a16:creationId xmlns:a16="http://schemas.microsoft.com/office/drawing/2014/main" id="{CA157C74-8F0C-4F02-9125-0397F948B1BE}"/>
              </a:ext>
              <a:ext uri="{C183D7F6-B498-43B3-948B-1728B52AA6E4}">
                <adec:decorative xmlns:adec="http://schemas.microsoft.com/office/drawing/2017/decorative" val="1"/>
              </a:ext>
            </a:extLst>
          </p:cNvPr>
          <p:cNvSpPr>
            <a:spLocks/>
          </p:cNvSpPr>
          <p:nvPr/>
        </p:nvSpPr>
        <p:spPr bwMode="auto">
          <a:xfrm>
            <a:off x="4267059" y="1987256"/>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9" name="Group 38" descr="Two arrows pointing at themselves icon">
            <a:extLst>
              <a:ext uri="{FF2B5EF4-FFF2-40B4-BE49-F238E27FC236}">
                <a16:creationId xmlns:a16="http://schemas.microsoft.com/office/drawing/2014/main" id="{8E06C65B-1768-41A2-9422-254AFDDECF3D}"/>
              </a:ext>
            </a:extLst>
          </p:cNvPr>
          <p:cNvGrpSpPr/>
          <p:nvPr/>
        </p:nvGrpSpPr>
        <p:grpSpPr>
          <a:xfrm>
            <a:off x="5141208" y="2831565"/>
            <a:ext cx="527922" cy="543846"/>
            <a:chOff x="1734510" y="718725"/>
            <a:chExt cx="819967" cy="844700"/>
          </a:xfrm>
        </p:grpSpPr>
        <p:grpSp>
          <p:nvGrpSpPr>
            <p:cNvPr id="41" name="Graphic 11">
              <a:extLst>
                <a:ext uri="{FF2B5EF4-FFF2-40B4-BE49-F238E27FC236}">
                  <a16:creationId xmlns:a16="http://schemas.microsoft.com/office/drawing/2014/main" id="{ECAFE276-3AE3-4155-8486-2F61869D33B2}"/>
                </a:ext>
              </a:extLst>
            </p:cNvPr>
            <p:cNvGrpSpPr/>
            <p:nvPr/>
          </p:nvGrpSpPr>
          <p:grpSpPr>
            <a:xfrm>
              <a:off x="2148299" y="718725"/>
              <a:ext cx="406178" cy="695355"/>
              <a:chOff x="2148299" y="718725"/>
              <a:chExt cx="406178" cy="695355"/>
            </a:xfrm>
            <a:solidFill>
              <a:schemeClr val="accent1"/>
            </a:solidFill>
          </p:grpSpPr>
          <p:sp>
            <p:nvSpPr>
              <p:cNvPr id="45" name="Freeform: Shape 44">
                <a:extLst>
                  <a:ext uri="{FF2B5EF4-FFF2-40B4-BE49-F238E27FC236}">
                    <a16:creationId xmlns:a16="http://schemas.microsoft.com/office/drawing/2014/main" id="{8BF6CE0A-1D97-4676-914B-C5F1749E1091}"/>
                  </a:ext>
                </a:extLst>
              </p:cNvPr>
              <p:cNvSpPr/>
              <p:nvPr/>
            </p:nvSpPr>
            <p:spPr>
              <a:xfrm>
                <a:off x="2148299" y="718725"/>
                <a:ext cx="406178" cy="695355"/>
              </a:xfrm>
              <a:custGeom>
                <a:avLst/>
                <a:gdLst>
                  <a:gd name="connsiteX0" fmla="*/ 146491 w 406178"/>
                  <a:gd name="connsiteY0" fmla="*/ 345300 h 695355"/>
                  <a:gd name="connsiteX1" fmla="*/ 406179 w 406178"/>
                  <a:gd name="connsiteY1" fmla="*/ 619257 h 695355"/>
                  <a:gd name="connsiteX2" fmla="*/ 332934 w 406178"/>
                  <a:gd name="connsiteY2" fmla="*/ 695356 h 695355"/>
                  <a:gd name="connsiteX3" fmla="*/ 0 w 406178"/>
                  <a:gd name="connsiteY3" fmla="*/ 345300 h 695355"/>
                  <a:gd name="connsiteX4" fmla="*/ 328177 w 406178"/>
                  <a:gd name="connsiteY4" fmla="*/ 0 h 695355"/>
                  <a:gd name="connsiteX5" fmla="*/ 401423 w 406178"/>
                  <a:gd name="connsiteY5" fmla="*/ 76099 h 695355"/>
                  <a:gd name="connsiteX6" fmla="*/ 146491 w 406178"/>
                  <a:gd name="connsiteY6" fmla="*/ 345300 h 69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78" h="695355">
                    <a:moveTo>
                      <a:pt x="146491" y="345300"/>
                    </a:moveTo>
                    <a:lnTo>
                      <a:pt x="406179" y="619257"/>
                    </a:lnTo>
                    <a:lnTo>
                      <a:pt x="332934" y="695356"/>
                    </a:lnTo>
                    <a:lnTo>
                      <a:pt x="0" y="345300"/>
                    </a:lnTo>
                    <a:lnTo>
                      <a:pt x="328177" y="0"/>
                    </a:lnTo>
                    <a:lnTo>
                      <a:pt x="401423" y="76099"/>
                    </a:lnTo>
                    <a:lnTo>
                      <a:pt x="146491" y="345300"/>
                    </a:lnTo>
                    <a:close/>
                  </a:path>
                </a:pathLst>
              </a:custGeom>
              <a:solidFill>
                <a:srgbClr val="5E9624"/>
              </a:solidFill>
              <a:ln w="94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ABA2A30-C571-4A57-9674-4EE23F70FF3C}"/>
                  </a:ext>
                </a:extLst>
              </p:cNvPr>
              <p:cNvSpPr/>
              <p:nvPr/>
            </p:nvSpPr>
            <p:spPr>
              <a:xfrm>
                <a:off x="2222496" y="1064025"/>
                <a:ext cx="331982" cy="350055"/>
              </a:xfrm>
              <a:custGeom>
                <a:avLst/>
                <a:gdLst>
                  <a:gd name="connsiteX0" fmla="*/ 331982 w 331982"/>
                  <a:gd name="connsiteY0" fmla="*/ 273957 h 350055"/>
                  <a:gd name="connsiteX1" fmla="*/ 72294 w 331982"/>
                  <a:gd name="connsiteY1" fmla="*/ 0 h 350055"/>
                  <a:gd name="connsiteX2" fmla="*/ 0 w 331982"/>
                  <a:gd name="connsiteY2" fmla="*/ 76099 h 350055"/>
                  <a:gd name="connsiteX3" fmla="*/ 258737 w 331982"/>
                  <a:gd name="connsiteY3" fmla="*/ 350056 h 350055"/>
                  <a:gd name="connsiteX4" fmla="*/ 331982 w 331982"/>
                  <a:gd name="connsiteY4" fmla="*/ 273957 h 35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82" h="350055">
                    <a:moveTo>
                      <a:pt x="331982" y="273957"/>
                    </a:moveTo>
                    <a:lnTo>
                      <a:pt x="72294" y="0"/>
                    </a:lnTo>
                    <a:lnTo>
                      <a:pt x="0" y="76099"/>
                    </a:lnTo>
                    <a:lnTo>
                      <a:pt x="258737" y="350056"/>
                    </a:lnTo>
                    <a:lnTo>
                      <a:pt x="331982" y="273957"/>
                    </a:lnTo>
                    <a:close/>
                  </a:path>
                </a:pathLst>
              </a:custGeom>
              <a:solidFill>
                <a:srgbClr val="86D633"/>
              </a:solidFill>
              <a:ln w="94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 name="Graphic 11">
              <a:extLst>
                <a:ext uri="{FF2B5EF4-FFF2-40B4-BE49-F238E27FC236}">
                  <a16:creationId xmlns:a16="http://schemas.microsoft.com/office/drawing/2014/main" id="{148E9953-2BE7-4F2E-AF87-B3F8BD8D974D}"/>
                </a:ext>
              </a:extLst>
            </p:cNvPr>
            <p:cNvGrpSpPr/>
            <p:nvPr/>
          </p:nvGrpSpPr>
          <p:grpSpPr>
            <a:xfrm>
              <a:off x="1734510" y="868070"/>
              <a:ext cx="405227" cy="695355"/>
              <a:chOff x="1734510" y="868070"/>
              <a:chExt cx="405227" cy="695355"/>
            </a:xfrm>
            <a:solidFill>
              <a:schemeClr val="accent1"/>
            </a:solidFill>
          </p:grpSpPr>
          <p:sp>
            <p:nvSpPr>
              <p:cNvPr id="43" name="Freeform: Shape 42">
                <a:extLst>
                  <a:ext uri="{FF2B5EF4-FFF2-40B4-BE49-F238E27FC236}">
                    <a16:creationId xmlns:a16="http://schemas.microsoft.com/office/drawing/2014/main" id="{C56236F0-7E61-4244-A200-8E3CE837E6B9}"/>
                  </a:ext>
                </a:extLst>
              </p:cNvPr>
              <p:cNvSpPr/>
              <p:nvPr/>
            </p:nvSpPr>
            <p:spPr>
              <a:xfrm>
                <a:off x="1734510" y="868070"/>
                <a:ext cx="405227" cy="695355"/>
              </a:xfrm>
              <a:custGeom>
                <a:avLst/>
                <a:gdLst>
                  <a:gd name="connsiteX0" fmla="*/ 258737 w 405227"/>
                  <a:gd name="connsiteY0" fmla="*/ 345300 h 695355"/>
                  <a:gd name="connsiteX1" fmla="*/ 0 w 405227"/>
                  <a:gd name="connsiteY1" fmla="*/ 619257 h 695355"/>
                  <a:gd name="connsiteX2" fmla="*/ 72294 w 405227"/>
                  <a:gd name="connsiteY2" fmla="*/ 695356 h 695355"/>
                  <a:gd name="connsiteX3" fmla="*/ 405228 w 405227"/>
                  <a:gd name="connsiteY3" fmla="*/ 345300 h 695355"/>
                  <a:gd name="connsiteX4" fmla="*/ 77050 w 405227"/>
                  <a:gd name="connsiteY4" fmla="*/ 0 h 695355"/>
                  <a:gd name="connsiteX5" fmla="*/ 3805 w 405227"/>
                  <a:gd name="connsiteY5" fmla="*/ 76099 h 695355"/>
                  <a:gd name="connsiteX6" fmla="*/ 258737 w 405227"/>
                  <a:gd name="connsiteY6" fmla="*/ 345300 h 69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227" h="695355">
                    <a:moveTo>
                      <a:pt x="258737" y="345300"/>
                    </a:moveTo>
                    <a:lnTo>
                      <a:pt x="0" y="619257"/>
                    </a:lnTo>
                    <a:lnTo>
                      <a:pt x="72294" y="695356"/>
                    </a:lnTo>
                    <a:lnTo>
                      <a:pt x="405228" y="345300"/>
                    </a:lnTo>
                    <a:lnTo>
                      <a:pt x="77050" y="0"/>
                    </a:lnTo>
                    <a:lnTo>
                      <a:pt x="3805" y="76099"/>
                    </a:lnTo>
                    <a:lnTo>
                      <a:pt x="258737" y="345300"/>
                    </a:lnTo>
                    <a:close/>
                  </a:path>
                </a:pathLst>
              </a:custGeom>
              <a:solidFill>
                <a:srgbClr val="5E9624"/>
              </a:solidFill>
              <a:ln w="94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1C9DD53-242F-47E5-BE91-044070678DA0}"/>
                  </a:ext>
                </a:extLst>
              </p:cNvPr>
              <p:cNvSpPr/>
              <p:nvPr/>
            </p:nvSpPr>
            <p:spPr>
              <a:xfrm>
                <a:off x="1734510" y="1213370"/>
                <a:ext cx="331031" cy="350055"/>
              </a:xfrm>
              <a:custGeom>
                <a:avLst/>
                <a:gdLst>
                  <a:gd name="connsiteX0" fmla="*/ 0 w 331031"/>
                  <a:gd name="connsiteY0" fmla="*/ 273957 h 350055"/>
                  <a:gd name="connsiteX1" fmla="*/ 258737 w 331031"/>
                  <a:gd name="connsiteY1" fmla="*/ 0 h 350055"/>
                  <a:gd name="connsiteX2" fmla="*/ 331031 w 331031"/>
                  <a:gd name="connsiteY2" fmla="*/ 76099 h 350055"/>
                  <a:gd name="connsiteX3" fmla="*/ 72294 w 331031"/>
                  <a:gd name="connsiteY3" fmla="*/ 350056 h 350055"/>
                  <a:gd name="connsiteX4" fmla="*/ 0 w 331031"/>
                  <a:gd name="connsiteY4" fmla="*/ 273957 h 35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31" h="350055">
                    <a:moveTo>
                      <a:pt x="0" y="273957"/>
                    </a:moveTo>
                    <a:lnTo>
                      <a:pt x="258737" y="0"/>
                    </a:lnTo>
                    <a:lnTo>
                      <a:pt x="331031" y="76099"/>
                    </a:lnTo>
                    <a:lnTo>
                      <a:pt x="72294" y="350056"/>
                    </a:lnTo>
                    <a:lnTo>
                      <a:pt x="0" y="273957"/>
                    </a:lnTo>
                    <a:close/>
                  </a:path>
                </a:pathLst>
              </a:custGeom>
              <a:solidFill>
                <a:srgbClr val="86D633"/>
              </a:solidFill>
              <a:ln w="94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2" name="Rectangle 51">
            <a:extLst>
              <a:ext uri="{FF2B5EF4-FFF2-40B4-BE49-F238E27FC236}">
                <a16:creationId xmlns:a16="http://schemas.microsoft.com/office/drawing/2014/main" id="{447966DA-8856-46EC-A77E-9D090C90D78D}"/>
              </a:ext>
              <a:ext uri="{C183D7F6-B498-43B3-948B-1728B52AA6E4}">
                <adec:decorative xmlns:adec="http://schemas.microsoft.com/office/drawing/2017/decorative" val="1"/>
              </a:ext>
            </a:extLst>
          </p:cNvPr>
          <p:cNvSpPr/>
          <p:nvPr/>
        </p:nvSpPr>
        <p:spPr bwMode="auto">
          <a:xfrm rot="16200000">
            <a:off x="7869634" y="37262"/>
            <a:ext cx="1985820" cy="5495035"/>
          </a:xfrm>
          <a:prstGeom prst="rect">
            <a:avLst/>
          </a:prstGeom>
          <a:noFill/>
          <a:ln w="38100">
            <a:solidFill>
              <a:schemeClr val="bg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91440" rIns="0" bIns="36576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70000"/>
              </a:lnSpc>
              <a:spcBef>
                <a:spcPts val="1200"/>
              </a:spcBef>
              <a:spcAft>
                <a:spcPts val="0"/>
              </a:spcAft>
              <a:buClrTx/>
              <a:buSzTx/>
              <a:buFontTx/>
              <a:buNone/>
              <a:tabLst/>
              <a:defRPr/>
            </a:pP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1" name="Freeform 5">
            <a:extLst>
              <a:ext uri="{FF2B5EF4-FFF2-40B4-BE49-F238E27FC236}">
                <a16:creationId xmlns:a16="http://schemas.microsoft.com/office/drawing/2014/main" id="{4F7C5EA7-3914-4492-80A3-714193BBE643}"/>
              </a:ext>
              <a:ext uri="{C183D7F6-B498-43B3-948B-1728B52AA6E4}">
                <adec:decorative xmlns:adec="http://schemas.microsoft.com/office/drawing/2017/decorative" val="1"/>
              </a:ext>
            </a:extLst>
          </p:cNvPr>
          <p:cNvSpPr>
            <a:spLocks/>
          </p:cNvSpPr>
          <p:nvPr/>
        </p:nvSpPr>
        <p:spPr bwMode="auto">
          <a:xfrm flipH="1">
            <a:off x="6129053" y="1987256"/>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2EF22737-B7D1-472F-A20E-4DD8A01413CF}"/>
              </a:ext>
              <a:ext uri="{C183D7F6-B498-43B3-948B-1728B52AA6E4}">
                <adec:decorative xmlns:adec="http://schemas.microsoft.com/office/drawing/2017/decorative" val="1"/>
              </a:ext>
            </a:extLst>
          </p:cNvPr>
          <p:cNvSpPr/>
          <p:nvPr/>
        </p:nvSpPr>
        <p:spPr bwMode="auto">
          <a:xfrm>
            <a:off x="5519348" y="1787943"/>
            <a:ext cx="6090040" cy="1987037"/>
          </a:xfrm>
          <a:custGeom>
            <a:avLst/>
            <a:gdLst>
              <a:gd name="connsiteX0" fmla="*/ 0 w 3924356"/>
              <a:gd name="connsiteY0" fmla="*/ 0 h 1987037"/>
              <a:gd name="connsiteX1" fmla="*/ 3924356 w 3924356"/>
              <a:gd name="connsiteY1" fmla="*/ 0 h 1987037"/>
              <a:gd name="connsiteX2" fmla="*/ 3924356 w 3924356"/>
              <a:gd name="connsiteY2" fmla="*/ 1987037 h 1987037"/>
              <a:gd name="connsiteX3" fmla="*/ 0 w 3924356"/>
              <a:gd name="connsiteY3" fmla="*/ 1987037 h 1987037"/>
              <a:gd name="connsiteX4" fmla="*/ 0 w 3924356"/>
              <a:gd name="connsiteY4" fmla="*/ 0 h 1987037"/>
              <a:gd name="connsiteX0" fmla="*/ 0 w 5428304"/>
              <a:gd name="connsiteY0" fmla="*/ 0 h 1987037"/>
              <a:gd name="connsiteX1" fmla="*/ 5428304 w 5428304"/>
              <a:gd name="connsiteY1" fmla="*/ 0 h 1987037"/>
              <a:gd name="connsiteX2" fmla="*/ 5428304 w 5428304"/>
              <a:gd name="connsiteY2" fmla="*/ 1987037 h 1987037"/>
              <a:gd name="connsiteX3" fmla="*/ 1503948 w 5428304"/>
              <a:gd name="connsiteY3" fmla="*/ 1987037 h 1987037"/>
              <a:gd name="connsiteX4" fmla="*/ 0 w 5428304"/>
              <a:gd name="connsiteY4" fmla="*/ 0 h 1987037"/>
              <a:gd name="connsiteX0" fmla="*/ 0 w 6090040"/>
              <a:gd name="connsiteY0" fmla="*/ 0 h 1987037"/>
              <a:gd name="connsiteX1" fmla="*/ 6090040 w 6090040"/>
              <a:gd name="connsiteY1" fmla="*/ 0 h 1987037"/>
              <a:gd name="connsiteX2" fmla="*/ 6090040 w 6090040"/>
              <a:gd name="connsiteY2" fmla="*/ 1987037 h 1987037"/>
              <a:gd name="connsiteX3" fmla="*/ 2165684 w 6090040"/>
              <a:gd name="connsiteY3" fmla="*/ 1987037 h 1987037"/>
              <a:gd name="connsiteX4" fmla="*/ 0 w 6090040"/>
              <a:gd name="connsiteY4" fmla="*/ 0 h 1987037"/>
              <a:gd name="connsiteX0" fmla="*/ 0 w 6090040"/>
              <a:gd name="connsiteY0" fmla="*/ 0 h 1987037"/>
              <a:gd name="connsiteX1" fmla="*/ 6090040 w 6090040"/>
              <a:gd name="connsiteY1" fmla="*/ 0 h 1987037"/>
              <a:gd name="connsiteX2" fmla="*/ 6090040 w 6090040"/>
              <a:gd name="connsiteY2" fmla="*/ 1987037 h 1987037"/>
              <a:gd name="connsiteX3" fmla="*/ 2514600 w 6090040"/>
              <a:gd name="connsiteY3" fmla="*/ 1987037 h 1987037"/>
              <a:gd name="connsiteX4" fmla="*/ 0 w 6090040"/>
              <a:gd name="connsiteY4" fmla="*/ 0 h 1987037"/>
              <a:gd name="connsiteX0" fmla="*/ 0 w 6090040"/>
              <a:gd name="connsiteY0" fmla="*/ 0 h 1987037"/>
              <a:gd name="connsiteX1" fmla="*/ 6090040 w 6090040"/>
              <a:gd name="connsiteY1" fmla="*/ 0 h 1987037"/>
              <a:gd name="connsiteX2" fmla="*/ 6090040 w 6090040"/>
              <a:gd name="connsiteY2" fmla="*/ 1987037 h 1987037"/>
              <a:gd name="connsiteX3" fmla="*/ 2514600 w 6090040"/>
              <a:gd name="connsiteY3" fmla="*/ 1987037 h 1987037"/>
              <a:gd name="connsiteX4" fmla="*/ 1236726 w 6090040"/>
              <a:gd name="connsiteY4" fmla="*/ 979321 h 1987037"/>
              <a:gd name="connsiteX5" fmla="*/ 0 w 6090040"/>
              <a:gd name="connsiteY5" fmla="*/ 0 h 1987037"/>
              <a:gd name="connsiteX0" fmla="*/ 1236726 w 6090040"/>
              <a:gd name="connsiteY0" fmla="*/ 979321 h 1987037"/>
              <a:gd name="connsiteX1" fmla="*/ 0 w 6090040"/>
              <a:gd name="connsiteY1" fmla="*/ 0 h 1987037"/>
              <a:gd name="connsiteX2" fmla="*/ 6090040 w 6090040"/>
              <a:gd name="connsiteY2" fmla="*/ 0 h 1987037"/>
              <a:gd name="connsiteX3" fmla="*/ 6090040 w 6090040"/>
              <a:gd name="connsiteY3" fmla="*/ 1987037 h 1987037"/>
              <a:gd name="connsiteX4" fmla="*/ 2514600 w 6090040"/>
              <a:gd name="connsiteY4" fmla="*/ 1987037 h 1987037"/>
              <a:gd name="connsiteX5" fmla="*/ 1328166 w 6090040"/>
              <a:gd name="connsiteY5" fmla="*/ 1070761 h 1987037"/>
              <a:gd name="connsiteX0" fmla="*/ 1236726 w 6090040"/>
              <a:gd name="connsiteY0" fmla="*/ 979321 h 1987037"/>
              <a:gd name="connsiteX1" fmla="*/ 0 w 6090040"/>
              <a:gd name="connsiteY1" fmla="*/ 0 h 1987037"/>
              <a:gd name="connsiteX2" fmla="*/ 6090040 w 6090040"/>
              <a:gd name="connsiteY2" fmla="*/ 0 h 1987037"/>
              <a:gd name="connsiteX3" fmla="*/ 6090040 w 6090040"/>
              <a:gd name="connsiteY3" fmla="*/ 1987037 h 1987037"/>
              <a:gd name="connsiteX4" fmla="*/ 2514600 w 6090040"/>
              <a:gd name="connsiteY4" fmla="*/ 1987037 h 1987037"/>
              <a:gd name="connsiteX0" fmla="*/ 0 w 6090040"/>
              <a:gd name="connsiteY0" fmla="*/ 0 h 1987037"/>
              <a:gd name="connsiteX1" fmla="*/ 6090040 w 6090040"/>
              <a:gd name="connsiteY1" fmla="*/ 0 h 1987037"/>
              <a:gd name="connsiteX2" fmla="*/ 6090040 w 6090040"/>
              <a:gd name="connsiteY2" fmla="*/ 1987037 h 1987037"/>
              <a:gd name="connsiteX3" fmla="*/ 2514600 w 6090040"/>
              <a:gd name="connsiteY3" fmla="*/ 1987037 h 1987037"/>
            </a:gdLst>
            <a:ahLst/>
            <a:cxnLst>
              <a:cxn ang="0">
                <a:pos x="connsiteX0" y="connsiteY0"/>
              </a:cxn>
              <a:cxn ang="0">
                <a:pos x="connsiteX1" y="connsiteY1"/>
              </a:cxn>
              <a:cxn ang="0">
                <a:pos x="connsiteX2" y="connsiteY2"/>
              </a:cxn>
              <a:cxn ang="0">
                <a:pos x="connsiteX3" y="connsiteY3"/>
              </a:cxn>
            </a:cxnLst>
            <a:rect l="l" t="t" r="r" b="b"/>
            <a:pathLst>
              <a:path w="6090040" h="1987037">
                <a:moveTo>
                  <a:pt x="0" y="0"/>
                </a:moveTo>
                <a:lnTo>
                  <a:pt x="6090040" y="0"/>
                </a:lnTo>
                <a:lnTo>
                  <a:pt x="6090040" y="1987037"/>
                </a:lnTo>
                <a:lnTo>
                  <a:pt x="2514600" y="1987037"/>
                </a:lnTo>
              </a:path>
            </a:pathLst>
          </a:cu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 name="Graphic 52" descr="Lock and shield icon">
            <a:extLst>
              <a:ext uri="{FF2B5EF4-FFF2-40B4-BE49-F238E27FC236}">
                <a16:creationId xmlns:a16="http://schemas.microsoft.com/office/drawing/2014/main" id="{1B0B3CF9-E4D4-4C15-B032-B8DF3EA9F0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1968" y="2783779"/>
            <a:ext cx="647469" cy="647469"/>
          </a:xfrm>
          <a:prstGeom prst="rect">
            <a:avLst/>
          </a:prstGeom>
        </p:spPr>
      </p:pic>
      <p:sp>
        <p:nvSpPr>
          <p:cNvPr id="130" name="Rectangle 129">
            <a:extLst>
              <a:ext uri="{FF2B5EF4-FFF2-40B4-BE49-F238E27FC236}">
                <a16:creationId xmlns:a16="http://schemas.microsoft.com/office/drawing/2014/main" id="{79EE35BF-B556-4CD8-B034-27F0F24AC79F}"/>
              </a:ext>
            </a:extLst>
          </p:cNvPr>
          <p:cNvSpPr/>
          <p:nvPr/>
        </p:nvSpPr>
        <p:spPr bwMode="auto">
          <a:xfrm rot="16200000">
            <a:off x="7868963" y="17140"/>
            <a:ext cx="1985820" cy="549503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91440" rIns="0" bIns="36576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DDoS Protection</a:t>
            </a: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Azure WAF</a:t>
            </a: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Azure Firewall</a:t>
            </a: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Azure Firewall Manager</a:t>
            </a: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Network Security Groups</a:t>
            </a: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Service Endpoints/Private Link</a:t>
            </a:r>
          </a:p>
        </p:txBody>
      </p:sp>
      <p:sp>
        <p:nvSpPr>
          <p:cNvPr id="63" name="Rectangle 62">
            <a:extLst>
              <a:ext uri="{FF2B5EF4-FFF2-40B4-BE49-F238E27FC236}">
                <a16:creationId xmlns:a16="http://schemas.microsoft.com/office/drawing/2014/main" id="{768E32B9-5719-4706-859E-00BD45A01DAC}"/>
              </a:ext>
            </a:extLst>
          </p:cNvPr>
          <p:cNvSpPr/>
          <p:nvPr/>
        </p:nvSpPr>
        <p:spPr bwMode="auto">
          <a:xfrm rot="16200000">
            <a:off x="2116784" y="2300531"/>
            <a:ext cx="2034333" cy="5091376"/>
          </a:xfrm>
          <a:prstGeom prst="rect">
            <a:avLst/>
          </a:prstGeom>
          <a:solidFill>
            <a:schemeClr val="bg1"/>
          </a:solidFill>
          <a:ln w="38100">
            <a:solidFill>
              <a:schemeClr val="bg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36576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Network Watcher</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ExpressRoute Monitor</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Azure Monitor</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l"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Virtual Network TAP</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p:txBody>
      </p:sp>
      <p:sp>
        <p:nvSpPr>
          <p:cNvPr id="99" name="Freeform 5">
            <a:extLst>
              <a:ext uri="{FF2B5EF4-FFF2-40B4-BE49-F238E27FC236}">
                <a16:creationId xmlns:a16="http://schemas.microsoft.com/office/drawing/2014/main" id="{08A3C32B-AAAF-4B47-BB44-386B1903E75F}"/>
              </a:ext>
              <a:ext uri="{C183D7F6-B498-43B3-948B-1728B52AA6E4}">
                <adec:decorative xmlns:adec="http://schemas.microsoft.com/office/drawing/2017/decorative" val="1"/>
              </a:ext>
            </a:extLst>
          </p:cNvPr>
          <p:cNvSpPr>
            <a:spLocks/>
          </p:cNvSpPr>
          <p:nvPr/>
        </p:nvSpPr>
        <p:spPr bwMode="auto">
          <a:xfrm flipV="1">
            <a:off x="4267059" y="3842589"/>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54" name="Graphic 53" descr="Gauge icon">
            <a:extLst>
              <a:ext uri="{FF2B5EF4-FFF2-40B4-BE49-F238E27FC236}">
                <a16:creationId xmlns:a16="http://schemas.microsoft.com/office/drawing/2014/main" id="{5F04247B-CA78-4762-8D9D-359B966598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0209" y="4153745"/>
            <a:ext cx="663796" cy="663796"/>
          </a:xfrm>
          <a:prstGeom prst="rect">
            <a:avLst/>
          </a:prstGeom>
        </p:spPr>
      </p:pic>
      <p:sp>
        <p:nvSpPr>
          <p:cNvPr id="131" name="Rectangle 130">
            <a:extLst>
              <a:ext uri="{FF2B5EF4-FFF2-40B4-BE49-F238E27FC236}">
                <a16:creationId xmlns:a16="http://schemas.microsoft.com/office/drawing/2014/main" id="{109BD284-FD8D-4F01-8425-B033240C83C6}"/>
              </a:ext>
            </a:extLst>
          </p:cNvPr>
          <p:cNvSpPr/>
          <p:nvPr/>
        </p:nvSpPr>
        <p:spPr bwMode="auto">
          <a:xfrm rot="5400000" flipH="1">
            <a:off x="7914041" y="2018550"/>
            <a:ext cx="1898814" cy="5491880"/>
          </a:xfrm>
          <a:prstGeom prst="rect">
            <a:avLst/>
          </a:prstGeom>
          <a:noFill/>
          <a:ln w="38100">
            <a:solidFill>
              <a:schemeClr val="bg2"/>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365760" rIns="0" bIns="46637"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CDN</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Front Door</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Traffic Manager</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Application Gateway</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a:endParaRPr>
          </a:p>
          <a:p>
            <a:pPr marL="0" marR="0" lvl="0" indent="0" algn="r" defTabSz="914400" rtl="0" eaLnBrk="1" fontAlgn="auto" latinLnBrk="0" hangingPunct="1">
              <a:lnSpc>
                <a:spcPct val="70000"/>
              </a:lnSpc>
              <a:spcBef>
                <a:spcPts val="1200"/>
              </a:spcBef>
              <a:spcAft>
                <a:spcPts val="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Load Balancer</a:t>
            </a:r>
          </a:p>
        </p:txBody>
      </p:sp>
      <p:sp>
        <p:nvSpPr>
          <p:cNvPr id="100" name="Freeform 5">
            <a:extLst>
              <a:ext uri="{FF2B5EF4-FFF2-40B4-BE49-F238E27FC236}">
                <a16:creationId xmlns:a16="http://schemas.microsoft.com/office/drawing/2014/main" id="{41C939B0-1BD6-4F80-8151-5501F9F7D5A4}"/>
              </a:ext>
              <a:ext uri="{C183D7F6-B498-43B3-948B-1728B52AA6E4}">
                <adec:decorative xmlns:adec="http://schemas.microsoft.com/office/drawing/2017/decorative" val="1"/>
              </a:ext>
            </a:extLst>
          </p:cNvPr>
          <p:cNvSpPr>
            <a:spLocks/>
          </p:cNvSpPr>
          <p:nvPr/>
        </p:nvSpPr>
        <p:spPr bwMode="auto">
          <a:xfrm flipH="1" flipV="1">
            <a:off x="6129053" y="3842589"/>
            <a:ext cx="1792715" cy="1787972"/>
          </a:xfrm>
          <a:custGeom>
            <a:avLst/>
            <a:gdLst>
              <a:gd name="T0" fmla="*/ 365 w 365"/>
              <a:gd name="T1" fmla="*/ 365 h 365"/>
              <a:gd name="T2" fmla="*/ 0 w 365"/>
              <a:gd name="T3" fmla="*/ 365 h 365"/>
              <a:gd name="T4" fmla="*/ 365 w 365"/>
              <a:gd name="T5" fmla="*/ 0 h 365"/>
              <a:gd name="T6" fmla="*/ 365 w 365"/>
              <a:gd name="T7" fmla="*/ 365 h 365"/>
            </a:gdLst>
            <a:ahLst/>
            <a:cxnLst>
              <a:cxn ang="0">
                <a:pos x="T0" y="T1"/>
              </a:cxn>
              <a:cxn ang="0">
                <a:pos x="T2" y="T3"/>
              </a:cxn>
              <a:cxn ang="0">
                <a:pos x="T4" y="T5"/>
              </a:cxn>
              <a:cxn ang="0">
                <a:pos x="T6" y="T7"/>
              </a:cxn>
            </a:cxnLst>
            <a:rect l="0" t="0" r="r" b="b"/>
            <a:pathLst>
              <a:path w="365" h="365">
                <a:moveTo>
                  <a:pt x="365" y="365"/>
                </a:moveTo>
                <a:cubicBezTo>
                  <a:pt x="0" y="365"/>
                  <a:pt x="0" y="365"/>
                  <a:pt x="0" y="365"/>
                </a:cubicBezTo>
                <a:cubicBezTo>
                  <a:pt x="0" y="163"/>
                  <a:pt x="163" y="0"/>
                  <a:pt x="365" y="0"/>
                </a:cubicBezTo>
                <a:lnTo>
                  <a:pt x="365" y="365"/>
                </a:lnTo>
                <a:close/>
              </a:path>
            </a:pathLst>
          </a:custGeom>
          <a:solidFill>
            <a:srgbClr val="FFFF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55" name="Graphic 54" descr="Rocket icon">
            <a:extLst>
              <a:ext uri="{FF2B5EF4-FFF2-40B4-BE49-F238E27FC236}">
                <a16:creationId xmlns:a16="http://schemas.microsoft.com/office/drawing/2014/main" id="{A3320BB3-1604-4347-9B00-EF75549D2B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9531" y="4180698"/>
            <a:ext cx="594900" cy="594900"/>
          </a:xfrm>
          <a:prstGeom prst="rect">
            <a:avLst/>
          </a:prstGeom>
        </p:spPr>
      </p:pic>
      <p:grpSp>
        <p:nvGrpSpPr>
          <p:cNvPr id="141" name="Group 140">
            <a:extLst>
              <a:ext uri="{FF2B5EF4-FFF2-40B4-BE49-F238E27FC236}">
                <a16:creationId xmlns:a16="http://schemas.microsoft.com/office/drawing/2014/main" id="{AA754290-DB63-429B-BCC8-F0AD5FD33F7C}"/>
              </a:ext>
              <a:ext uri="{C183D7F6-B498-43B3-948B-1728B52AA6E4}">
                <adec:decorative xmlns:adec="http://schemas.microsoft.com/office/drawing/2017/decorative" val="1"/>
              </a:ext>
            </a:extLst>
          </p:cNvPr>
          <p:cNvGrpSpPr/>
          <p:nvPr/>
        </p:nvGrpSpPr>
        <p:grpSpPr>
          <a:xfrm>
            <a:off x="3896111" y="1614296"/>
            <a:ext cx="4399777" cy="4399776"/>
            <a:chOff x="3896111" y="1747271"/>
            <a:chExt cx="4399777" cy="4399776"/>
          </a:xfrm>
        </p:grpSpPr>
        <p:sp>
          <p:nvSpPr>
            <p:cNvPr id="4" name="Arc 3">
              <a:extLst>
                <a:ext uri="{FF2B5EF4-FFF2-40B4-BE49-F238E27FC236}">
                  <a16:creationId xmlns:a16="http://schemas.microsoft.com/office/drawing/2014/main" id="{C5A968B7-452E-48DD-A589-80606A4D6A6C}"/>
                </a:ext>
              </a:extLst>
            </p:cNvPr>
            <p:cNvSpPr/>
            <p:nvPr/>
          </p:nvSpPr>
          <p:spPr>
            <a:xfrm flipH="1">
              <a:off x="4204720" y="2042926"/>
              <a:ext cx="3782561" cy="3782561"/>
            </a:xfrm>
            <a:prstGeom prst="arc">
              <a:avLst>
                <a:gd name="adj1" fmla="val 19509"/>
                <a:gd name="adj2" fmla="val 0"/>
              </a:avLst>
            </a:prstGeom>
            <a:ln w="635000">
              <a:solidFill>
                <a:schemeClr val="bg2"/>
              </a:solidFill>
              <a:headEnd type="none" w="sm" len="sm"/>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F3B6453D-1212-4924-ACAF-B246854B9507}"/>
                </a:ext>
              </a:extLst>
            </p:cNvPr>
            <p:cNvGrpSpPr/>
            <p:nvPr/>
          </p:nvGrpSpPr>
          <p:grpSpPr>
            <a:xfrm>
              <a:off x="7678674" y="3638552"/>
              <a:ext cx="617214" cy="617214"/>
              <a:chOff x="7359650" y="2791459"/>
              <a:chExt cx="764540" cy="764540"/>
            </a:xfrm>
          </p:grpSpPr>
          <p:sp>
            <p:nvSpPr>
              <p:cNvPr id="13" name="Oval 12">
                <a:extLst>
                  <a:ext uri="{FF2B5EF4-FFF2-40B4-BE49-F238E27FC236}">
                    <a16:creationId xmlns:a16="http://schemas.microsoft.com/office/drawing/2014/main" id="{FA80EE16-3526-4D5C-B54D-D82A32775D27}"/>
                  </a:ext>
                </a:extLst>
              </p:cNvPr>
              <p:cNvSpPr/>
              <p:nvPr/>
            </p:nvSpPr>
            <p:spPr bwMode="auto">
              <a:xfrm>
                <a:off x="7359650" y="2791459"/>
                <a:ext cx="764540" cy="764540"/>
              </a:xfrm>
              <a:prstGeom prst="ellipse">
                <a:avLst/>
              </a:prstGeom>
              <a:solidFill>
                <a:schemeClr val="accent3"/>
              </a:solidFill>
              <a:ln>
                <a:noFill/>
                <a:headEnd type="none" w="med" len="med"/>
                <a:tailEnd type="none" w="med" len="med"/>
              </a:ln>
              <a:effectLst>
                <a:outerShdw blurRad="127000" sx="10000" sy="1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Freeform 5">
                <a:extLst>
                  <a:ext uri="{FF2B5EF4-FFF2-40B4-BE49-F238E27FC236}">
                    <a16:creationId xmlns:a16="http://schemas.microsoft.com/office/drawing/2014/main" id="{6931AA3C-0D47-42F8-9660-449B7613CE5C}"/>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97A3D95-A0FB-4029-BBDD-8ED5536A50EA}"/>
                </a:ext>
              </a:extLst>
            </p:cNvPr>
            <p:cNvGrpSpPr/>
            <p:nvPr/>
          </p:nvGrpSpPr>
          <p:grpSpPr>
            <a:xfrm rot="10800000">
              <a:off x="3896111" y="3638550"/>
              <a:ext cx="617216" cy="617216"/>
              <a:chOff x="7359650" y="2791459"/>
              <a:chExt cx="764540" cy="764540"/>
            </a:xfrm>
          </p:grpSpPr>
          <p:sp>
            <p:nvSpPr>
              <p:cNvPr id="24" name="Oval 23">
                <a:extLst>
                  <a:ext uri="{FF2B5EF4-FFF2-40B4-BE49-F238E27FC236}">
                    <a16:creationId xmlns:a16="http://schemas.microsoft.com/office/drawing/2014/main" id="{682B23B8-3C45-4571-B500-12D3CD57145D}"/>
                  </a:ext>
                </a:extLst>
              </p:cNvPr>
              <p:cNvSpPr/>
              <p:nvPr/>
            </p:nvSpPr>
            <p:spPr bwMode="auto">
              <a:xfrm>
                <a:off x="7359650" y="2791459"/>
                <a:ext cx="764540" cy="764540"/>
              </a:xfrm>
              <a:prstGeom prst="ellipse">
                <a:avLst/>
              </a:prstGeom>
              <a:solidFill>
                <a:schemeClr val="accent3"/>
              </a:solidFill>
              <a:ln>
                <a:noFill/>
                <a:headEnd type="none" w="med" len="med"/>
                <a:tailEnd type="none" w="med" len="med"/>
              </a:ln>
              <a:effectLst>
                <a:outerShdw blurRad="127000" sx="10000" sy="1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Freeform 5">
                <a:extLst>
                  <a:ext uri="{FF2B5EF4-FFF2-40B4-BE49-F238E27FC236}">
                    <a16:creationId xmlns:a16="http://schemas.microsoft.com/office/drawing/2014/main" id="{EB1EB322-AFB1-4A99-BC48-0B7FA9CA4BF0}"/>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BF81B167-237A-4CFE-842A-E0ABBB134BD4}"/>
                </a:ext>
              </a:extLst>
            </p:cNvPr>
            <p:cNvGrpSpPr/>
            <p:nvPr/>
          </p:nvGrpSpPr>
          <p:grpSpPr>
            <a:xfrm rot="5400000">
              <a:off x="5787392" y="5529832"/>
              <a:ext cx="617214" cy="617216"/>
              <a:chOff x="7359650" y="2791459"/>
              <a:chExt cx="764540" cy="764540"/>
            </a:xfrm>
          </p:grpSpPr>
          <p:sp>
            <p:nvSpPr>
              <p:cNvPr id="32" name="Oval 31">
                <a:extLst>
                  <a:ext uri="{FF2B5EF4-FFF2-40B4-BE49-F238E27FC236}">
                    <a16:creationId xmlns:a16="http://schemas.microsoft.com/office/drawing/2014/main" id="{2FE06DE8-16E9-4184-9329-7D9FFC772034}"/>
                  </a:ext>
                </a:extLst>
              </p:cNvPr>
              <p:cNvSpPr/>
              <p:nvPr/>
            </p:nvSpPr>
            <p:spPr bwMode="auto">
              <a:xfrm>
                <a:off x="7359650" y="2791459"/>
                <a:ext cx="764540" cy="764540"/>
              </a:xfrm>
              <a:prstGeom prst="ellipse">
                <a:avLst/>
              </a:prstGeom>
              <a:solidFill>
                <a:schemeClr val="accent3"/>
              </a:solidFill>
              <a:ln>
                <a:noFill/>
                <a:headEnd type="none" w="med" len="med"/>
                <a:tailEnd type="none" w="med" len="med"/>
              </a:ln>
              <a:effectLst>
                <a:outerShdw blurRad="127000" sx="10000" sy="1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Freeform 5">
                <a:extLst>
                  <a:ext uri="{FF2B5EF4-FFF2-40B4-BE49-F238E27FC236}">
                    <a16:creationId xmlns:a16="http://schemas.microsoft.com/office/drawing/2014/main" id="{DA2F925A-9007-4547-BF5C-EDC34AB6BC16}"/>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B685C80C-EBBD-4067-AF01-C49D5F30DA6B}"/>
                </a:ext>
              </a:extLst>
            </p:cNvPr>
            <p:cNvGrpSpPr/>
            <p:nvPr/>
          </p:nvGrpSpPr>
          <p:grpSpPr>
            <a:xfrm rot="16200000">
              <a:off x="5787392" y="1747272"/>
              <a:ext cx="617216" cy="617214"/>
              <a:chOff x="7359650" y="2791459"/>
              <a:chExt cx="764540" cy="764540"/>
            </a:xfrm>
          </p:grpSpPr>
          <p:sp>
            <p:nvSpPr>
              <p:cNvPr id="30" name="Oval 29">
                <a:extLst>
                  <a:ext uri="{FF2B5EF4-FFF2-40B4-BE49-F238E27FC236}">
                    <a16:creationId xmlns:a16="http://schemas.microsoft.com/office/drawing/2014/main" id="{98AB1A9F-94D5-4910-8C61-C91408C19EB8}"/>
                  </a:ext>
                </a:extLst>
              </p:cNvPr>
              <p:cNvSpPr/>
              <p:nvPr/>
            </p:nvSpPr>
            <p:spPr bwMode="auto">
              <a:xfrm>
                <a:off x="7359650" y="2791459"/>
                <a:ext cx="764540" cy="764540"/>
              </a:xfrm>
              <a:prstGeom prst="ellipse">
                <a:avLst/>
              </a:prstGeom>
              <a:solidFill>
                <a:schemeClr val="accent3"/>
              </a:solidFill>
              <a:ln>
                <a:noFill/>
                <a:headEnd type="none" w="med" len="med"/>
                <a:tailEnd type="none" w="med" len="med"/>
              </a:ln>
              <a:effectLst>
                <a:outerShdw blurRad="127000" sx="10000" sy="1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Freeform 5">
                <a:extLst>
                  <a:ext uri="{FF2B5EF4-FFF2-40B4-BE49-F238E27FC236}">
                    <a16:creationId xmlns:a16="http://schemas.microsoft.com/office/drawing/2014/main" id="{0ACE34E9-A91F-4771-AAD8-9B17161AE24B}"/>
                  </a:ext>
                </a:extLst>
              </p:cNvPr>
              <p:cNvSpPr>
                <a:spLocks/>
              </p:cNvSpPr>
              <p:nvPr/>
            </p:nvSpPr>
            <p:spPr bwMode="auto">
              <a:xfrm rot="13500000">
                <a:off x="7610675" y="2964267"/>
                <a:ext cx="262488" cy="260550"/>
              </a:xfrm>
              <a:custGeom>
                <a:avLst/>
                <a:gdLst>
                  <a:gd name="T0" fmla="*/ 0 w 271"/>
                  <a:gd name="T1" fmla="*/ 269 h 269"/>
                  <a:gd name="T2" fmla="*/ 0 w 271"/>
                  <a:gd name="T3" fmla="*/ 0 h 269"/>
                  <a:gd name="T4" fmla="*/ 271 w 271"/>
                  <a:gd name="T5" fmla="*/ 0 h 269"/>
                </a:gdLst>
                <a:ahLst/>
                <a:cxnLst>
                  <a:cxn ang="0">
                    <a:pos x="T0" y="T1"/>
                  </a:cxn>
                  <a:cxn ang="0">
                    <a:pos x="T2" y="T3"/>
                  </a:cxn>
                  <a:cxn ang="0">
                    <a:pos x="T4" y="T5"/>
                  </a:cxn>
                </a:cxnLst>
                <a:rect l="0" t="0" r="r" b="b"/>
                <a:pathLst>
                  <a:path w="271" h="269">
                    <a:moveTo>
                      <a:pt x="0" y="269"/>
                    </a:moveTo>
                    <a:lnTo>
                      <a:pt x="0" y="0"/>
                    </a:lnTo>
                    <a:lnTo>
                      <a:pt x="271"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F15DFDAF-46D6-4364-8169-0EB282B19704}"/>
                </a:ext>
              </a:extLst>
            </p:cNvPr>
            <p:cNvSpPr/>
            <p:nvPr/>
          </p:nvSpPr>
          <p:spPr>
            <a:xfrm rot="2700000">
              <a:off x="4203117" y="2078072"/>
              <a:ext cx="3765446" cy="3749642"/>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00"/>
                  </a:solidFill>
                  <a:effectLst/>
                  <a:uLnTx/>
                  <a:uFillTx/>
                  <a:latin typeface="Segoe UI Semibold"/>
                  <a:ea typeface="+mn-ea"/>
                  <a:cs typeface="+mn-cs"/>
                </a:rPr>
                <a:t>Azure Blog</a:t>
              </a:r>
            </a:p>
          </p:txBody>
        </p:sp>
        <p:sp>
          <p:nvSpPr>
            <p:cNvPr id="36" name="Rectangle 35">
              <a:extLst>
                <a:ext uri="{FF2B5EF4-FFF2-40B4-BE49-F238E27FC236}">
                  <a16:creationId xmlns:a16="http://schemas.microsoft.com/office/drawing/2014/main" id="{AD144743-0F1A-4C76-98D8-15B7CA23A17E}"/>
                </a:ext>
              </a:extLst>
            </p:cNvPr>
            <p:cNvSpPr/>
            <p:nvPr/>
          </p:nvSpPr>
          <p:spPr>
            <a:xfrm rot="18900000">
              <a:off x="4219317" y="2100038"/>
              <a:ext cx="3773577" cy="3757740"/>
            </a:xfrm>
            <a:prstGeom prst="rect">
              <a:avLst/>
            </a:prstGeom>
            <a:noFill/>
            <a:effectLst/>
          </p:spPr>
          <p:txBody>
            <a:bodyPr wrap="none" lIns="91440" tIns="45720" rIns="91440" bIns="45720">
              <a:prstTxWarp prst="textArchUp">
                <a:avLst>
                  <a:gd name="adj" fmla="val 1406395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00"/>
                  </a:solidFill>
                  <a:effectLst/>
                  <a:uLnTx/>
                  <a:uFillTx/>
                  <a:latin typeface="Segoe UI Semibold"/>
                  <a:ea typeface="+mn-ea"/>
                  <a:cs typeface="+mn-cs"/>
                </a:rPr>
                <a:t>Microsoft Learn</a:t>
              </a:r>
            </a:p>
          </p:txBody>
        </p:sp>
        <p:sp>
          <p:nvSpPr>
            <p:cNvPr id="38" name="Rectangle 37">
              <a:extLst>
                <a:ext uri="{FF2B5EF4-FFF2-40B4-BE49-F238E27FC236}">
                  <a16:creationId xmlns:a16="http://schemas.microsoft.com/office/drawing/2014/main" id="{9C677879-F1BA-4887-A38A-8596AF3DD4D6}"/>
                </a:ext>
              </a:extLst>
            </p:cNvPr>
            <p:cNvSpPr/>
            <p:nvPr/>
          </p:nvSpPr>
          <p:spPr>
            <a:xfrm rot="18900000">
              <a:off x="4185039" y="2051739"/>
              <a:ext cx="3842106" cy="3825982"/>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00"/>
                  </a:solidFill>
                  <a:effectLst/>
                  <a:uLnTx/>
                  <a:uFillTx/>
                  <a:latin typeface="Segoe UI Semibold"/>
                  <a:ea typeface="+mn-ea"/>
                  <a:cs typeface="+mn-cs"/>
                </a:rPr>
                <a:t>Azure Updates</a:t>
              </a:r>
            </a:p>
          </p:txBody>
        </p:sp>
        <p:sp>
          <p:nvSpPr>
            <p:cNvPr id="40" name="Rectangle 39">
              <a:extLst>
                <a:ext uri="{FF2B5EF4-FFF2-40B4-BE49-F238E27FC236}">
                  <a16:creationId xmlns:a16="http://schemas.microsoft.com/office/drawing/2014/main" id="{8A0B52DB-46B8-4EC1-9773-4AA3F88C5E3D}"/>
                </a:ext>
              </a:extLst>
            </p:cNvPr>
            <p:cNvSpPr/>
            <p:nvPr/>
          </p:nvSpPr>
          <p:spPr>
            <a:xfrm rot="2700000">
              <a:off x="4168146" y="2120841"/>
              <a:ext cx="3745981" cy="3730261"/>
            </a:xfrm>
            <a:prstGeom prst="rect">
              <a:avLst/>
            </a:prstGeom>
            <a:noFill/>
            <a:effectLst/>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00"/>
                  </a:solidFill>
                  <a:effectLst/>
                  <a:uLnTx/>
                  <a:uFillTx/>
                  <a:latin typeface="Segoe UI Semibold"/>
                  <a:ea typeface="+mn-ea"/>
                  <a:cs typeface="+mn-cs"/>
                </a:rPr>
                <a:t>Azure Pricing</a:t>
              </a:r>
            </a:p>
          </p:txBody>
        </p:sp>
      </p:grpSp>
      <p:sp>
        <p:nvSpPr>
          <p:cNvPr id="46" name="Title 1">
            <a:extLst>
              <a:ext uri="{FF2B5EF4-FFF2-40B4-BE49-F238E27FC236}">
                <a16:creationId xmlns:a16="http://schemas.microsoft.com/office/drawing/2014/main" id="{F3992D84-8923-4148-B52A-7F0C0AB6FBEA}"/>
              </a:ext>
            </a:extLst>
          </p:cNvPr>
          <p:cNvSpPr txBox="1">
            <a:spLocks/>
          </p:cNvSpPr>
          <p:nvPr/>
        </p:nvSpPr>
        <p:spPr>
          <a:xfrm>
            <a:off x="588263" y="457200"/>
            <a:ext cx="11124766" cy="553998"/>
          </a:xfrm>
          <a:prstGeom prst="rect">
            <a:avLst/>
          </a:prstGeom>
        </p:spPr>
        <p:txBody>
          <a:bodyPr vert="horz" wrap="square" lIns="0" tIns="0" rIns="0" bIns="0" rtlCol="0" anchor="t">
            <a:norm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lang="en-US"/>
              <a:t>Azure networking services </a:t>
            </a:r>
            <a:endPar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98764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650"/>
                                        <p:tgtEl>
                                          <p:spTgt spid="133"/>
                                        </p:tgtEl>
                                      </p:cBhvr>
                                    </p:animEffect>
                                  </p:childTnLst>
                                </p:cTn>
                              </p:par>
                              <p:par>
                                <p:cTn id="8" presetID="35" presetClass="path" presetSubtype="0" decel="100000" fill="hold" grpId="1" nodeType="withEffect">
                                  <p:stCondLst>
                                    <p:cond delay="0"/>
                                  </p:stCondLst>
                                  <p:childTnLst>
                                    <p:animMotion origin="layout" path="M -1.25E-6 -4.07407E-6 L -0.01667 -4.07407E-6 " pathEditMode="relative" rAng="0" ptsTypes="AA">
                                      <p:cBhvr>
                                        <p:cTn id="9" dur="650" spd="-100000" fill="hold"/>
                                        <p:tgtEl>
                                          <p:spTgt spid="133"/>
                                        </p:tgtEl>
                                        <p:attrNameLst>
                                          <p:attrName>ppt_x</p:attrName>
                                          <p:attrName>ppt_y</p:attrName>
                                        </p:attrNameLst>
                                      </p:cBhvr>
                                      <p:rCtr x="-833" y="0"/>
                                    </p:animMotion>
                                  </p:childTnLst>
                                </p:cTn>
                              </p:par>
                              <p:par>
                                <p:cTn id="10" presetID="10"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650"/>
                                        <p:tgtEl>
                                          <p:spTgt spid="63"/>
                                        </p:tgtEl>
                                      </p:cBhvr>
                                    </p:animEffect>
                                  </p:childTnLst>
                                </p:cTn>
                              </p:par>
                              <p:par>
                                <p:cTn id="13" presetID="35" presetClass="path" presetSubtype="0" decel="100000" fill="hold" grpId="1" nodeType="withEffect">
                                  <p:stCondLst>
                                    <p:cond delay="0"/>
                                  </p:stCondLst>
                                  <p:childTnLst>
                                    <p:animMotion origin="layout" path="M -1.25E-6 -1.48148E-6 L -0.01667 -1.48148E-6 " pathEditMode="relative" rAng="0" ptsTypes="AA">
                                      <p:cBhvr>
                                        <p:cTn id="14" dur="650" spd="-100000" fill="hold"/>
                                        <p:tgtEl>
                                          <p:spTgt spid="63"/>
                                        </p:tgtEl>
                                        <p:attrNameLst>
                                          <p:attrName>ppt_x</p:attrName>
                                          <p:attrName>ppt_y</p:attrName>
                                        </p:attrNameLst>
                                      </p:cBhvr>
                                      <p:rCtr x="-833" y="0"/>
                                    </p:animMotion>
                                  </p:childTnLst>
                                </p:cTn>
                              </p:par>
                              <p:par>
                                <p:cTn id="15" presetID="10"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650"/>
                                        <p:tgtEl>
                                          <p:spTgt spid="130"/>
                                        </p:tgtEl>
                                      </p:cBhvr>
                                    </p:animEffect>
                                  </p:childTnLst>
                                </p:cTn>
                              </p:par>
                              <p:par>
                                <p:cTn id="18" presetID="63" presetClass="path" presetSubtype="0" accel="50000" decel="50000" fill="hold" grpId="1" nodeType="withEffect">
                                  <p:stCondLst>
                                    <p:cond delay="0"/>
                                  </p:stCondLst>
                                  <p:childTnLst>
                                    <p:animMotion origin="layout" path="M -2.91667E-6 7.40741E-7 L 0.01472 7.40741E-7 " pathEditMode="relative" rAng="0" ptsTypes="AA">
                                      <p:cBhvr>
                                        <p:cTn id="19" dur="650" spd="-100000" fill="hold"/>
                                        <p:tgtEl>
                                          <p:spTgt spid="130"/>
                                        </p:tgtEl>
                                        <p:attrNameLst>
                                          <p:attrName>ppt_x</p:attrName>
                                          <p:attrName>ppt_y</p:attrName>
                                        </p:attrNameLst>
                                      </p:cBhvr>
                                      <p:rCtr x="729" y="0"/>
                                    </p:animMotion>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52"/>
                                        </p:tgtEl>
                                        <p:attrNameLst>
                                          <p:attrName>style.visibility</p:attrName>
                                        </p:attrNameLst>
                                      </p:cBhvr>
                                      <p:to>
                                        <p:strVal val="visible"/>
                                      </p:to>
                                    </p:set>
                                    <p:animEffect transition="in" filter="fade">
                                      <p:cBhvr>
                                        <p:cTn id="22" dur="650"/>
                                        <p:tgtEl>
                                          <p:spTgt spid="52"/>
                                        </p:tgtEl>
                                      </p:cBhvr>
                                    </p:animEffect>
                                  </p:childTnLst>
                                </p:cTn>
                              </p:par>
                              <p:par>
                                <p:cTn id="23" presetID="63" presetClass="path" presetSubtype="0" accel="50000" decel="50000" fill="hold" grpId="1" nodeType="withEffect" nodePh="1">
                                  <p:stCondLst>
                                    <p:cond delay="0"/>
                                  </p:stCondLst>
                                  <p:endCondLst>
                                    <p:cond evt="begin" delay="0">
                                      <p:tn val="23"/>
                                    </p:cond>
                                  </p:endCondLst>
                                  <p:childTnLst>
                                    <p:animMotion origin="layout" path="M -2.91667E-6 1.48148E-6 L 0.01472 1.48148E-6 " pathEditMode="relative" rAng="0" ptsTypes="AA">
                                      <p:cBhvr>
                                        <p:cTn id="24" dur="650" spd="-100000" fill="hold"/>
                                        <p:tgtEl>
                                          <p:spTgt spid="52"/>
                                        </p:tgtEl>
                                        <p:attrNameLst>
                                          <p:attrName>ppt_x</p:attrName>
                                          <p:attrName>ppt_y</p:attrName>
                                        </p:attrNameLst>
                                      </p:cBhvr>
                                      <p:rCtr x="729" y="0"/>
                                    </p:animMotion>
                                  </p:childTnLst>
                                </p:cTn>
                              </p:par>
                              <p:par>
                                <p:cTn id="25" presetID="10"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650"/>
                                        <p:tgtEl>
                                          <p:spTgt spid="131"/>
                                        </p:tgtEl>
                                      </p:cBhvr>
                                    </p:animEffect>
                                  </p:childTnLst>
                                </p:cTn>
                              </p:par>
                              <p:par>
                                <p:cTn id="28" presetID="63" presetClass="path" presetSubtype="0" accel="50000" decel="50000" fill="hold" grpId="1" nodeType="withEffect">
                                  <p:stCondLst>
                                    <p:cond delay="0"/>
                                  </p:stCondLst>
                                  <p:childTnLst>
                                    <p:animMotion origin="layout" path="M -3.125E-6 4.07407E-6 L 0.01472 4.07407E-6 " pathEditMode="relative" rAng="0" ptsTypes="AA">
                                      <p:cBhvr>
                                        <p:cTn id="29" dur="650" spd="-100000" fill="hold"/>
                                        <p:tgtEl>
                                          <p:spTgt spid="131"/>
                                        </p:tgtEl>
                                        <p:attrNameLst>
                                          <p:attrName>ppt_x</p:attrName>
                                          <p:attrName>ppt_y</p:attrName>
                                        </p:attrNameLst>
                                      </p:cBhvr>
                                      <p:rCtr x="729" y="0"/>
                                    </p:animMotion>
                                  </p:childTnLst>
                                </p:cTn>
                              </p:par>
                            </p:childTnLst>
                          </p:cTn>
                        </p:par>
                        <p:par>
                          <p:cTn id="30" fill="hold">
                            <p:stCondLst>
                              <p:cond delay="65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3" grpId="1" animBg="1"/>
      <p:bldP spid="52" grpId="0" animBg="1"/>
      <p:bldP spid="52" grpId="1" animBg="1"/>
      <p:bldP spid="9" grpId="0" animBg="1"/>
      <p:bldP spid="130" grpId="0" animBg="1"/>
      <p:bldP spid="130" grpId="1" animBg="1"/>
      <p:bldP spid="63" grpId="0" animBg="1"/>
      <p:bldP spid="63" grpId="1" animBg="1"/>
      <p:bldP spid="131" grpId="0" animBg="1"/>
      <p:bldP spid="1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What is Azure?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6980372"/>
          </a:xfrm>
        </p:spPr>
        <p:txBody>
          <a:bodyPr/>
          <a:lstStyle/>
          <a:p>
            <a:r>
              <a:rPr lang="en-US" sz="2800" dirty="0"/>
              <a:t>Azure is Microsoft’s cloud computing platform with an expansive set of services that allows you to build solutions to meet your business needs.</a:t>
            </a:r>
            <a:endParaRPr lang="en-US" dirty="0"/>
          </a:p>
          <a:p>
            <a:r>
              <a:rPr lang="en-US" dirty="0"/>
              <a:t>Announced In 2008 and became live in 2010</a:t>
            </a:r>
          </a:p>
          <a:p>
            <a:r>
              <a:rPr lang="en-US" dirty="0"/>
              <a:t>Has now grown to over 200 services.</a:t>
            </a:r>
          </a:p>
          <a:p>
            <a:r>
              <a:rPr lang="en-US" dirty="0"/>
              <a:t>Operates in multiple regions</a:t>
            </a:r>
          </a:p>
          <a:p>
            <a:r>
              <a:rPr lang="en-US" dirty="0"/>
              <a:t>1 billion per year in security investment</a:t>
            </a:r>
          </a:p>
          <a:p>
            <a:r>
              <a:rPr lang="en-US" dirty="0"/>
              <a:t>95% of the fortune 500 are on Microsoft Azure</a:t>
            </a:r>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err="1"/>
          </a:p>
        </p:txBody>
      </p:sp>
      <p:sp>
        <p:nvSpPr>
          <p:cNvPr id="5" name="TextBox 4">
            <a:extLst>
              <a:ext uri="{FF2B5EF4-FFF2-40B4-BE49-F238E27FC236}">
                <a16:creationId xmlns:a16="http://schemas.microsoft.com/office/drawing/2014/main" id="{E3771D00-106F-0712-108A-3E4DD60D438D}"/>
              </a:ext>
            </a:extLst>
          </p:cNvPr>
          <p:cNvSpPr txBox="1"/>
          <p:nvPr/>
        </p:nvSpPr>
        <p:spPr>
          <a:xfrm>
            <a:off x="3856383" y="765313"/>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168896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5E2D94-E976-43FC-A5ED-C1ABC0739198}"/>
              </a:ext>
            </a:extLst>
          </p:cNvPr>
          <p:cNvGrpSpPr/>
          <p:nvPr/>
        </p:nvGrpSpPr>
        <p:grpSpPr>
          <a:xfrm>
            <a:off x="2168626" y="1997538"/>
            <a:ext cx="2654487" cy="2962965"/>
            <a:chOff x="584200" y="2000921"/>
            <a:chExt cx="2654487" cy="2962965"/>
          </a:xfrm>
        </p:grpSpPr>
        <p:sp>
          <p:nvSpPr>
            <p:cNvPr id="35" name="Rectangle 34">
              <a:extLst>
                <a:ext uri="{FF2B5EF4-FFF2-40B4-BE49-F238E27FC236}">
                  <a16:creationId xmlns:a16="http://schemas.microsoft.com/office/drawing/2014/main" id="{5294C93A-B0C9-4EB4-A902-0B5F745015E6}"/>
                </a:ext>
              </a:extLst>
            </p:cNvPr>
            <p:cNvSpPr/>
            <p:nvPr/>
          </p:nvSpPr>
          <p:spPr bwMode="auto">
            <a:xfrm>
              <a:off x="584200" y="2000921"/>
              <a:ext cx="2654487" cy="2962962"/>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04R">
              <a:extLst>
                <a:ext uri="{FF2B5EF4-FFF2-40B4-BE49-F238E27FC236}">
                  <a16:creationId xmlns:a16="http://schemas.microsoft.com/office/drawing/2014/main" id="{197E6CF2-77B9-482C-A66F-C6C353B28237}"/>
                </a:ext>
              </a:extLst>
            </p:cNvPr>
            <p:cNvSpPr/>
            <p:nvPr/>
          </p:nvSpPr>
          <p:spPr bwMode="auto">
            <a:xfrm>
              <a:off x="798460" y="2217917"/>
              <a:ext cx="2225967" cy="1454197"/>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Segment</a:t>
              </a:r>
            </a:p>
          </p:txBody>
        </p:sp>
        <p:sp>
          <p:nvSpPr>
            <p:cNvPr id="42" name="Rectangle 41">
              <a:extLst>
                <a:ext uri="{FF2B5EF4-FFF2-40B4-BE49-F238E27FC236}">
                  <a16:creationId xmlns:a16="http://schemas.microsoft.com/office/drawing/2014/main" id="{86664613-82FF-4F6F-9991-1A75E4A63C2C}"/>
                </a:ext>
              </a:extLst>
            </p:cNvPr>
            <p:cNvSpPr/>
            <p:nvPr/>
          </p:nvSpPr>
          <p:spPr>
            <a:xfrm>
              <a:off x="798460" y="3788404"/>
              <a:ext cx="2225967" cy="1175482"/>
            </a:xfrm>
            <a:prstGeom prst="rect">
              <a:avLst/>
            </a:prstGeom>
            <a:noFill/>
          </p:spPr>
          <p:txBody>
            <a:bodyPr wrap="square" lIns="91440" tIns="91440" rIns="91440" bIns="91440" rtlCol="0">
              <a:noAutofit/>
            </a:bodyPr>
            <a:lstStyle/>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Segoe UI" charset="0"/>
                  <a:ea typeface="+mn-ea"/>
                  <a:cs typeface="Segoe UI" charset="0"/>
                </a:rPr>
                <a:t>Prevent lateral movement and </a:t>
              </a:r>
              <a:b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br>
              <a:r>
                <a:rPr kumimoji="0" lang="en-US" sz="1800" b="0" i="0" u="none" strike="noStrike" kern="1200" cap="none" spc="0" normalizeH="0" baseline="0" noProof="0" dirty="0">
                  <a:ln>
                    <a:noFill/>
                  </a:ln>
                  <a:solidFill>
                    <a:srgbClr val="0D0D0D"/>
                  </a:solidFill>
                  <a:effectLst/>
                  <a:uLnTx/>
                  <a:uFillTx/>
                  <a:latin typeface="Segoe UI" charset="0"/>
                  <a:ea typeface="+mn-ea"/>
                  <a:cs typeface="Segoe UI" charset="0"/>
                </a:rPr>
                <a:t>data exfiltration</a:t>
              </a:r>
            </a:p>
          </p:txBody>
        </p:sp>
      </p:grpSp>
      <p:grpSp>
        <p:nvGrpSpPr>
          <p:cNvPr id="19" name="Group 18">
            <a:extLst>
              <a:ext uri="{FF2B5EF4-FFF2-40B4-BE49-F238E27FC236}">
                <a16:creationId xmlns:a16="http://schemas.microsoft.com/office/drawing/2014/main" id="{84C3BA66-9F29-4843-AA07-51A86C494C07}"/>
              </a:ext>
            </a:extLst>
          </p:cNvPr>
          <p:cNvGrpSpPr/>
          <p:nvPr/>
        </p:nvGrpSpPr>
        <p:grpSpPr>
          <a:xfrm>
            <a:off x="4956637" y="1997538"/>
            <a:ext cx="2654487" cy="2962965"/>
            <a:chOff x="3372211" y="2000921"/>
            <a:chExt cx="2654487" cy="2962965"/>
          </a:xfrm>
        </p:grpSpPr>
        <p:sp>
          <p:nvSpPr>
            <p:cNvPr id="34" name="Rectangle 33">
              <a:extLst>
                <a:ext uri="{FF2B5EF4-FFF2-40B4-BE49-F238E27FC236}">
                  <a16:creationId xmlns:a16="http://schemas.microsoft.com/office/drawing/2014/main" id="{D0B43DF2-0A26-4FA4-9B74-45D33BFA82B5}"/>
                </a:ext>
              </a:extLst>
            </p:cNvPr>
            <p:cNvSpPr/>
            <p:nvPr/>
          </p:nvSpPr>
          <p:spPr bwMode="auto">
            <a:xfrm>
              <a:off x="3372211" y="2000921"/>
              <a:ext cx="2654487" cy="2962962"/>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04R">
              <a:extLst>
                <a:ext uri="{FF2B5EF4-FFF2-40B4-BE49-F238E27FC236}">
                  <a16:creationId xmlns:a16="http://schemas.microsoft.com/office/drawing/2014/main" id="{B010299A-4954-4808-9A01-6CFB13DE3DF2}"/>
                </a:ext>
              </a:extLst>
            </p:cNvPr>
            <p:cNvSpPr/>
            <p:nvPr/>
          </p:nvSpPr>
          <p:spPr bwMode="auto">
            <a:xfrm>
              <a:off x="3586471" y="2217917"/>
              <a:ext cx="2225967" cy="1454197"/>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Protect</a:t>
              </a:r>
            </a:p>
          </p:txBody>
        </p:sp>
        <p:sp>
          <p:nvSpPr>
            <p:cNvPr id="32" name="Rectangle 31">
              <a:extLst>
                <a:ext uri="{FF2B5EF4-FFF2-40B4-BE49-F238E27FC236}">
                  <a16:creationId xmlns:a16="http://schemas.microsoft.com/office/drawing/2014/main" id="{F499912E-79DB-4C0C-A6DB-E182B7B244CF}"/>
                </a:ext>
              </a:extLst>
            </p:cNvPr>
            <p:cNvSpPr/>
            <p:nvPr/>
          </p:nvSpPr>
          <p:spPr>
            <a:xfrm>
              <a:off x="3586471" y="3788404"/>
              <a:ext cx="2225967" cy="1175482"/>
            </a:xfrm>
            <a:prstGeom prst="rect">
              <a:avLst/>
            </a:prstGeom>
            <a:noFill/>
          </p:spPr>
          <p:txBody>
            <a:bodyPr wrap="square" lIns="91440" tIns="91440" rIns="91440" bIns="91440" rtlCol="0">
              <a:noAutofit/>
            </a:bodyPr>
            <a:lstStyle/>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Segoe UI" charset="0"/>
                  <a:ea typeface="+mn-ea"/>
                  <a:cs typeface="Segoe UI" charset="0"/>
                </a:rPr>
                <a:t>Secure network</a:t>
              </a:r>
            </a:p>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Segoe UI" charset="0"/>
                  <a:ea typeface="+mn-ea"/>
                  <a:cs typeface="Segoe UI" charset="0"/>
                </a:rPr>
                <a:t>with threat</a:t>
              </a:r>
            </a:p>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dirty="0">
                  <a:ln>
                    <a:noFill/>
                  </a:ln>
                  <a:solidFill>
                    <a:srgbClr val="0D0D0D"/>
                  </a:solidFill>
                  <a:effectLst/>
                  <a:uLnTx/>
                  <a:uFillTx/>
                  <a:latin typeface="Segoe UI" charset="0"/>
                  <a:ea typeface="+mn-ea"/>
                  <a:cs typeface="Segoe UI" charset="0"/>
                </a:rPr>
                <a:t>intelligence</a:t>
              </a:r>
            </a:p>
          </p:txBody>
        </p:sp>
      </p:grpSp>
      <p:sp>
        <p:nvSpPr>
          <p:cNvPr id="52" name="Rectangle 51">
            <a:extLst>
              <a:ext uri="{FF2B5EF4-FFF2-40B4-BE49-F238E27FC236}">
                <a16:creationId xmlns:a16="http://schemas.microsoft.com/office/drawing/2014/main" id="{8E221D64-B0A3-4347-8AE5-5111FE0EBC84}"/>
              </a:ext>
            </a:extLst>
          </p:cNvPr>
          <p:cNvSpPr/>
          <p:nvPr/>
        </p:nvSpPr>
        <p:spPr bwMode="auto">
          <a:xfrm>
            <a:off x="2168627" y="5189033"/>
            <a:ext cx="8230508" cy="1175482"/>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1DAA666E-E884-41EE-A584-9E7E874EEEC4}"/>
              </a:ext>
            </a:extLst>
          </p:cNvPr>
          <p:cNvSpPr/>
          <p:nvPr/>
        </p:nvSpPr>
        <p:spPr>
          <a:xfrm>
            <a:off x="3490275" y="5588435"/>
            <a:ext cx="5836009" cy="527467"/>
          </a:xfrm>
          <a:prstGeom prst="rect">
            <a:avLst/>
          </a:prstGeom>
          <a:noFill/>
        </p:spPr>
        <p:txBody>
          <a:bodyPr wrap="square" lIns="91440" tIns="91440" rIns="91440" bIns="91440" rtlCol="0">
            <a:noAutofit/>
          </a:bodyPr>
          <a:lstStyle/>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Deploy securely across DevOps process</a:t>
            </a:r>
          </a:p>
        </p:txBody>
      </p:sp>
      <p:sp>
        <p:nvSpPr>
          <p:cNvPr id="37" name="Oval 36">
            <a:extLst>
              <a:ext uri="{FF2B5EF4-FFF2-40B4-BE49-F238E27FC236}">
                <a16:creationId xmlns:a16="http://schemas.microsoft.com/office/drawing/2014/main" id="{739F05A3-0B6B-4B75-AB26-88BE461172F2}"/>
              </a:ext>
            </a:extLst>
          </p:cNvPr>
          <p:cNvSpPr/>
          <p:nvPr/>
        </p:nvSpPr>
        <p:spPr bwMode="auto">
          <a:xfrm>
            <a:off x="3222067" y="1769005"/>
            <a:ext cx="620389" cy="62179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Graphic 17">
            <a:extLst>
              <a:ext uri="{FF2B5EF4-FFF2-40B4-BE49-F238E27FC236}">
                <a16:creationId xmlns:a16="http://schemas.microsoft.com/office/drawing/2014/main" id="{D1B273BB-6E81-4F29-9FE4-6569DB3708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9066" y="1841524"/>
            <a:ext cx="446390" cy="446390"/>
          </a:xfrm>
          <a:prstGeom prst="rect">
            <a:avLst/>
          </a:prstGeom>
        </p:spPr>
      </p:pic>
      <p:sp>
        <p:nvSpPr>
          <p:cNvPr id="39" name="Oval 38">
            <a:extLst>
              <a:ext uri="{FF2B5EF4-FFF2-40B4-BE49-F238E27FC236}">
                <a16:creationId xmlns:a16="http://schemas.microsoft.com/office/drawing/2014/main" id="{85FA32D9-7DDC-4F18-AF19-64FC5441CEE1}"/>
              </a:ext>
            </a:extLst>
          </p:cNvPr>
          <p:cNvSpPr/>
          <p:nvPr/>
        </p:nvSpPr>
        <p:spPr bwMode="auto">
          <a:xfrm>
            <a:off x="5973686" y="1769005"/>
            <a:ext cx="620389" cy="62179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C599CBF4-CEAC-4509-96D1-9A158164DC67}"/>
              </a:ext>
            </a:extLst>
          </p:cNvPr>
          <p:cNvSpPr/>
          <p:nvPr/>
        </p:nvSpPr>
        <p:spPr bwMode="auto">
          <a:xfrm>
            <a:off x="7744648" y="1997538"/>
            <a:ext cx="2654487" cy="2962962"/>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04R">
            <a:extLst>
              <a:ext uri="{FF2B5EF4-FFF2-40B4-BE49-F238E27FC236}">
                <a16:creationId xmlns:a16="http://schemas.microsoft.com/office/drawing/2014/main" id="{0DE4F13D-E658-444A-8A44-94222DD1FB82}"/>
              </a:ext>
            </a:extLst>
          </p:cNvPr>
          <p:cNvSpPr/>
          <p:nvPr/>
        </p:nvSpPr>
        <p:spPr bwMode="auto">
          <a:xfrm>
            <a:off x="7958908" y="2214534"/>
            <a:ext cx="2225967" cy="1454197"/>
          </a:xfrm>
          <a:prstGeom prst="rect">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Connect</a:t>
            </a:r>
          </a:p>
        </p:txBody>
      </p:sp>
      <p:sp>
        <p:nvSpPr>
          <p:cNvPr id="43" name="Rectangle 42">
            <a:extLst>
              <a:ext uri="{FF2B5EF4-FFF2-40B4-BE49-F238E27FC236}">
                <a16:creationId xmlns:a16="http://schemas.microsoft.com/office/drawing/2014/main" id="{E27ABBFC-9D1E-4E81-AAA7-5D040451A1B3}"/>
              </a:ext>
            </a:extLst>
          </p:cNvPr>
          <p:cNvSpPr/>
          <p:nvPr/>
        </p:nvSpPr>
        <p:spPr>
          <a:xfrm>
            <a:off x="7958908" y="3785021"/>
            <a:ext cx="2225967" cy="1175482"/>
          </a:xfrm>
          <a:prstGeom prst="rect">
            <a:avLst/>
          </a:prstGeom>
          <a:noFill/>
        </p:spPr>
        <p:txBody>
          <a:bodyPr wrap="square" lIns="91440" tIns="91440" rIns="91440" bIns="91440" rtlCol="0">
            <a:noAutofit/>
          </a:bodyPr>
          <a:lstStyle/>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Embrace  </a:t>
            </a:r>
          </a:p>
          <a:p>
            <a:pPr marL="0" marR="0" lvl="0" indent="0" algn="ctr" defTabSz="932384" rtl="0" eaLnBrk="1" fontAlgn="auto" latinLnBrk="0" hangingPunct="1">
              <a:lnSpc>
                <a:spcPct val="100000"/>
              </a:lnSpc>
              <a:spcBef>
                <a:spcPts val="288"/>
              </a:spcBef>
              <a:spcAft>
                <a:spcPts val="0"/>
              </a:spcAft>
              <a:buClrTx/>
              <a:buSzTx/>
              <a:buFontTx/>
              <a:buNone/>
              <a:tabLst/>
              <a:defRPr/>
            </a:pPr>
            <a:r>
              <a:rPr kumimoji="0" lang="en-US" sz="1800" b="0" i="0" u="none" strike="noStrike" kern="1200" cap="none" spc="0" normalizeH="0" baseline="0" noProof="0">
                <a:ln>
                  <a:noFill/>
                </a:ln>
                <a:solidFill>
                  <a:srgbClr val="0D0D0D"/>
                </a:solidFill>
                <a:effectLst/>
                <a:uLnTx/>
                <a:uFillTx/>
                <a:latin typeface="Segoe UI" charset="0"/>
                <a:ea typeface="+mn-ea"/>
                <a:cs typeface="Segoe UI" charset="0"/>
              </a:rPr>
              <a:t>distributed connectivity</a:t>
            </a:r>
          </a:p>
        </p:txBody>
      </p:sp>
      <p:sp>
        <p:nvSpPr>
          <p:cNvPr id="47" name="Oval 46">
            <a:extLst>
              <a:ext uri="{FF2B5EF4-FFF2-40B4-BE49-F238E27FC236}">
                <a16:creationId xmlns:a16="http://schemas.microsoft.com/office/drawing/2014/main" id="{C58BC266-5F0E-490F-ACB1-3E306C3E8247}"/>
              </a:ext>
            </a:extLst>
          </p:cNvPr>
          <p:cNvSpPr/>
          <p:nvPr/>
        </p:nvSpPr>
        <p:spPr bwMode="auto">
          <a:xfrm>
            <a:off x="8761697" y="1769005"/>
            <a:ext cx="620389" cy="62179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Shield_EA18" title="Icon of a shield">
            <a:extLst>
              <a:ext uri="{FF2B5EF4-FFF2-40B4-BE49-F238E27FC236}">
                <a16:creationId xmlns:a16="http://schemas.microsoft.com/office/drawing/2014/main" id="{93DFC99A-1293-45F1-A812-A8FAC24D53B9}"/>
              </a:ext>
            </a:extLst>
          </p:cNvPr>
          <p:cNvSpPr>
            <a:spLocks noChangeAspect="1"/>
          </p:cNvSpPr>
          <p:nvPr/>
        </p:nvSpPr>
        <p:spPr bwMode="auto">
          <a:xfrm>
            <a:off x="6119641" y="1905041"/>
            <a:ext cx="328478" cy="34972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0" name="Picture 4" descr="https://azurecomcdn.azureedge.net/cvt-212c12981e7c3c1827f67b47af9ce87f8cb356f72d0fa7bc2b08b4f3e79d831c/images/page/features/resiliency/resilient-apps.png">
            <a:extLst>
              <a:ext uri="{FF2B5EF4-FFF2-40B4-BE49-F238E27FC236}">
                <a16:creationId xmlns:a16="http://schemas.microsoft.com/office/drawing/2014/main" id="{7C3CF08A-B5C1-4D1A-9636-F6EF4BD6FDA4}"/>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8817498" y="1914387"/>
            <a:ext cx="508786" cy="3408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70D4945-F305-488A-A9E4-C32F40C9EC2B}"/>
              </a:ext>
            </a:extLst>
          </p:cNvPr>
          <p:cNvGrpSpPr/>
          <p:nvPr/>
        </p:nvGrpSpPr>
        <p:grpSpPr>
          <a:xfrm>
            <a:off x="3445261" y="5465878"/>
            <a:ext cx="620389" cy="621792"/>
            <a:chOff x="9965283" y="2086713"/>
            <a:chExt cx="620389" cy="621792"/>
          </a:xfrm>
        </p:grpSpPr>
        <p:sp>
          <p:nvSpPr>
            <p:cNvPr id="54" name="Oval 53">
              <a:extLst>
                <a:ext uri="{FF2B5EF4-FFF2-40B4-BE49-F238E27FC236}">
                  <a16:creationId xmlns:a16="http://schemas.microsoft.com/office/drawing/2014/main" id="{790AC0AD-5E47-485D-8A0D-9AFF8862C580}"/>
                </a:ext>
              </a:extLst>
            </p:cNvPr>
            <p:cNvSpPr/>
            <p:nvPr/>
          </p:nvSpPr>
          <p:spPr bwMode="auto">
            <a:xfrm>
              <a:off x="9965283" y="2086713"/>
              <a:ext cx="620389" cy="621792"/>
            </a:xfrm>
            <a:prstGeom prst="ellipse">
              <a:avLst/>
            </a:prstGeom>
            <a:solidFill>
              <a:schemeClr val="accent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Freeform 96" title="Icon of a gear with a wrench">
              <a:extLst>
                <a:ext uri="{FF2B5EF4-FFF2-40B4-BE49-F238E27FC236}">
                  <a16:creationId xmlns:a16="http://schemas.microsoft.com/office/drawing/2014/main" id="{7F30EE45-CFEE-4D4E-A792-100EBBBD2F72}"/>
                </a:ext>
              </a:extLst>
            </p:cNvPr>
            <p:cNvSpPr>
              <a:spLocks noChangeAspect="1" noEditPoints="1"/>
            </p:cNvSpPr>
            <p:nvPr/>
          </p:nvSpPr>
          <p:spPr bwMode="auto">
            <a:xfrm>
              <a:off x="10076474" y="2181038"/>
              <a:ext cx="398006" cy="366468"/>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952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8" name="Title 1">
            <a:extLst>
              <a:ext uri="{FF2B5EF4-FFF2-40B4-BE49-F238E27FC236}">
                <a16:creationId xmlns:a16="http://schemas.microsoft.com/office/drawing/2014/main" id="{82AEA9A0-35A8-43A5-A2B7-13314FEBD177}"/>
              </a:ext>
            </a:extLst>
          </p:cNvPr>
          <p:cNvSpPr txBox="1">
            <a:spLocks/>
          </p:cNvSpPr>
          <p:nvPr/>
        </p:nvSpPr>
        <p:spPr>
          <a:xfrm>
            <a:off x="588263" y="457200"/>
            <a:ext cx="11124766" cy="553998"/>
          </a:xfrm>
          <a:prstGeom prst="rect">
            <a:avLst/>
          </a:prstGeom>
        </p:spPr>
        <p:txBody>
          <a:bodyPr vert="horz" wrap="square" lIns="0" tIns="0" rIns="0" bIns="0" rtlCol="0" anchor="t">
            <a:no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lang="en-US"/>
              <a:t>Azure Network Security</a:t>
            </a:r>
            <a:br>
              <a:rPr lang="en-US"/>
            </a:br>
            <a:r>
              <a:rPr lang="en-US" sz="3000" kern="0" spc="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rPr>
              <a:t>Cloud native services to help secure cloud perimeter</a:t>
            </a:r>
            <a:endParaRPr kumimoji="0" lang="en-US" sz="30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092991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B7C-60EF-47AB-86DD-031D9BF8C78D}"/>
              </a:ext>
            </a:extLst>
          </p:cNvPr>
          <p:cNvSpPr>
            <a:spLocks noGrp="1"/>
          </p:cNvSpPr>
          <p:nvPr>
            <p:ph type="title"/>
          </p:nvPr>
        </p:nvSpPr>
        <p:spPr/>
        <p:txBody>
          <a:bodyPr/>
          <a:lstStyle/>
          <a:p>
            <a:r>
              <a:rPr lang="en-IN"/>
              <a:t>Network Segmentation</a:t>
            </a:r>
          </a:p>
        </p:txBody>
      </p:sp>
      <p:grpSp>
        <p:nvGrpSpPr>
          <p:cNvPr id="4" name="Group 3">
            <a:extLst>
              <a:ext uri="{FF2B5EF4-FFF2-40B4-BE49-F238E27FC236}">
                <a16:creationId xmlns:a16="http://schemas.microsoft.com/office/drawing/2014/main" id="{8823BFA5-C4A6-4CC1-ABBF-79E9807AE5D7}"/>
              </a:ext>
            </a:extLst>
          </p:cNvPr>
          <p:cNvGrpSpPr/>
          <p:nvPr/>
        </p:nvGrpSpPr>
        <p:grpSpPr>
          <a:xfrm>
            <a:off x="622175" y="1406281"/>
            <a:ext cx="11199812" cy="4428459"/>
            <a:chOff x="622175" y="1406281"/>
            <a:chExt cx="11199812" cy="4428459"/>
          </a:xfrm>
        </p:grpSpPr>
        <p:sp>
          <p:nvSpPr>
            <p:cNvPr id="5" name="TextBox 4">
              <a:extLst>
                <a:ext uri="{FF2B5EF4-FFF2-40B4-BE49-F238E27FC236}">
                  <a16:creationId xmlns:a16="http://schemas.microsoft.com/office/drawing/2014/main" id="{190F9449-1076-4A56-99B7-C344F38AC051}"/>
                </a:ext>
              </a:extLst>
            </p:cNvPr>
            <p:cNvSpPr txBox="1"/>
            <p:nvPr/>
          </p:nvSpPr>
          <p:spPr>
            <a:xfrm>
              <a:off x="7238264" y="1413282"/>
              <a:ext cx="2103120" cy="498598"/>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rPr>
                <a:t>Web Application Firewall</a:t>
              </a:r>
            </a:p>
          </p:txBody>
        </p:sp>
        <p:sp>
          <p:nvSpPr>
            <p:cNvPr id="6" name="TextBox 5">
              <a:extLst>
                <a:ext uri="{FF2B5EF4-FFF2-40B4-BE49-F238E27FC236}">
                  <a16:creationId xmlns:a16="http://schemas.microsoft.com/office/drawing/2014/main" id="{86EDA9CD-A540-437C-B9CC-9885801B40B9}"/>
                </a:ext>
              </a:extLst>
            </p:cNvPr>
            <p:cNvSpPr txBox="1"/>
            <p:nvPr/>
          </p:nvSpPr>
          <p:spPr>
            <a:xfrm>
              <a:off x="2827538" y="1413282"/>
              <a:ext cx="2103120" cy="249299"/>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rPr>
                <a:t>Virtual Network</a:t>
              </a:r>
            </a:p>
          </p:txBody>
        </p:sp>
        <p:sp>
          <p:nvSpPr>
            <p:cNvPr id="7" name="TextBox 6">
              <a:extLst>
                <a:ext uri="{FF2B5EF4-FFF2-40B4-BE49-F238E27FC236}">
                  <a16:creationId xmlns:a16="http://schemas.microsoft.com/office/drawing/2014/main" id="{D1A4B51B-89CB-414F-B70F-F710343C743B}"/>
                </a:ext>
              </a:extLst>
            </p:cNvPr>
            <p:cNvSpPr txBox="1"/>
            <p:nvPr/>
          </p:nvSpPr>
          <p:spPr>
            <a:xfrm>
              <a:off x="5032901" y="1406281"/>
              <a:ext cx="2103120" cy="498598"/>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rPr>
                <a:t>Network Security Group</a:t>
              </a:r>
            </a:p>
          </p:txBody>
        </p:sp>
        <p:sp>
          <p:nvSpPr>
            <p:cNvPr id="8" name="TextBox 7">
              <a:extLst>
                <a:ext uri="{FF2B5EF4-FFF2-40B4-BE49-F238E27FC236}">
                  <a16:creationId xmlns:a16="http://schemas.microsoft.com/office/drawing/2014/main" id="{A158E226-E52E-4AE1-94C5-5D6CF36DDFBE}"/>
                </a:ext>
              </a:extLst>
            </p:cNvPr>
            <p:cNvSpPr txBox="1"/>
            <p:nvPr/>
          </p:nvSpPr>
          <p:spPr>
            <a:xfrm>
              <a:off x="9443627" y="1406281"/>
              <a:ext cx="2103120" cy="2492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rPr>
                <a:t>Azure Firewall</a:t>
              </a:r>
            </a:p>
          </p:txBody>
        </p:sp>
        <p:sp>
          <p:nvSpPr>
            <p:cNvPr id="9" name="TextBox 8">
              <a:extLst>
                <a:ext uri="{FF2B5EF4-FFF2-40B4-BE49-F238E27FC236}">
                  <a16:creationId xmlns:a16="http://schemas.microsoft.com/office/drawing/2014/main" id="{66C4C54E-4DF1-4CAA-B17D-E986EAA4E97A}"/>
                </a:ext>
              </a:extLst>
            </p:cNvPr>
            <p:cNvSpPr txBox="1"/>
            <p:nvPr/>
          </p:nvSpPr>
          <p:spPr>
            <a:xfrm>
              <a:off x="622175" y="1413282"/>
              <a:ext cx="2103120" cy="249299"/>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rPr>
                <a:t>Subscription</a:t>
              </a:r>
            </a:p>
          </p:txBody>
        </p:sp>
        <p:sp>
          <p:nvSpPr>
            <p:cNvPr id="10" name="TextBox 9">
              <a:extLst>
                <a:ext uri="{FF2B5EF4-FFF2-40B4-BE49-F238E27FC236}">
                  <a16:creationId xmlns:a16="http://schemas.microsoft.com/office/drawing/2014/main" id="{6CB509B0-53E9-4F87-AB2D-0394D8AFB48F}"/>
                </a:ext>
              </a:extLst>
            </p:cNvPr>
            <p:cNvSpPr txBox="1"/>
            <p:nvPr/>
          </p:nvSpPr>
          <p:spPr>
            <a:xfrm>
              <a:off x="7397768" y="4865244"/>
              <a:ext cx="2011680" cy="775597"/>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Define application specific network security policies to protect web workloads</a:t>
              </a:r>
            </a:p>
          </p:txBody>
        </p:sp>
        <p:sp>
          <p:nvSpPr>
            <p:cNvPr id="11" name="TextBox 10">
              <a:extLst>
                <a:ext uri="{FF2B5EF4-FFF2-40B4-BE49-F238E27FC236}">
                  <a16:creationId xmlns:a16="http://schemas.microsoft.com/office/drawing/2014/main" id="{14C81078-A563-412C-85D4-0FF21CD72D4A}"/>
                </a:ext>
              </a:extLst>
            </p:cNvPr>
            <p:cNvSpPr txBox="1"/>
            <p:nvPr/>
          </p:nvSpPr>
          <p:spPr>
            <a:xfrm>
              <a:off x="9618056" y="4865244"/>
              <a:ext cx="2203931" cy="969496"/>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Create and enforce connectivity policies using application, network and threat intelligence filtering across subscription, </a:t>
              </a:r>
              <a:r>
                <a:rPr kumimoji="0" lang="en-US" sz="1400" b="0" i="0" u="none" strike="noStrike" kern="0" cap="none" spc="0" normalizeH="0" baseline="0" noProof="0" err="1">
                  <a:ln>
                    <a:noFill/>
                  </a:ln>
                  <a:gradFill>
                    <a:gsLst>
                      <a:gs pos="39000">
                        <a:srgbClr val="000000"/>
                      </a:gs>
                      <a:gs pos="2917">
                        <a:srgbClr val="000000"/>
                      </a:gs>
                    </a:gsLst>
                    <a:lin ang="5400000" scaled="0"/>
                  </a:gradFill>
                  <a:effectLst/>
                  <a:uLnTx/>
                  <a:uFillTx/>
                  <a:latin typeface="Segoe UI Semibold"/>
                </a:rPr>
                <a:t>VNet</a:t>
              </a:r>
              <a:endPar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endParaRPr>
            </a:p>
          </p:txBody>
        </p:sp>
        <p:sp>
          <p:nvSpPr>
            <p:cNvPr id="12" name="TextBox 11">
              <a:extLst>
                <a:ext uri="{FF2B5EF4-FFF2-40B4-BE49-F238E27FC236}">
                  <a16:creationId xmlns:a16="http://schemas.microsoft.com/office/drawing/2014/main" id="{2727EC7F-E142-4E26-A750-DB5DC6E85FF2}"/>
                </a:ext>
              </a:extLst>
            </p:cNvPr>
            <p:cNvSpPr txBox="1"/>
            <p:nvPr/>
          </p:nvSpPr>
          <p:spPr>
            <a:xfrm>
              <a:off x="784947" y="4829565"/>
              <a:ext cx="2011680" cy="581698"/>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A logical isolation of environment for all resources</a:t>
              </a:r>
            </a:p>
          </p:txBody>
        </p:sp>
        <p:sp>
          <p:nvSpPr>
            <p:cNvPr id="13" name="TextBox 12">
              <a:extLst>
                <a:ext uri="{FF2B5EF4-FFF2-40B4-BE49-F238E27FC236}">
                  <a16:creationId xmlns:a16="http://schemas.microsoft.com/office/drawing/2014/main" id="{E1CA30BB-0304-42CD-B043-C34195AE2582}"/>
                </a:ext>
              </a:extLst>
            </p:cNvPr>
            <p:cNvSpPr txBox="1"/>
            <p:nvPr/>
          </p:nvSpPr>
          <p:spPr>
            <a:xfrm>
              <a:off x="5125703" y="4829565"/>
              <a:ext cx="2011680" cy="969496"/>
            </a:xfrm>
            <a:prstGeom prst="rect">
              <a:avLst/>
            </a:prstGeom>
            <a:noFill/>
          </p:spPr>
          <p:txBody>
            <a:bodyPr wrap="square" lIns="0" tIns="0" rIns="0" bIns="0" rtlCol="0">
              <a:spAutoFit/>
            </a:bodyPr>
            <a:lstStyle/>
            <a:p>
              <a:pPr marL="0" marR="0" lvl="0" indent="0" algn="ctr" defTabSz="914367"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Enforce and control network traffic security rules that allow or deny network traffic for a </a:t>
              </a:r>
              <a:r>
                <a:rPr kumimoji="0" lang="en-US" sz="1400" b="0" i="0" u="none" strike="noStrike" kern="0" cap="none" spc="0" normalizeH="0" baseline="0" noProof="0" err="1">
                  <a:ln>
                    <a:noFill/>
                  </a:ln>
                  <a:gradFill>
                    <a:gsLst>
                      <a:gs pos="39000">
                        <a:srgbClr val="000000"/>
                      </a:gs>
                      <a:gs pos="2917">
                        <a:srgbClr val="000000"/>
                      </a:gs>
                    </a:gsLst>
                    <a:lin ang="5400000" scaled="0"/>
                  </a:gradFill>
                  <a:effectLst/>
                  <a:uLnTx/>
                  <a:uFillTx/>
                  <a:latin typeface="Segoe UI Semibold"/>
                </a:rPr>
                <a:t>VNet</a:t>
              </a: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 or VM</a:t>
              </a:r>
            </a:p>
          </p:txBody>
        </p:sp>
        <p:sp>
          <p:nvSpPr>
            <p:cNvPr id="14" name="TextBox 13">
              <a:extLst>
                <a:ext uri="{FF2B5EF4-FFF2-40B4-BE49-F238E27FC236}">
                  <a16:creationId xmlns:a16="http://schemas.microsoft.com/office/drawing/2014/main" id="{138D6C62-937C-4C21-8E1B-E87C205AA805}"/>
                </a:ext>
              </a:extLst>
            </p:cNvPr>
            <p:cNvSpPr txBox="1"/>
            <p:nvPr/>
          </p:nvSpPr>
          <p:spPr>
            <a:xfrm>
              <a:off x="2913650" y="4829565"/>
              <a:ext cx="2011680" cy="969496"/>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39000">
                        <a:srgbClr val="000000"/>
                      </a:gs>
                      <a:gs pos="2917">
                        <a:srgbClr val="000000"/>
                      </a:gs>
                    </a:gsLst>
                    <a:lin ang="5400000" scaled="0"/>
                  </a:gradFill>
                  <a:effectLst/>
                  <a:uLnTx/>
                  <a:uFillTx/>
                  <a:latin typeface="Segoe UI Semibold"/>
                </a:rPr>
                <a:t>An isolated and highly secure environment to run your virtual machines and applications</a:t>
              </a:r>
            </a:p>
          </p:txBody>
        </p:sp>
        <p:sp>
          <p:nvSpPr>
            <p:cNvPr id="15" name="Arc 14">
              <a:extLst>
                <a:ext uri="{FF2B5EF4-FFF2-40B4-BE49-F238E27FC236}">
                  <a16:creationId xmlns:a16="http://schemas.microsoft.com/office/drawing/2014/main" id="{EA0BD743-C17B-4797-B247-55C6D8EE8BD0}"/>
                </a:ext>
              </a:extLst>
            </p:cNvPr>
            <p:cNvSpPr/>
            <p:nvPr/>
          </p:nvSpPr>
          <p:spPr bwMode="auto">
            <a:xfrm rot="16200000" flipH="1">
              <a:off x="7259110" y="2211472"/>
              <a:ext cx="2203938" cy="2203931"/>
            </a:xfrm>
            <a:prstGeom prst="arc">
              <a:avLst>
                <a:gd name="adj1" fmla="val 5364818"/>
                <a:gd name="adj2" fmla="val 16319942"/>
              </a:avLst>
            </a:prstGeom>
            <a:noFill/>
            <a:ln w="19050" cap="flat"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Oval 15">
              <a:extLst>
                <a:ext uri="{FF2B5EF4-FFF2-40B4-BE49-F238E27FC236}">
                  <a16:creationId xmlns:a16="http://schemas.microsoft.com/office/drawing/2014/main" id="{D900286D-1E9E-454C-9FF1-60AB1F77D498}"/>
                </a:ext>
              </a:extLst>
            </p:cNvPr>
            <p:cNvSpPr/>
            <p:nvPr/>
          </p:nvSpPr>
          <p:spPr bwMode="auto">
            <a:xfrm flipH="1">
              <a:off x="7502865" y="2460788"/>
              <a:ext cx="1705302" cy="1705298"/>
            </a:xfrm>
            <a:prstGeom prst="ellipse">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 name="Arc 16">
              <a:extLst>
                <a:ext uri="{FF2B5EF4-FFF2-40B4-BE49-F238E27FC236}">
                  <a16:creationId xmlns:a16="http://schemas.microsoft.com/office/drawing/2014/main" id="{2701856B-17B0-4675-80C0-EE6EED4DC6DB}"/>
                </a:ext>
              </a:extLst>
            </p:cNvPr>
            <p:cNvSpPr/>
            <p:nvPr/>
          </p:nvSpPr>
          <p:spPr bwMode="auto">
            <a:xfrm rot="16200000" flipH="1">
              <a:off x="5055081" y="2211472"/>
              <a:ext cx="2203938" cy="2203931"/>
            </a:xfrm>
            <a:prstGeom prst="arc">
              <a:avLst>
                <a:gd name="adj1" fmla="val 16505501"/>
                <a:gd name="adj2" fmla="val 5250291"/>
              </a:avLst>
            </a:prstGeom>
            <a:noFill/>
            <a:ln w="19050" cap="flat"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Arc 17">
              <a:extLst>
                <a:ext uri="{FF2B5EF4-FFF2-40B4-BE49-F238E27FC236}">
                  <a16:creationId xmlns:a16="http://schemas.microsoft.com/office/drawing/2014/main" id="{625354FC-1AC9-42E4-B33F-DEB038B7517B}"/>
                </a:ext>
              </a:extLst>
            </p:cNvPr>
            <p:cNvSpPr/>
            <p:nvPr/>
          </p:nvSpPr>
          <p:spPr bwMode="auto">
            <a:xfrm rot="16200000" flipH="1">
              <a:off x="642292" y="2211472"/>
              <a:ext cx="2203938" cy="2203931"/>
            </a:xfrm>
            <a:prstGeom prst="arc">
              <a:avLst>
                <a:gd name="adj1" fmla="val 7481161"/>
                <a:gd name="adj2" fmla="val 5449567"/>
              </a:avLst>
            </a:prstGeom>
            <a:noFill/>
            <a:ln w="19050" cap="flat" cmpd="sng" algn="ctr">
              <a:solidFill>
                <a:srgbClr val="0078D4"/>
              </a:solidFill>
              <a:prstDash val="sysDot"/>
              <a:headEnd type="oval"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Arc 18">
              <a:extLst>
                <a:ext uri="{FF2B5EF4-FFF2-40B4-BE49-F238E27FC236}">
                  <a16:creationId xmlns:a16="http://schemas.microsoft.com/office/drawing/2014/main" id="{7CF76FE9-A4E0-4FC9-AB16-858F3285B317}"/>
                </a:ext>
              </a:extLst>
            </p:cNvPr>
            <p:cNvSpPr/>
            <p:nvPr/>
          </p:nvSpPr>
          <p:spPr bwMode="auto">
            <a:xfrm rot="16200000" flipH="1">
              <a:off x="2850857" y="2220140"/>
              <a:ext cx="2203938" cy="2203932"/>
            </a:xfrm>
            <a:prstGeom prst="arc">
              <a:avLst>
                <a:gd name="adj1" fmla="val 5208144"/>
                <a:gd name="adj2" fmla="val 16214520"/>
              </a:avLst>
            </a:prstGeom>
            <a:noFill/>
            <a:ln w="19050" cap="flat"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F775BE03-9495-44C3-AB1C-361C1E916CFA}"/>
                </a:ext>
              </a:extLst>
            </p:cNvPr>
            <p:cNvSpPr/>
            <p:nvPr/>
          </p:nvSpPr>
          <p:spPr bwMode="auto">
            <a:xfrm flipH="1">
              <a:off x="3093909" y="2460788"/>
              <a:ext cx="1705302" cy="1705298"/>
            </a:xfrm>
            <a:prstGeom prst="ellipse">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6F44FEDB-6F70-49B1-9270-FCC4FD507115}"/>
                </a:ext>
              </a:extLst>
            </p:cNvPr>
            <p:cNvSpPr/>
            <p:nvPr/>
          </p:nvSpPr>
          <p:spPr bwMode="auto">
            <a:xfrm flipH="1">
              <a:off x="5298387" y="2460788"/>
              <a:ext cx="1705302" cy="1705298"/>
            </a:xfrm>
            <a:prstGeom prst="ellipse">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Arc 21">
              <a:extLst>
                <a:ext uri="{FF2B5EF4-FFF2-40B4-BE49-F238E27FC236}">
                  <a16:creationId xmlns:a16="http://schemas.microsoft.com/office/drawing/2014/main" id="{BDCC80BE-3AF8-4292-8D3A-F81E41AA9FEB}"/>
                </a:ext>
              </a:extLst>
            </p:cNvPr>
            <p:cNvSpPr/>
            <p:nvPr/>
          </p:nvSpPr>
          <p:spPr bwMode="auto">
            <a:xfrm rot="5400000" flipH="1" flipV="1">
              <a:off x="9459486" y="2211472"/>
              <a:ext cx="2203938" cy="2203931"/>
            </a:xfrm>
            <a:prstGeom prst="arc">
              <a:avLst>
                <a:gd name="adj1" fmla="val 18181965"/>
                <a:gd name="adj2" fmla="val 16116544"/>
              </a:avLst>
            </a:prstGeom>
            <a:noFill/>
            <a:ln w="19050" cap="flat" cmpd="sng" algn="ctr">
              <a:solidFill>
                <a:srgbClr val="0078D4"/>
              </a:solidFill>
              <a:prstDash val="sysDot"/>
              <a:headEnd type="oval"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8127E4BC-D797-48B3-AB16-7F2D3912D573}"/>
                </a:ext>
              </a:extLst>
            </p:cNvPr>
            <p:cNvSpPr/>
            <p:nvPr/>
          </p:nvSpPr>
          <p:spPr bwMode="auto">
            <a:xfrm rot="10800000" flipH="1" flipV="1">
              <a:off x="9707345" y="2460788"/>
              <a:ext cx="1705302" cy="1705298"/>
            </a:xfrm>
            <a:prstGeom prst="ellipse">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E25C694C-D08C-494E-95D1-F0E97274D4EF}"/>
                </a:ext>
              </a:extLst>
            </p:cNvPr>
            <p:cNvSpPr/>
            <p:nvPr/>
          </p:nvSpPr>
          <p:spPr bwMode="auto">
            <a:xfrm flipH="1">
              <a:off x="889431" y="2460788"/>
              <a:ext cx="1705302" cy="1705298"/>
            </a:xfrm>
            <a:prstGeom prst="ellipse">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2BA91BCF-6D96-4003-A4D1-4D2EB3AB29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4850" y="2951211"/>
              <a:ext cx="822960" cy="822960"/>
            </a:xfrm>
            <a:prstGeom prst="rect">
              <a:avLst/>
            </a:prstGeom>
          </p:spPr>
        </p:pic>
        <p:pic>
          <p:nvPicPr>
            <p:cNvPr id="26" name="Graphic 25">
              <a:extLst>
                <a:ext uri="{FF2B5EF4-FFF2-40B4-BE49-F238E27FC236}">
                  <a16:creationId xmlns:a16="http://schemas.microsoft.com/office/drawing/2014/main" id="{AC41E58F-289D-4AC4-BD15-3D825AD97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927" y="2951211"/>
              <a:ext cx="778353" cy="778353"/>
            </a:xfrm>
            <a:prstGeom prst="rect">
              <a:avLst/>
            </a:prstGeom>
          </p:spPr>
        </p:pic>
        <p:pic>
          <p:nvPicPr>
            <p:cNvPr id="27" name="Graphic 26">
              <a:extLst>
                <a:ext uri="{FF2B5EF4-FFF2-40B4-BE49-F238E27FC236}">
                  <a16:creationId xmlns:a16="http://schemas.microsoft.com/office/drawing/2014/main" id="{49760254-5020-42B4-B020-CAC74E3788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3261" y="2924067"/>
              <a:ext cx="822960" cy="822960"/>
            </a:xfrm>
            <a:prstGeom prst="rect">
              <a:avLst/>
            </a:prstGeom>
          </p:spPr>
        </p:pic>
        <p:pic>
          <p:nvPicPr>
            <p:cNvPr id="28" name="Graphic 27">
              <a:extLst>
                <a:ext uri="{FF2B5EF4-FFF2-40B4-BE49-F238E27FC236}">
                  <a16:creationId xmlns:a16="http://schemas.microsoft.com/office/drawing/2014/main" id="{96582701-D21D-4B22-8FFA-7479E06878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65046" y="2988547"/>
              <a:ext cx="640080" cy="640080"/>
            </a:xfrm>
            <a:prstGeom prst="rect">
              <a:avLst/>
            </a:prstGeom>
          </p:spPr>
        </p:pic>
        <p:pic>
          <p:nvPicPr>
            <p:cNvPr id="29" name="Graphic 28">
              <a:extLst>
                <a:ext uri="{FF2B5EF4-FFF2-40B4-BE49-F238E27FC236}">
                  <a16:creationId xmlns:a16="http://schemas.microsoft.com/office/drawing/2014/main" id="{412537F7-F536-460A-ADDE-8D5A4D7712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195" y="3034266"/>
              <a:ext cx="652709" cy="652709"/>
            </a:xfrm>
            <a:prstGeom prst="rect">
              <a:avLst/>
            </a:prstGeom>
          </p:spPr>
        </p:pic>
      </p:grpSp>
    </p:spTree>
    <p:extLst>
      <p:ext uri="{BB962C8B-B14F-4D97-AF65-F5344CB8AC3E}">
        <p14:creationId xmlns:p14="http://schemas.microsoft.com/office/powerpoint/2010/main" val="693256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848086" cy="553998"/>
          </a:xfrm>
        </p:spPr>
        <p:txBody>
          <a:bodyPr wrap="square" anchor="t">
            <a:normAutofit/>
          </a:bodyPr>
          <a:lstStyle/>
          <a:p>
            <a:r>
              <a:rPr lang="en-US"/>
              <a:t>Achieving Zero Trust with Azure Networking </a:t>
            </a:r>
            <a:endParaRPr lang="en-IN"/>
          </a:p>
        </p:txBody>
      </p:sp>
      <p:grpSp>
        <p:nvGrpSpPr>
          <p:cNvPr id="7" name="Group 6">
            <a:extLst>
              <a:ext uri="{FF2B5EF4-FFF2-40B4-BE49-F238E27FC236}">
                <a16:creationId xmlns:a16="http://schemas.microsoft.com/office/drawing/2014/main" id="{F636ED80-2CAB-4518-AA29-D66F3C758425}"/>
              </a:ext>
            </a:extLst>
          </p:cNvPr>
          <p:cNvGrpSpPr/>
          <p:nvPr/>
        </p:nvGrpSpPr>
        <p:grpSpPr>
          <a:xfrm>
            <a:off x="1636066" y="1214740"/>
            <a:ext cx="8919868" cy="5186059"/>
            <a:chOff x="1636066" y="1214740"/>
            <a:chExt cx="8919868" cy="5186059"/>
          </a:xfrm>
        </p:grpSpPr>
        <p:sp>
          <p:nvSpPr>
            <p:cNvPr id="8" name="Rectangle 7">
              <a:extLst>
                <a:ext uri="{FF2B5EF4-FFF2-40B4-BE49-F238E27FC236}">
                  <a16:creationId xmlns:a16="http://schemas.microsoft.com/office/drawing/2014/main" id="{7E9CDC0E-937D-4ADB-B8A8-88A29627D577}"/>
                </a:ext>
              </a:extLst>
            </p:cNvPr>
            <p:cNvSpPr/>
            <p:nvPr/>
          </p:nvSpPr>
          <p:spPr bwMode="auto">
            <a:xfrm>
              <a:off x="1636066" y="1325325"/>
              <a:ext cx="8919868" cy="3053779"/>
            </a:xfrm>
            <a:prstGeom prst="rect">
              <a:avLst/>
            </a:prstGeom>
            <a:noFill/>
            <a:ln w="19050" cap="flat" cmpd="sng" algn="ctr">
              <a:solidFill>
                <a:srgbClr val="0078D4"/>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CA5ABA16-D297-4C53-91C5-2CE868E23CC4}"/>
                </a:ext>
              </a:extLst>
            </p:cNvPr>
            <p:cNvSpPr txBox="1"/>
            <p:nvPr/>
          </p:nvSpPr>
          <p:spPr>
            <a:xfrm>
              <a:off x="4038600" y="1214740"/>
              <a:ext cx="4114800" cy="215444"/>
            </a:xfrm>
            <a:prstGeom prst="rect">
              <a:avLst/>
            </a:prstGeom>
            <a:solidFill>
              <a:srgbClr val="E6E6E6"/>
            </a:solidFill>
          </p:spPr>
          <p:txBody>
            <a:bodyPr wrap="square" lIns="0" tIns="0" rIns="0" bIns="0" rtlCol="0" anchor="ctr">
              <a:spAutoFit/>
            </a:bodyPr>
            <a:lstStyle/>
            <a:p>
              <a:pPr marL="0" marR="0" lvl="0" indent="0" algn="ctr" defTabSz="9513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rPr>
                <a:t>Cloud-Native Network Security Services</a:t>
              </a:r>
            </a:p>
          </p:txBody>
        </p:sp>
        <p:sp>
          <p:nvSpPr>
            <p:cNvPr id="10" name="04R">
              <a:extLst>
                <a:ext uri="{FF2B5EF4-FFF2-40B4-BE49-F238E27FC236}">
                  <a16:creationId xmlns:a16="http://schemas.microsoft.com/office/drawing/2014/main" id="{D0C64E7D-F0ED-498F-9AB9-CFAD846FF258}"/>
                </a:ext>
              </a:extLst>
            </p:cNvPr>
            <p:cNvSpPr/>
            <p:nvPr/>
          </p:nvSpPr>
          <p:spPr bwMode="auto">
            <a:xfrm>
              <a:off x="1876030" y="4801602"/>
              <a:ext cx="8439940" cy="1599197"/>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itchFamily="34" charset="0"/>
                </a:rPr>
                <a:t>Networking Partner Solutions</a:t>
              </a:r>
            </a:p>
          </p:txBody>
        </p:sp>
        <p:sp>
          <p:nvSpPr>
            <p:cNvPr id="11" name="TextBox 10">
              <a:extLst>
                <a:ext uri="{FF2B5EF4-FFF2-40B4-BE49-F238E27FC236}">
                  <a16:creationId xmlns:a16="http://schemas.microsoft.com/office/drawing/2014/main" id="{8A21AA95-C352-4E34-B936-1E864EEC9DA5}"/>
                </a:ext>
              </a:extLst>
            </p:cNvPr>
            <p:cNvSpPr txBox="1"/>
            <p:nvPr/>
          </p:nvSpPr>
          <p:spPr>
            <a:xfrm>
              <a:off x="5173098" y="4272031"/>
              <a:ext cx="1845805" cy="215444"/>
            </a:xfrm>
            <a:prstGeom prst="rect">
              <a:avLst/>
            </a:prstGeom>
            <a:solidFill>
              <a:srgbClr val="E6E6E6"/>
            </a:solidFill>
          </p:spPr>
          <p:txBody>
            <a:bodyPr wrap="square" lIns="0" tIns="0" rIns="0" bIns="0" rtlCol="0" anchor="ctr">
              <a:spAutoFit/>
            </a:bodyPr>
            <a:lstStyle/>
            <a:p>
              <a:pPr marL="0" marR="0" lvl="0" indent="0" algn="ctr" defTabSz="9513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w="3175">
                    <a:noFill/>
                  </a:ln>
                  <a:solidFill>
                    <a:srgbClr val="0078D4"/>
                  </a:solidFill>
                  <a:effectLst/>
                  <a:uLnTx/>
                  <a:uFillTx/>
                  <a:latin typeface="Segoe UI Semibold"/>
                  <a:cs typeface="Segoe UI Semilight" panose="020B0402040204020203" pitchFamily="34" charset="0"/>
                </a:rPr>
                <a:t>Defense-in-Depth</a:t>
              </a:r>
            </a:p>
          </p:txBody>
        </p:sp>
        <p:sp>
          <p:nvSpPr>
            <p:cNvPr id="12" name="Oval 11">
              <a:extLst>
                <a:ext uri="{FF2B5EF4-FFF2-40B4-BE49-F238E27FC236}">
                  <a16:creationId xmlns:a16="http://schemas.microsoft.com/office/drawing/2014/main" id="{0DBFEE27-2C8B-424C-B7DA-E73E7FBD7B1A}"/>
                </a:ext>
              </a:extLst>
            </p:cNvPr>
            <p:cNvSpPr/>
            <p:nvPr/>
          </p:nvSpPr>
          <p:spPr bwMode="auto">
            <a:xfrm>
              <a:off x="5880534" y="4580501"/>
              <a:ext cx="430932" cy="430930"/>
            </a:xfrm>
            <a:prstGeom prst="ellipse">
              <a:avLst/>
            </a:prstGeom>
            <a:solidFill>
              <a:srgbClr val="243A5E"/>
            </a:solidFill>
            <a:ln w="9525" cap="flat" cmpd="sng" algn="ctr">
              <a:noFill/>
              <a:prstDash val="solid"/>
              <a:headEnd type="none" w="med" len="med"/>
              <a:tailEnd type="none" w="med" len="med"/>
            </a:ln>
            <a:effectLst>
              <a:outerShdw blurRad="127000" algn="ctr"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t>
              </a:r>
            </a:p>
          </p:txBody>
        </p:sp>
        <p:grpSp>
          <p:nvGrpSpPr>
            <p:cNvPr id="13" name="Group 12">
              <a:extLst>
                <a:ext uri="{FF2B5EF4-FFF2-40B4-BE49-F238E27FC236}">
                  <a16:creationId xmlns:a16="http://schemas.microsoft.com/office/drawing/2014/main" id="{6A52519E-F568-421C-9A6F-316ACAF37BC1}"/>
                </a:ext>
              </a:extLst>
            </p:cNvPr>
            <p:cNvGrpSpPr/>
            <p:nvPr/>
          </p:nvGrpSpPr>
          <p:grpSpPr>
            <a:xfrm>
              <a:off x="2354349" y="5254948"/>
              <a:ext cx="7483303" cy="931997"/>
              <a:chOff x="2354349" y="5138632"/>
              <a:chExt cx="7483303" cy="931997"/>
            </a:xfrm>
          </p:grpSpPr>
          <p:grpSp>
            <p:nvGrpSpPr>
              <p:cNvPr id="35" name="Group 34">
                <a:extLst>
                  <a:ext uri="{FF2B5EF4-FFF2-40B4-BE49-F238E27FC236}">
                    <a16:creationId xmlns:a16="http://schemas.microsoft.com/office/drawing/2014/main" id="{BD988769-A986-4CA5-A173-0BA8D5420670}"/>
                  </a:ext>
                </a:extLst>
              </p:cNvPr>
              <p:cNvGrpSpPr/>
              <p:nvPr/>
            </p:nvGrpSpPr>
            <p:grpSpPr>
              <a:xfrm>
                <a:off x="2426766" y="5138632"/>
                <a:ext cx="7338468" cy="435550"/>
                <a:chOff x="2486684" y="5214834"/>
                <a:chExt cx="7338468" cy="435550"/>
              </a:xfrm>
            </p:grpSpPr>
            <p:pic>
              <p:nvPicPr>
                <p:cNvPr id="44" name="Picture 43" descr="Image result for akamai logo">
                  <a:extLst>
                    <a:ext uri="{FF2B5EF4-FFF2-40B4-BE49-F238E27FC236}">
                      <a16:creationId xmlns:a16="http://schemas.microsoft.com/office/drawing/2014/main" id="{58735ED2-172C-4301-AC51-94DF075BF17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042496" y="5302881"/>
                  <a:ext cx="635202" cy="25945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0AE0CE6E-4877-4DA0-8F16-A393B786B56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486684" y="5309963"/>
                  <a:ext cx="454904" cy="245292"/>
                </a:xfrm>
                <a:prstGeom prst="rect">
                  <a:avLst/>
                </a:prstGeom>
              </p:spPr>
            </p:pic>
            <p:pic>
              <p:nvPicPr>
                <p:cNvPr id="46" name="Picture 45">
                  <a:extLst>
                    <a:ext uri="{FF2B5EF4-FFF2-40B4-BE49-F238E27FC236}">
                      <a16:creationId xmlns:a16="http://schemas.microsoft.com/office/drawing/2014/main" id="{88424D3F-B665-4CF8-B991-D52F14B053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436637" y="5331244"/>
                  <a:ext cx="772432" cy="202730"/>
                </a:xfrm>
                <a:prstGeom prst="rect">
                  <a:avLst/>
                </a:prstGeom>
              </p:spPr>
            </p:pic>
            <p:pic>
              <p:nvPicPr>
                <p:cNvPr id="47" name="Picture 46">
                  <a:extLst>
                    <a:ext uri="{FF2B5EF4-FFF2-40B4-BE49-F238E27FC236}">
                      <a16:creationId xmlns:a16="http://schemas.microsoft.com/office/drawing/2014/main" id="{D54C21D1-2CAA-47DE-BD62-30F77B4947B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1429" t="17381" r="11429" b="17381"/>
                <a:stretch/>
              </p:blipFill>
              <p:spPr>
                <a:xfrm>
                  <a:off x="4704118" y="5243203"/>
                  <a:ext cx="703892" cy="378812"/>
                </a:xfrm>
                <a:prstGeom prst="rect">
                  <a:avLst/>
                </a:prstGeom>
              </p:spPr>
            </p:pic>
            <p:pic>
              <p:nvPicPr>
                <p:cNvPr id="48" name="Picture 47">
                  <a:extLst>
                    <a:ext uri="{FF2B5EF4-FFF2-40B4-BE49-F238E27FC236}">
                      <a16:creationId xmlns:a16="http://schemas.microsoft.com/office/drawing/2014/main" id="{AD14113D-470C-4844-A1D0-3DF224F79A2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2474" r="2474" b="14337"/>
                <a:stretch/>
              </p:blipFill>
              <p:spPr>
                <a:xfrm>
                  <a:off x="5903059" y="5214834"/>
                  <a:ext cx="644388" cy="435550"/>
                </a:xfrm>
                <a:prstGeom prst="rect">
                  <a:avLst/>
                </a:prstGeom>
              </p:spPr>
            </p:pic>
            <p:pic>
              <p:nvPicPr>
                <p:cNvPr id="49" name="Picture 48" descr="A close up of a logo&#10;&#10;Description automatically generated">
                  <a:extLst>
                    <a:ext uri="{FF2B5EF4-FFF2-40B4-BE49-F238E27FC236}">
                      <a16:creationId xmlns:a16="http://schemas.microsoft.com/office/drawing/2014/main" id="{C6E64FC9-E9EC-44A2-98BC-A0AC6265115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15110" y="5386185"/>
                  <a:ext cx="810042" cy="92848"/>
                </a:xfrm>
                <a:prstGeom prst="rect">
                  <a:avLst/>
                </a:prstGeom>
              </p:spPr>
            </p:pic>
            <p:pic>
              <p:nvPicPr>
                <p:cNvPr id="50" name="Picture 49">
                  <a:extLst>
                    <a:ext uri="{FF2B5EF4-FFF2-40B4-BE49-F238E27FC236}">
                      <a16:creationId xmlns:a16="http://schemas.microsoft.com/office/drawing/2014/main" id="{C4937771-F2B1-4953-B5F3-768CD16794D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172747" y="5273135"/>
                  <a:ext cx="347312" cy="318948"/>
                </a:xfrm>
                <a:prstGeom prst="rect">
                  <a:avLst/>
                </a:prstGeom>
              </p:spPr>
            </p:pic>
          </p:grpSp>
          <p:grpSp>
            <p:nvGrpSpPr>
              <p:cNvPr id="36" name="Group 35">
                <a:extLst>
                  <a:ext uri="{FF2B5EF4-FFF2-40B4-BE49-F238E27FC236}">
                    <a16:creationId xmlns:a16="http://schemas.microsoft.com/office/drawing/2014/main" id="{FF1A048E-C0A7-4C0D-92B4-43618D89191E}"/>
                  </a:ext>
                </a:extLst>
              </p:cNvPr>
              <p:cNvGrpSpPr/>
              <p:nvPr/>
            </p:nvGrpSpPr>
            <p:grpSpPr>
              <a:xfrm>
                <a:off x="2354349" y="5698094"/>
                <a:ext cx="7483303" cy="372535"/>
                <a:chOff x="2354349" y="5698094"/>
                <a:chExt cx="7483303" cy="372535"/>
              </a:xfrm>
            </p:grpSpPr>
            <p:pic>
              <p:nvPicPr>
                <p:cNvPr id="37" name="Picture 36">
                  <a:extLst>
                    <a:ext uri="{FF2B5EF4-FFF2-40B4-BE49-F238E27FC236}">
                      <a16:creationId xmlns:a16="http://schemas.microsoft.com/office/drawing/2014/main" id="{0A676359-8788-4839-B7E8-C5E89BC365A7}"/>
                    </a:ext>
                  </a:extLst>
                </p:cNvPr>
                <p:cNvPicPr>
                  <a:picLocks noChangeAspect="1"/>
                </p:cNvPicPr>
                <p:nvPr/>
              </p:nvPicPr>
              <p:blipFill>
                <a:blip r:embed="rId10"/>
                <a:stretch>
                  <a:fillRect/>
                </a:stretch>
              </p:blipFill>
              <p:spPr>
                <a:xfrm>
                  <a:off x="9092582" y="5757800"/>
                  <a:ext cx="745070" cy="187806"/>
                </a:xfrm>
                <a:prstGeom prst="rect">
                  <a:avLst/>
                </a:prstGeom>
              </p:spPr>
            </p:pic>
            <p:pic>
              <p:nvPicPr>
                <p:cNvPr id="38" name="Picture 37">
                  <a:extLst>
                    <a:ext uri="{FF2B5EF4-FFF2-40B4-BE49-F238E27FC236}">
                      <a16:creationId xmlns:a16="http://schemas.microsoft.com/office/drawing/2014/main" id="{738C65C1-8803-4773-ACB0-E28BF0511027}"/>
                    </a:ext>
                  </a:extLst>
                </p:cNvPr>
                <p:cNvPicPr>
                  <a:picLocks noChangeAspect="1"/>
                </p:cNvPicPr>
                <p:nvPr/>
              </p:nvPicPr>
              <p:blipFill>
                <a:blip r:embed="rId11"/>
                <a:stretch>
                  <a:fillRect/>
                </a:stretch>
              </p:blipFill>
              <p:spPr>
                <a:xfrm>
                  <a:off x="6878655" y="5757799"/>
                  <a:ext cx="846546" cy="187808"/>
                </a:xfrm>
                <a:prstGeom prst="rect">
                  <a:avLst/>
                </a:prstGeom>
              </p:spPr>
            </p:pic>
            <p:pic>
              <p:nvPicPr>
                <p:cNvPr id="39" name="Picture 38">
                  <a:extLst>
                    <a:ext uri="{FF2B5EF4-FFF2-40B4-BE49-F238E27FC236}">
                      <a16:creationId xmlns:a16="http://schemas.microsoft.com/office/drawing/2014/main" id="{78F57C45-86D6-4B46-9A57-8298C9C85BE7}"/>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l="4255" r="5245"/>
                <a:stretch/>
              </p:blipFill>
              <p:spPr>
                <a:xfrm>
                  <a:off x="4478971" y="5730681"/>
                  <a:ext cx="844462" cy="242044"/>
                </a:xfrm>
                <a:prstGeom prst="rect">
                  <a:avLst/>
                </a:prstGeom>
              </p:spPr>
            </p:pic>
            <p:pic>
              <p:nvPicPr>
                <p:cNvPr id="40" name="Picture 39">
                  <a:extLst>
                    <a:ext uri="{FF2B5EF4-FFF2-40B4-BE49-F238E27FC236}">
                      <a16:creationId xmlns:a16="http://schemas.microsoft.com/office/drawing/2014/main" id="{E00ADB18-CA01-42B1-A601-BFFE78B89DFA}"/>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354349" y="5747005"/>
                  <a:ext cx="719574" cy="209396"/>
                </a:xfrm>
                <a:prstGeom prst="rect">
                  <a:avLst/>
                </a:prstGeom>
              </p:spPr>
            </p:pic>
            <p:pic>
              <p:nvPicPr>
                <p:cNvPr id="41" name="Picture 40">
                  <a:extLst>
                    <a:ext uri="{FF2B5EF4-FFF2-40B4-BE49-F238E27FC236}">
                      <a16:creationId xmlns:a16="http://schemas.microsoft.com/office/drawing/2014/main" id="{0D7618D1-92C9-4C9F-A05B-920EEA6A2A97}"/>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t="26946" b="26946"/>
                <a:stretch/>
              </p:blipFill>
              <p:spPr>
                <a:xfrm>
                  <a:off x="3478999" y="5714557"/>
                  <a:ext cx="594896" cy="274292"/>
                </a:xfrm>
                <a:prstGeom prst="rect">
                  <a:avLst/>
                </a:prstGeom>
              </p:spPr>
            </p:pic>
            <p:pic>
              <p:nvPicPr>
                <p:cNvPr id="42" name="Picture 10" descr="https://upload.wikimedia.org/wikipedia/commons/f/f6/RSA_EMC_logo.png">
                  <a:extLst>
                    <a:ext uri="{FF2B5EF4-FFF2-40B4-BE49-F238E27FC236}">
                      <a16:creationId xmlns:a16="http://schemas.microsoft.com/office/drawing/2014/main" id="{EAD08F62-6CFA-469F-8E20-ABEBAA358B25}"/>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8130277" y="5767306"/>
                  <a:ext cx="557227" cy="1687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clipart&#10;&#10;Description automatically generated">
                  <a:extLst>
                    <a:ext uri="{FF2B5EF4-FFF2-40B4-BE49-F238E27FC236}">
                      <a16:creationId xmlns:a16="http://schemas.microsoft.com/office/drawing/2014/main" id="{B0E1BB63-98B9-49D9-8E5E-946F181C534E}"/>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5728509" y="5698094"/>
                  <a:ext cx="745070" cy="372535"/>
                </a:xfrm>
                <a:prstGeom prst="rect">
                  <a:avLst/>
                </a:prstGeom>
              </p:spPr>
            </p:pic>
          </p:grpSp>
        </p:grpSp>
        <p:sp>
          <p:nvSpPr>
            <p:cNvPr id="14" name="04R">
              <a:extLst>
                <a:ext uri="{FF2B5EF4-FFF2-40B4-BE49-F238E27FC236}">
                  <a16:creationId xmlns:a16="http://schemas.microsoft.com/office/drawing/2014/main" id="{320D1F88-6AF2-4439-A2DA-126C191828EC}"/>
                </a:ext>
              </a:extLst>
            </p:cNvPr>
            <p:cNvSpPr/>
            <p:nvPr/>
          </p:nvSpPr>
          <p:spPr bwMode="auto">
            <a:xfrm>
              <a:off x="1876030" y="3047655"/>
              <a:ext cx="8439940" cy="1095984"/>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Software Defined Network (SDN)</a:t>
              </a:r>
            </a:p>
          </p:txBody>
        </p:sp>
        <p:sp>
          <p:nvSpPr>
            <p:cNvPr id="15" name="04R">
              <a:extLst>
                <a:ext uri="{FF2B5EF4-FFF2-40B4-BE49-F238E27FC236}">
                  <a16:creationId xmlns:a16="http://schemas.microsoft.com/office/drawing/2014/main" id="{2985CAC3-27D1-4F08-A1CA-CE3E1719BB1F}"/>
                </a:ext>
              </a:extLst>
            </p:cNvPr>
            <p:cNvSpPr/>
            <p:nvPr/>
          </p:nvSpPr>
          <p:spPr bwMode="auto">
            <a:xfrm>
              <a:off x="1876030" y="1552778"/>
              <a:ext cx="1980028" cy="1411920"/>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6" name="04R">
              <a:extLst>
                <a:ext uri="{FF2B5EF4-FFF2-40B4-BE49-F238E27FC236}">
                  <a16:creationId xmlns:a16="http://schemas.microsoft.com/office/drawing/2014/main" id="{9554F7C3-3717-4E46-8F7D-4D997324B1A5}"/>
                </a:ext>
              </a:extLst>
            </p:cNvPr>
            <p:cNvSpPr/>
            <p:nvPr/>
          </p:nvSpPr>
          <p:spPr bwMode="auto">
            <a:xfrm>
              <a:off x="8322191" y="1552778"/>
              <a:ext cx="1980028" cy="1411920"/>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7" name="04R">
              <a:extLst>
                <a:ext uri="{FF2B5EF4-FFF2-40B4-BE49-F238E27FC236}">
                  <a16:creationId xmlns:a16="http://schemas.microsoft.com/office/drawing/2014/main" id="{EDE4F7C9-656C-4D54-AFDE-300B23168BDF}"/>
                </a:ext>
              </a:extLst>
            </p:cNvPr>
            <p:cNvSpPr/>
            <p:nvPr/>
          </p:nvSpPr>
          <p:spPr bwMode="auto">
            <a:xfrm>
              <a:off x="4039992" y="1547522"/>
              <a:ext cx="1980028" cy="1411920"/>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581A985F-F39F-4EF0-94A6-E8D00F9FD3CF}"/>
                </a:ext>
              </a:extLst>
            </p:cNvPr>
            <p:cNvSpPr txBox="1"/>
            <p:nvPr/>
          </p:nvSpPr>
          <p:spPr>
            <a:xfrm>
              <a:off x="2945485" y="3233879"/>
              <a:ext cx="604333" cy="369332"/>
            </a:xfrm>
            <a:prstGeom prst="rect">
              <a:avLst/>
            </a:prstGeom>
            <a:noFill/>
          </p:spPr>
          <p:txBody>
            <a:bodyPr wrap="non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Virtual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Networks</a:t>
              </a:r>
              <a:endParaRPr kumimoji="0" lang="en-US" sz="10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19" name="TextBox 18">
              <a:extLst>
                <a:ext uri="{FF2B5EF4-FFF2-40B4-BE49-F238E27FC236}">
                  <a16:creationId xmlns:a16="http://schemas.microsoft.com/office/drawing/2014/main" id="{7704D361-80B1-4399-937F-429DF9AAE76E}"/>
                </a:ext>
              </a:extLst>
            </p:cNvPr>
            <p:cNvSpPr txBox="1"/>
            <p:nvPr/>
          </p:nvSpPr>
          <p:spPr>
            <a:xfrm>
              <a:off x="4710363" y="3227004"/>
              <a:ext cx="1013226" cy="369332"/>
            </a:xfrm>
            <a:prstGeom prst="rect">
              <a:avLst/>
            </a:prstGeom>
            <a:noFill/>
          </p:spPr>
          <p:txBody>
            <a:bodyPr wrap="non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Network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Security Groups</a:t>
              </a:r>
            </a:p>
          </p:txBody>
        </p:sp>
        <p:sp>
          <p:nvSpPr>
            <p:cNvPr id="20" name="TextBox 19">
              <a:extLst>
                <a:ext uri="{FF2B5EF4-FFF2-40B4-BE49-F238E27FC236}">
                  <a16:creationId xmlns:a16="http://schemas.microsoft.com/office/drawing/2014/main" id="{52C4F302-9DD4-4A3E-8A56-E12B22BE453C}"/>
                </a:ext>
              </a:extLst>
            </p:cNvPr>
            <p:cNvSpPr txBox="1"/>
            <p:nvPr/>
          </p:nvSpPr>
          <p:spPr>
            <a:xfrm>
              <a:off x="6971883" y="3227004"/>
              <a:ext cx="876843" cy="369332"/>
            </a:xfrm>
            <a:prstGeom prst="rect">
              <a:avLst/>
            </a:prstGeom>
            <a:noFill/>
          </p:spPr>
          <p:txBody>
            <a:bodyPr wrap="non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User Defined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Routes</a:t>
              </a:r>
            </a:p>
          </p:txBody>
        </p:sp>
        <p:sp>
          <p:nvSpPr>
            <p:cNvPr id="21" name="TextBox 20">
              <a:extLst>
                <a:ext uri="{FF2B5EF4-FFF2-40B4-BE49-F238E27FC236}">
                  <a16:creationId xmlns:a16="http://schemas.microsoft.com/office/drawing/2014/main" id="{8CCB45C4-CAB4-4162-827F-3A952E7CD464}"/>
                </a:ext>
              </a:extLst>
            </p:cNvPr>
            <p:cNvSpPr txBox="1"/>
            <p:nvPr/>
          </p:nvSpPr>
          <p:spPr>
            <a:xfrm>
              <a:off x="8969951" y="3319337"/>
              <a:ext cx="907300" cy="184666"/>
            </a:xfrm>
            <a:prstGeom prst="rect">
              <a:avLst/>
            </a:prstGeom>
            <a:noFill/>
          </p:spPr>
          <p:txBody>
            <a:bodyPr wrap="non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Load Balancer</a:t>
              </a:r>
            </a:p>
          </p:txBody>
        </p:sp>
        <p:pic>
          <p:nvPicPr>
            <p:cNvPr id="22" name="Picture 21">
              <a:extLst>
                <a:ext uri="{FF2B5EF4-FFF2-40B4-BE49-F238E27FC236}">
                  <a16:creationId xmlns:a16="http://schemas.microsoft.com/office/drawing/2014/main" id="{051A94C3-450B-44B3-90BF-2859D4A3B14A}"/>
                </a:ext>
              </a:extLst>
            </p:cNvPr>
            <p:cNvPicPr>
              <a:picLocks noChangeAspect="1"/>
            </p:cNvPicPr>
            <p:nvPr/>
          </p:nvPicPr>
          <p:blipFill>
            <a:blip r:embed="rId17"/>
            <a:stretch>
              <a:fillRect/>
            </a:stretch>
          </p:blipFill>
          <p:spPr>
            <a:xfrm>
              <a:off x="8467973" y="3234187"/>
              <a:ext cx="393791" cy="413155"/>
            </a:xfrm>
            <a:prstGeom prst="rect">
              <a:avLst/>
            </a:prstGeom>
          </p:spPr>
        </p:pic>
        <p:pic>
          <p:nvPicPr>
            <p:cNvPr id="23" name="Picture 22">
              <a:extLst>
                <a:ext uri="{FF2B5EF4-FFF2-40B4-BE49-F238E27FC236}">
                  <a16:creationId xmlns:a16="http://schemas.microsoft.com/office/drawing/2014/main" id="{00394237-A5A5-42F8-830E-342149D808B4}"/>
                </a:ext>
              </a:extLst>
            </p:cNvPr>
            <p:cNvPicPr>
              <a:picLocks noChangeAspect="1"/>
            </p:cNvPicPr>
            <p:nvPr/>
          </p:nvPicPr>
          <p:blipFill>
            <a:blip r:embed="rId18"/>
            <a:stretch>
              <a:fillRect/>
            </a:stretch>
          </p:blipFill>
          <p:spPr>
            <a:xfrm>
              <a:off x="6414440" y="3270005"/>
              <a:ext cx="393791" cy="338328"/>
            </a:xfrm>
            <a:prstGeom prst="rect">
              <a:avLst/>
            </a:prstGeom>
          </p:spPr>
        </p:pic>
        <p:sp>
          <p:nvSpPr>
            <p:cNvPr id="24" name="Rectangle 23">
              <a:extLst>
                <a:ext uri="{FF2B5EF4-FFF2-40B4-BE49-F238E27FC236}">
                  <a16:creationId xmlns:a16="http://schemas.microsoft.com/office/drawing/2014/main" id="{CEFF2BEE-499B-49ED-A8F5-39256BD919D1}"/>
                </a:ext>
              </a:extLst>
            </p:cNvPr>
            <p:cNvSpPr/>
            <p:nvPr/>
          </p:nvSpPr>
          <p:spPr>
            <a:xfrm>
              <a:off x="2465459" y="2448424"/>
              <a:ext cx="745140"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pitchFamily="34" charset="0"/>
                </a:rPr>
                <a:t>Firewall</a:t>
              </a:r>
              <a:endParaRPr kumimoji="0" lang="en-US" sz="1200" b="1" i="0" u="none" strike="noStrike" kern="0" cap="none" spc="0" normalizeH="0" baseline="0" noProof="0">
                <a:ln>
                  <a:noFill/>
                </a:ln>
                <a:solidFill>
                  <a:srgbClr val="000000"/>
                </a:solidFill>
                <a:effectLst/>
                <a:uLnTx/>
                <a:uFillTx/>
              </a:endParaRPr>
            </a:p>
          </p:txBody>
        </p:sp>
        <p:sp>
          <p:nvSpPr>
            <p:cNvPr id="25" name="Rectangle 24">
              <a:extLst>
                <a:ext uri="{FF2B5EF4-FFF2-40B4-BE49-F238E27FC236}">
                  <a16:creationId xmlns:a16="http://schemas.microsoft.com/office/drawing/2014/main" id="{38EE2A9D-791A-4A1D-8A6D-F7E30A14A5BE}"/>
                </a:ext>
              </a:extLst>
            </p:cNvPr>
            <p:cNvSpPr/>
            <p:nvPr/>
          </p:nvSpPr>
          <p:spPr>
            <a:xfrm>
              <a:off x="8861764" y="2464560"/>
              <a:ext cx="1054520" cy="461665"/>
            </a:xfrm>
            <a:prstGeom prst="rect">
              <a:avLst/>
            </a:prstGeom>
          </p:spPr>
          <p:txBody>
            <a:bodyPr wrap="none"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a:rPr>
                <a:t>Azure DDoS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a:rPr>
                <a:t>Protection</a:t>
              </a:r>
              <a:endParaRPr kumimoji="0" lang="en-US" sz="1200" b="1" i="0" u="none" strike="noStrike" kern="0" cap="none" spc="0" normalizeH="0" baseline="0" noProof="0">
                <a:ln>
                  <a:noFill/>
                </a:ln>
                <a:solidFill>
                  <a:srgbClr val="000000"/>
                </a:solidFill>
                <a:effectLst/>
                <a:uLnTx/>
                <a:uFillTx/>
              </a:endParaRPr>
            </a:p>
          </p:txBody>
        </p:sp>
        <p:sp>
          <p:nvSpPr>
            <p:cNvPr id="26" name="04R">
              <a:extLst>
                <a:ext uri="{FF2B5EF4-FFF2-40B4-BE49-F238E27FC236}">
                  <a16:creationId xmlns:a16="http://schemas.microsoft.com/office/drawing/2014/main" id="{EFE95BC4-1898-4CA4-AEA6-58E1F7768463}"/>
                </a:ext>
              </a:extLst>
            </p:cNvPr>
            <p:cNvSpPr/>
            <p:nvPr/>
          </p:nvSpPr>
          <p:spPr bwMode="auto">
            <a:xfrm>
              <a:off x="6198838" y="1540171"/>
              <a:ext cx="1980028" cy="1411920"/>
            </a:xfrm>
            <a:prstGeom prst="rect">
              <a:avLst/>
            </a:prstGeom>
            <a:solidFill>
              <a:srgbClr val="FFFFFF"/>
            </a:solidFill>
            <a:ln w="38100" cap="flat" cmpd="sng" algn="ctr">
              <a:noFill/>
              <a:prstDash val="solid"/>
              <a:headEnd type="none" w="med" len="med"/>
              <a:tailEnd type="none" w="med" len="med"/>
            </a:ln>
            <a:effectLst>
              <a:outerShdw blurRad="127000" algn="ctr" rotWithShape="0">
                <a:srgbClr val="000000">
                  <a:alpha val="20000"/>
                </a:srgb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27" name="Rectangle 26">
              <a:extLst>
                <a:ext uri="{FF2B5EF4-FFF2-40B4-BE49-F238E27FC236}">
                  <a16:creationId xmlns:a16="http://schemas.microsoft.com/office/drawing/2014/main" id="{E3199B92-5CEB-4503-95FD-1765DAEF8DF5}"/>
                </a:ext>
              </a:extLst>
            </p:cNvPr>
            <p:cNvSpPr/>
            <p:nvPr/>
          </p:nvSpPr>
          <p:spPr>
            <a:xfrm>
              <a:off x="4277104" y="2448424"/>
              <a:ext cx="162198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pitchFamily="34" charset="0"/>
                </a:rPr>
                <a:t>Azure Web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pitchFamily="34" charset="0"/>
                </a:rPr>
                <a:t>Application Firewall</a:t>
              </a:r>
              <a:endParaRPr kumimoji="0" lang="en-US" sz="1200" b="1" i="0" u="none" strike="noStrike" kern="0" cap="none" spc="0" normalizeH="0" baseline="0" noProof="0">
                <a:ln>
                  <a:noFill/>
                </a:ln>
                <a:solidFill>
                  <a:srgbClr val="000000"/>
                </a:solidFill>
                <a:effectLst/>
                <a:uLnTx/>
                <a:uFillTx/>
              </a:endParaRPr>
            </a:p>
          </p:txBody>
        </p:sp>
        <p:pic>
          <p:nvPicPr>
            <p:cNvPr id="28" name="Picture 27">
              <a:extLst>
                <a:ext uri="{FF2B5EF4-FFF2-40B4-BE49-F238E27FC236}">
                  <a16:creationId xmlns:a16="http://schemas.microsoft.com/office/drawing/2014/main" id="{840D2013-24CB-4981-B38F-125830BEB715}"/>
                </a:ext>
              </a:extLst>
            </p:cNvPr>
            <p:cNvPicPr>
              <a:picLocks noChangeAspect="1"/>
            </p:cNvPicPr>
            <p:nvPr/>
          </p:nvPicPr>
          <p:blipFill>
            <a:blip r:embed="rId19"/>
            <a:stretch>
              <a:fillRect/>
            </a:stretch>
          </p:blipFill>
          <p:spPr>
            <a:xfrm>
              <a:off x="6993562" y="1857341"/>
              <a:ext cx="516990" cy="640080"/>
            </a:xfrm>
            <a:prstGeom prst="rect">
              <a:avLst/>
            </a:prstGeom>
          </p:spPr>
        </p:pic>
        <p:sp>
          <p:nvSpPr>
            <p:cNvPr id="29" name="Rectangle 28">
              <a:extLst>
                <a:ext uri="{FF2B5EF4-FFF2-40B4-BE49-F238E27FC236}">
                  <a16:creationId xmlns:a16="http://schemas.microsoft.com/office/drawing/2014/main" id="{074AFD5F-69FF-4A26-A127-0B7D828B94C0}"/>
                </a:ext>
              </a:extLst>
            </p:cNvPr>
            <p:cNvSpPr/>
            <p:nvPr/>
          </p:nvSpPr>
          <p:spPr>
            <a:xfrm>
              <a:off x="6715279" y="2448424"/>
              <a:ext cx="991875" cy="461665"/>
            </a:xfrm>
            <a:prstGeom prst="rect">
              <a:avLst/>
            </a:prstGeom>
          </p:spPr>
          <p:txBody>
            <a:bodyPr wrap="none"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cs typeface="Segoe UI"/>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000000"/>
                  </a:solidFill>
                  <a:effectLst/>
                  <a:uLnTx/>
                  <a:uFillTx/>
                  <a:cs typeface="Segoe UI" pitchFamily="34" charset="0"/>
                </a:rPr>
                <a:t>PrivateLink</a:t>
              </a:r>
              <a:endParaRPr kumimoji="0" lang="en-US" sz="1200" b="1" i="0" u="none" strike="noStrike" kern="0" cap="none" spc="0" normalizeH="0" baseline="0" noProof="0">
                <a:ln>
                  <a:noFill/>
                </a:ln>
                <a:solidFill>
                  <a:srgbClr val="000000"/>
                </a:solidFill>
                <a:effectLst/>
                <a:uLnTx/>
                <a:uFillTx/>
                <a:cs typeface="Segoe UI"/>
              </a:endParaRPr>
            </a:p>
          </p:txBody>
        </p:sp>
        <p:pic>
          <p:nvPicPr>
            <p:cNvPr id="30" name="Graphic 29">
              <a:extLst>
                <a:ext uri="{FF2B5EF4-FFF2-40B4-BE49-F238E27FC236}">
                  <a16:creationId xmlns:a16="http://schemas.microsoft.com/office/drawing/2014/main" id="{47DD6960-DB6D-409D-9D0D-327B8BD95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13775" y="1857341"/>
              <a:ext cx="548640" cy="548640"/>
            </a:xfrm>
            <a:prstGeom prst="rect">
              <a:avLst/>
            </a:prstGeom>
          </p:spPr>
        </p:pic>
        <p:pic>
          <p:nvPicPr>
            <p:cNvPr id="31" name="Graphic 30">
              <a:extLst>
                <a:ext uri="{FF2B5EF4-FFF2-40B4-BE49-F238E27FC236}">
                  <a16:creationId xmlns:a16="http://schemas.microsoft.com/office/drawing/2014/main" id="{1C4CBB56-EAF4-41ED-890C-708E5E1D053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14587" y="1857341"/>
              <a:ext cx="548640" cy="548640"/>
            </a:xfrm>
            <a:prstGeom prst="rect">
              <a:avLst/>
            </a:prstGeom>
          </p:spPr>
        </p:pic>
        <p:pic>
          <p:nvPicPr>
            <p:cNvPr id="32" name="Graphic 31">
              <a:extLst>
                <a:ext uri="{FF2B5EF4-FFF2-40B4-BE49-F238E27FC236}">
                  <a16:creationId xmlns:a16="http://schemas.microsoft.com/office/drawing/2014/main" id="{D2577E47-3FFD-4C31-B866-0A2C2BEC07A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92582" y="1857341"/>
              <a:ext cx="548640" cy="548640"/>
            </a:xfrm>
            <a:prstGeom prst="rect">
              <a:avLst/>
            </a:prstGeom>
          </p:spPr>
        </p:pic>
        <p:pic>
          <p:nvPicPr>
            <p:cNvPr id="33" name="Graphic 32">
              <a:extLst>
                <a:ext uri="{FF2B5EF4-FFF2-40B4-BE49-F238E27FC236}">
                  <a16:creationId xmlns:a16="http://schemas.microsoft.com/office/drawing/2014/main" id="{6B8E7E85-EE71-4611-A480-71C19E13A17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22598" y="3252823"/>
              <a:ext cx="411480" cy="411480"/>
            </a:xfrm>
            <a:prstGeom prst="rect">
              <a:avLst/>
            </a:prstGeom>
          </p:spPr>
        </p:pic>
        <p:pic>
          <p:nvPicPr>
            <p:cNvPr id="34" name="Graphic 33">
              <a:extLst>
                <a:ext uri="{FF2B5EF4-FFF2-40B4-BE49-F238E27FC236}">
                  <a16:creationId xmlns:a16="http://schemas.microsoft.com/office/drawing/2014/main" id="{7AFAB8BF-52EB-4DE8-B335-EF98BBDCCA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282995" y="3229963"/>
              <a:ext cx="457200" cy="457200"/>
            </a:xfrm>
            <a:prstGeom prst="rect">
              <a:avLst/>
            </a:prstGeom>
          </p:spPr>
        </p:pic>
      </p:grpSp>
    </p:spTree>
    <p:extLst>
      <p:ext uri="{BB962C8B-B14F-4D97-AF65-F5344CB8AC3E}">
        <p14:creationId xmlns:p14="http://schemas.microsoft.com/office/powerpoint/2010/main" val="2194906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Azure Network Security Groups(NSG)</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096000" y="1387844"/>
            <a:ext cx="5694092" cy="4778259"/>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90AC9F1F-D54B-4BBE-8A61-2C956222743D}"/>
              </a:ext>
            </a:extLst>
          </p:cNvPr>
          <p:cNvGrpSpPr/>
          <p:nvPr/>
        </p:nvGrpSpPr>
        <p:grpSpPr>
          <a:xfrm>
            <a:off x="584200" y="1387845"/>
            <a:ext cx="5338898" cy="4778258"/>
            <a:chOff x="584200" y="1387845"/>
            <a:chExt cx="5338898" cy="3082555"/>
          </a:xfrm>
        </p:grpSpPr>
        <p:grpSp>
          <p:nvGrpSpPr>
            <p:cNvPr id="5" name="Group 4">
              <a:extLst>
                <a:ext uri="{FF2B5EF4-FFF2-40B4-BE49-F238E27FC236}">
                  <a16:creationId xmlns:a16="http://schemas.microsoft.com/office/drawing/2014/main" id="{20DDA56D-FEB5-448F-937B-57BCAF70F550}"/>
                </a:ext>
              </a:extLst>
            </p:cNvPr>
            <p:cNvGrpSpPr/>
            <p:nvPr/>
          </p:nvGrpSpPr>
          <p:grpSpPr>
            <a:xfrm>
              <a:off x="584200" y="1387845"/>
              <a:ext cx="5338898" cy="863839"/>
              <a:chOff x="584200" y="1428750"/>
              <a:chExt cx="4679176" cy="1074964"/>
            </a:xfrm>
          </p:grpSpPr>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Azure network security groups can automatically allow or deny traffic </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17" name="Group 16">
              <a:extLst>
                <a:ext uri="{FF2B5EF4-FFF2-40B4-BE49-F238E27FC236}">
                  <a16:creationId xmlns:a16="http://schemas.microsoft.com/office/drawing/2014/main" id="{11D7CF5C-A16D-4181-B4FD-A03176C216F4}"/>
                </a:ext>
              </a:extLst>
            </p:cNvPr>
            <p:cNvGrpSpPr/>
            <p:nvPr/>
          </p:nvGrpSpPr>
          <p:grpSpPr>
            <a:xfrm>
              <a:off x="584200" y="2449328"/>
              <a:ext cx="5338898" cy="863838"/>
              <a:chOff x="584200" y="1428750"/>
              <a:chExt cx="4679176" cy="1074964"/>
            </a:xfrm>
          </p:grpSpPr>
          <p:sp>
            <p:nvSpPr>
              <p:cNvPr id="18" name="Text Placeholder 2">
                <a:extLst>
                  <a:ext uri="{FF2B5EF4-FFF2-40B4-BE49-F238E27FC236}">
                    <a16:creationId xmlns:a16="http://schemas.microsoft.com/office/drawing/2014/main" id="{60041372-1440-4649-9586-06FC5E7B21CA}"/>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Contains security rules</a:t>
                </a:r>
              </a:p>
            </p:txBody>
          </p:sp>
          <p:sp>
            <p:nvSpPr>
              <p:cNvPr id="19" name="Rectangle 18">
                <a:extLst>
                  <a:ext uri="{FF2B5EF4-FFF2-40B4-BE49-F238E27FC236}">
                    <a16:creationId xmlns:a16="http://schemas.microsoft.com/office/drawing/2014/main" id="{F8D866B4-51A7-47BC-A2FF-193AA865F08B}"/>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20" name="Group 19">
              <a:extLst>
                <a:ext uri="{FF2B5EF4-FFF2-40B4-BE49-F238E27FC236}">
                  <a16:creationId xmlns:a16="http://schemas.microsoft.com/office/drawing/2014/main" id="{4A8FE984-E4D1-4D1B-9ABF-7DE44BEF456C}"/>
                </a:ext>
              </a:extLst>
            </p:cNvPr>
            <p:cNvGrpSpPr/>
            <p:nvPr/>
          </p:nvGrpSpPr>
          <p:grpSpPr>
            <a:xfrm>
              <a:off x="584200" y="3510810"/>
              <a:ext cx="5338898" cy="959590"/>
              <a:chOff x="584200" y="1428750"/>
              <a:chExt cx="4679176" cy="1074964"/>
            </a:xfrm>
          </p:grpSpPr>
          <p:sp>
            <p:nvSpPr>
              <p:cNvPr id="21" name="Text Placeholder 2">
                <a:extLst>
                  <a:ext uri="{FF2B5EF4-FFF2-40B4-BE49-F238E27FC236}">
                    <a16:creationId xmlns:a16="http://schemas.microsoft.com/office/drawing/2014/main" id="{FB9B7A05-E0A7-443A-BAA7-612F4610A331}"/>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NSG security rules are evaluated by priority using five information points</a:t>
                </a:r>
              </a:p>
            </p:txBody>
          </p:sp>
          <p:sp>
            <p:nvSpPr>
              <p:cNvPr id="22" name="Rectangle 21">
                <a:extLst>
                  <a:ext uri="{FF2B5EF4-FFF2-40B4-BE49-F238E27FC236}">
                    <a16:creationId xmlns:a16="http://schemas.microsoft.com/office/drawing/2014/main" id="{5FCC3D59-7203-40F3-918A-17A39006E5B0}"/>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pic>
        <p:nvPicPr>
          <p:cNvPr id="16" name="Picture 15">
            <a:extLst>
              <a:ext uri="{FF2B5EF4-FFF2-40B4-BE49-F238E27FC236}">
                <a16:creationId xmlns:a16="http://schemas.microsoft.com/office/drawing/2014/main" id="{D7AF6709-3B49-423B-AF49-D5FA51BB7938}"/>
              </a:ext>
            </a:extLst>
          </p:cNvPr>
          <p:cNvPicPr>
            <a:picLocks noChangeAspect="1"/>
          </p:cNvPicPr>
          <p:nvPr/>
        </p:nvPicPr>
        <p:blipFill>
          <a:blip r:embed="rId3"/>
          <a:stretch>
            <a:fillRect/>
          </a:stretch>
        </p:blipFill>
        <p:spPr>
          <a:xfrm>
            <a:off x="6699094" y="1580424"/>
            <a:ext cx="4487904" cy="4393098"/>
          </a:xfrm>
          <a:prstGeom prst="rect">
            <a:avLst/>
          </a:prstGeom>
          <a:ln>
            <a:solidFill>
              <a:srgbClr val="74EEFF"/>
            </a:solidFill>
          </a:ln>
        </p:spPr>
      </p:pic>
    </p:spTree>
    <p:extLst>
      <p:ext uri="{BB962C8B-B14F-4D97-AF65-F5344CB8AC3E}">
        <p14:creationId xmlns:p14="http://schemas.microsoft.com/office/powerpoint/2010/main" val="2922671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D39E96-9C87-4682-B6FC-DE1659C631CD}"/>
              </a:ext>
            </a:extLst>
          </p:cNvPr>
          <p:cNvPicPr>
            <a:picLocks noChangeAspect="1"/>
          </p:cNvPicPr>
          <p:nvPr/>
        </p:nvPicPr>
        <p:blipFill>
          <a:blip r:embed="rId3"/>
          <a:stretch>
            <a:fillRect/>
          </a:stretch>
        </p:blipFill>
        <p:spPr>
          <a:xfrm>
            <a:off x="6423751" y="1581520"/>
            <a:ext cx="5038590" cy="4390907"/>
          </a:xfrm>
          <a:prstGeom prst="rect">
            <a:avLst/>
          </a:prstGeom>
          <a:ln>
            <a:solidFill>
              <a:schemeClr val="bg1">
                <a:lumMod val="85000"/>
              </a:schemeClr>
            </a:solidFill>
          </a:ln>
          <a:effectLst/>
        </p:spPr>
      </p:pic>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Introduction to service endpoints</a:t>
            </a:r>
            <a:endParaRPr lang="en-IN"/>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096000" y="1387844"/>
            <a:ext cx="5694092" cy="4778259"/>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797E90A0-3E21-47BE-AEAD-D9115246F5EA}"/>
              </a:ext>
            </a:extLst>
          </p:cNvPr>
          <p:cNvGrpSpPr/>
          <p:nvPr/>
        </p:nvGrpSpPr>
        <p:grpSpPr>
          <a:xfrm>
            <a:off x="584200" y="1387843"/>
            <a:ext cx="5338898" cy="4778259"/>
            <a:chOff x="584200" y="1387844"/>
            <a:chExt cx="5338898" cy="3576084"/>
          </a:xfrm>
        </p:grpSpPr>
        <p:grpSp>
          <p:nvGrpSpPr>
            <p:cNvPr id="5" name="Group 4">
              <a:extLst>
                <a:ext uri="{FF2B5EF4-FFF2-40B4-BE49-F238E27FC236}">
                  <a16:creationId xmlns:a16="http://schemas.microsoft.com/office/drawing/2014/main" id="{20DDA56D-FEB5-448F-937B-57BCAF70F550}"/>
                </a:ext>
              </a:extLst>
            </p:cNvPr>
            <p:cNvGrpSpPr/>
            <p:nvPr/>
          </p:nvGrpSpPr>
          <p:grpSpPr>
            <a:xfrm>
              <a:off x="584200" y="1387844"/>
              <a:ext cx="5338898" cy="1420628"/>
              <a:chOff x="584200" y="1428749"/>
              <a:chExt cx="4679176" cy="1230504"/>
            </a:xfrm>
          </p:grpSpPr>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Virtual Network (</a:t>
                </a:r>
                <a:r>
                  <a:rPr kumimoji="0" lang="en-US" sz="1800" b="0" i="0" u="none" strike="noStrike" kern="1200" cap="none" spc="-49" normalizeH="0" baseline="0" noProof="0" err="1">
                    <a:ln>
                      <a:noFill/>
                    </a:ln>
                    <a:solidFill>
                      <a:srgbClr val="0078D4"/>
                    </a:solidFill>
                    <a:effectLst/>
                    <a:uLnTx/>
                    <a:uFillTx/>
                    <a:latin typeface="Segoe UI Semibold"/>
                    <a:ea typeface="+mn-ea"/>
                    <a:cs typeface="+mn-cs"/>
                  </a:rPr>
                  <a:t>VNet</a:t>
                </a:r>
                <a:r>
                  <a:rPr kumimoji="0" lang="en-US" sz="1800" b="0" i="0" u="none" strike="noStrike" kern="1200" cap="none" spc="-49" normalizeH="0" baseline="0" noProof="0">
                    <a:ln>
                      <a:noFill/>
                    </a:ln>
                    <a:solidFill>
                      <a:srgbClr val="0078D4"/>
                    </a:solidFill>
                    <a:effectLst/>
                    <a:uLnTx/>
                    <a:uFillTx/>
                    <a:latin typeface="Segoe UI Semibold"/>
                    <a:ea typeface="+mn-ea"/>
                    <a:cs typeface="+mn-cs"/>
                  </a:rPr>
                  <a:t>) service endpoints extend</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your virtual network private address space and</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the identity of your </a:t>
                </a:r>
                <a:r>
                  <a:rPr kumimoji="0" lang="en-US" sz="1600" b="0" i="0" u="none" strike="noStrike" kern="1200" cap="none" spc="-49" normalizeH="0" baseline="0" noProof="0" err="1">
                    <a:ln>
                      <a:noFill/>
                    </a:ln>
                    <a:effectLst/>
                    <a:uLnTx/>
                    <a:uFillTx/>
                    <a:ea typeface="+mn-ea"/>
                    <a:cs typeface="+mn-cs"/>
                  </a:rPr>
                  <a:t>VNet</a:t>
                </a:r>
                <a:r>
                  <a:rPr kumimoji="0" lang="en-US" sz="1600" b="0" i="0" u="none" strike="noStrike" kern="1200" cap="none" spc="-49" normalizeH="0" baseline="0" noProof="0">
                    <a:ln>
                      <a:noFill/>
                    </a:ln>
                    <a:effectLst/>
                    <a:uLnTx/>
                    <a:uFillTx/>
                    <a:ea typeface="+mn-ea"/>
                    <a:cs typeface="+mn-cs"/>
                  </a:rPr>
                  <a:t> to the Azure services, over a direct connection</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17" name="Group 16">
              <a:extLst>
                <a:ext uri="{FF2B5EF4-FFF2-40B4-BE49-F238E27FC236}">
                  <a16:creationId xmlns:a16="http://schemas.microsoft.com/office/drawing/2014/main" id="{11D7CF5C-A16D-4181-B4FD-A03176C216F4}"/>
                </a:ext>
              </a:extLst>
            </p:cNvPr>
            <p:cNvGrpSpPr/>
            <p:nvPr/>
          </p:nvGrpSpPr>
          <p:grpSpPr>
            <a:xfrm>
              <a:off x="584200" y="2971800"/>
              <a:ext cx="5338898" cy="914399"/>
              <a:chOff x="584200" y="1428750"/>
              <a:chExt cx="4679176" cy="1074964"/>
            </a:xfrm>
          </p:grpSpPr>
          <p:sp>
            <p:nvSpPr>
              <p:cNvPr id="18" name="Text Placeholder 2">
                <a:extLst>
                  <a:ext uri="{FF2B5EF4-FFF2-40B4-BE49-F238E27FC236}">
                    <a16:creationId xmlns:a16="http://schemas.microsoft.com/office/drawing/2014/main" id="{60041372-1440-4649-9586-06FC5E7B21CA}"/>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Endpoints allow you to secure your critical Azure service resources to only your virtual networks</a:t>
                </a:r>
              </a:p>
            </p:txBody>
          </p:sp>
          <p:sp>
            <p:nvSpPr>
              <p:cNvPr id="19" name="Rectangle 18">
                <a:extLst>
                  <a:ext uri="{FF2B5EF4-FFF2-40B4-BE49-F238E27FC236}">
                    <a16:creationId xmlns:a16="http://schemas.microsoft.com/office/drawing/2014/main" id="{F8D866B4-51A7-47BC-A2FF-193AA865F08B}"/>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23" name="Group 22">
              <a:extLst>
                <a:ext uri="{FF2B5EF4-FFF2-40B4-BE49-F238E27FC236}">
                  <a16:creationId xmlns:a16="http://schemas.microsoft.com/office/drawing/2014/main" id="{2723817C-5712-406E-8C7D-23736C388634}"/>
                </a:ext>
              </a:extLst>
            </p:cNvPr>
            <p:cNvGrpSpPr/>
            <p:nvPr/>
          </p:nvGrpSpPr>
          <p:grpSpPr>
            <a:xfrm>
              <a:off x="584200" y="4049529"/>
              <a:ext cx="5338898" cy="914399"/>
              <a:chOff x="584200" y="1428750"/>
              <a:chExt cx="4679176" cy="1074964"/>
            </a:xfrm>
          </p:grpSpPr>
          <p:sp>
            <p:nvSpPr>
              <p:cNvPr id="24" name="Text Placeholder 2">
                <a:extLst>
                  <a:ext uri="{FF2B5EF4-FFF2-40B4-BE49-F238E27FC236}">
                    <a16:creationId xmlns:a16="http://schemas.microsoft.com/office/drawing/2014/main" id="{198D2B5F-B46A-4D8F-A0E4-8CFC9AA34BCB}"/>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Endpoints use the Microsoft Azure backbone network</a:t>
                </a:r>
              </a:p>
            </p:txBody>
          </p:sp>
          <p:sp>
            <p:nvSpPr>
              <p:cNvPr id="25" name="Rectangle 24">
                <a:extLst>
                  <a:ext uri="{FF2B5EF4-FFF2-40B4-BE49-F238E27FC236}">
                    <a16:creationId xmlns:a16="http://schemas.microsoft.com/office/drawing/2014/main" id="{DAB423E2-B7B8-4B67-A6BA-E072A3D7ADDF}"/>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spTree>
    <p:extLst>
      <p:ext uri="{BB962C8B-B14F-4D97-AF65-F5344CB8AC3E}">
        <p14:creationId xmlns:p14="http://schemas.microsoft.com/office/powerpoint/2010/main" val="3347601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Service endpoint | Services</a:t>
            </a:r>
            <a:endParaRPr lang="en-IN"/>
          </a:p>
        </p:txBody>
      </p:sp>
      <p:grpSp>
        <p:nvGrpSpPr>
          <p:cNvPr id="5" name="Group 4">
            <a:extLst>
              <a:ext uri="{FF2B5EF4-FFF2-40B4-BE49-F238E27FC236}">
                <a16:creationId xmlns:a16="http://schemas.microsoft.com/office/drawing/2014/main" id="{20DDA56D-FEB5-448F-937B-57BCAF70F550}"/>
              </a:ext>
            </a:extLst>
          </p:cNvPr>
          <p:cNvGrpSpPr/>
          <p:nvPr/>
        </p:nvGrpSpPr>
        <p:grpSpPr>
          <a:xfrm>
            <a:off x="584200" y="1387844"/>
            <a:ext cx="7188200" cy="4301757"/>
            <a:chOff x="584200" y="1428749"/>
            <a:chExt cx="4679176" cy="3726048"/>
          </a:xfrm>
        </p:grpSpPr>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75224" y="1428749"/>
              <a:ext cx="4588152" cy="3726048"/>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400"/>
                </a:spcBef>
                <a:spcAft>
                  <a:spcPts val="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There are many types of service endpoints</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storage</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SQL database</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Synapse Analytics</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Database for PostgreSQL server</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database for MySQL server</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Database for MariaDB</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a:t>
              </a:r>
              <a:r>
                <a:rPr kumimoji="0" lang="en-US" sz="1600" b="0" i="0" u="none" strike="noStrike" kern="1200" cap="none" spc="-49" normalizeH="0" baseline="0" noProof="0" err="1">
                  <a:ln>
                    <a:noFill/>
                  </a:ln>
                  <a:effectLst/>
                  <a:uLnTx/>
                  <a:uFillTx/>
                  <a:ea typeface="+mn-ea"/>
                  <a:cs typeface="+mn-cs"/>
                </a:rPr>
                <a:t>CosmosDB</a:t>
              </a:r>
              <a:endParaRPr kumimoji="0" lang="en-US" sz="1600" b="0" i="0" u="none" strike="noStrike" kern="1200" cap="none" spc="-49" normalizeH="0" baseline="0" noProof="0">
                <a:ln>
                  <a:noFill/>
                </a:ln>
                <a:effectLst/>
                <a:uLnTx/>
                <a:uFillTx/>
                <a:ea typeface="+mn-ea"/>
                <a:cs typeface="+mn-cs"/>
              </a:endParaRP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Key Vault</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Service Bus</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Event Hubs</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Data Lake store Gen 1</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App Service</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Cognitive Services</a:t>
              </a:r>
            </a:p>
            <a:p>
              <a:pPr marL="285750" marR="0" lvl="0" indent="-285750" algn="l" defTabSz="914367" rtl="0" eaLnBrk="1" fontAlgn="auto" latinLnBrk="0" hangingPunct="1">
                <a:lnSpc>
                  <a:spcPct val="90000"/>
                </a:lnSpc>
                <a:spcBef>
                  <a:spcPts val="400"/>
                </a:spcBef>
                <a:spcAft>
                  <a:spcPts val="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Container Registry (Public Preview)</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428750"/>
              <a:ext cx="91023" cy="37260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7988300" y="1387844"/>
            <a:ext cx="3801792" cy="4881194"/>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723817C-5712-406E-8C7D-23736C388634}"/>
              </a:ext>
            </a:extLst>
          </p:cNvPr>
          <p:cNvGrpSpPr/>
          <p:nvPr/>
        </p:nvGrpSpPr>
        <p:grpSpPr>
          <a:xfrm>
            <a:off x="584200" y="5770602"/>
            <a:ext cx="7188200" cy="553998"/>
            <a:chOff x="584200" y="1428750"/>
            <a:chExt cx="4679176" cy="1074964"/>
          </a:xfrm>
        </p:grpSpPr>
        <p:sp>
          <p:nvSpPr>
            <p:cNvPr id="24" name="Text Placeholder 2">
              <a:extLst>
                <a:ext uri="{FF2B5EF4-FFF2-40B4-BE49-F238E27FC236}">
                  <a16:creationId xmlns:a16="http://schemas.microsoft.com/office/drawing/2014/main" id="{198D2B5F-B46A-4D8F-A0E4-8CFC9AA34BCB}"/>
                </a:ext>
              </a:extLst>
            </p:cNvPr>
            <p:cNvSpPr txBox="1">
              <a:spLocks/>
            </p:cNvSpPr>
            <p:nvPr/>
          </p:nvSpPr>
          <p:spPr>
            <a:xfrm>
              <a:off x="675224" y="1428750"/>
              <a:ext cx="4588152" cy="107496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Adding service endpoints can take up to 15 minutes to complete</a:t>
              </a:r>
            </a:p>
          </p:txBody>
        </p:sp>
        <p:sp>
          <p:nvSpPr>
            <p:cNvPr id="25" name="Rectangle 24">
              <a:extLst>
                <a:ext uri="{FF2B5EF4-FFF2-40B4-BE49-F238E27FC236}">
                  <a16:creationId xmlns:a16="http://schemas.microsoft.com/office/drawing/2014/main" id="{DAB423E2-B7B8-4B67-A6BA-E072A3D7ADDF}"/>
                </a:ext>
              </a:extLst>
            </p:cNvPr>
            <p:cNvSpPr/>
            <p:nvPr/>
          </p:nvSpPr>
          <p:spPr>
            <a:xfrm>
              <a:off x="584200" y="1428751"/>
              <a:ext cx="91023" cy="10749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pic>
        <p:nvPicPr>
          <p:cNvPr id="15" name="Picture 14">
            <a:extLst>
              <a:ext uri="{FF2B5EF4-FFF2-40B4-BE49-F238E27FC236}">
                <a16:creationId xmlns:a16="http://schemas.microsoft.com/office/drawing/2014/main" id="{CC7D1612-FEBF-4C7D-A56A-AB4558169707}"/>
              </a:ext>
            </a:extLst>
          </p:cNvPr>
          <p:cNvPicPr>
            <a:picLocks noChangeAspect="1"/>
          </p:cNvPicPr>
          <p:nvPr/>
        </p:nvPicPr>
        <p:blipFill>
          <a:blip r:embed="rId3"/>
          <a:stretch>
            <a:fillRect/>
          </a:stretch>
        </p:blipFill>
        <p:spPr>
          <a:xfrm>
            <a:off x="8273438" y="1587032"/>
            <a:ext cx="3231517" cy="4482819"/>
          </a:xfrm>
          <a:prstGeom prst="rect">
            <a:avLst/>
          </a:prstGeom>
          <a:ln>
            <a:solidFill>
              <a:schemeClr val="bg1">
                <a:lumMod val="85000"/>
              </a:schemeClr>
            </a:solidFill>
          </a:ln>
          <a:effectLst/>
        </p:spPr>
      </p:pic>
    </p:spTree>
    <p:extLst>
      <p:ext uri="{BB962C8B-B14F-4D97-AF65-F5344CB8AC3E}">
        <p14:creationId xmlns:p14="http://schemas.microsoft.com/office/powerpoint/2010/main" val="481256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Autofit/>
          </a:bodyPr>
          <a:lstStyle/>
          <a:p>
            <a:r>
              <a:rPr lang="en-US"/>
              <a:t>Routing network traffic</a:t>
            </a:r>
            <a:endParaRPr lang="en-IN"/>
          </a:p>
        </p:txBody>
      </p:sp>
      <p:grpSp>
        <p:nvGrpSpPr>
          <p:cNvPr id="10" name="Group 9">
            <a:extLst>
              <a:ext uri="{FF2B5EF4-FFF2-40B4-BE49-F238E27FC236}">
                <a16:creationId xmlns:a16="http://schemas.microsoft.com/office/drawing/2014/main" id="{16C53662-1FC3-4AB5-8CDF-B341E2C8DD8A}"/>
              </a:ext>
            </a:extLst>
          </p:cNvPr>
          <p:cNvGrpSpPr/>
          <p:nvPr/>
        </p:nvGrpSpPr>
        <p:grpSpPr>
          <a:xfrm>
            <a:off x="584200" y="1372753"/>
            <a:ext cx="11099804" cy="5028047"/>
            <a:chOff x="584200" y="1523437"/>
            <a:chExt cx="7159418" cy="4670323"/>
          </a:xfrm>
        </p:grpSpPr>
        <p:sp>
          <p:nvSpPr>
            <p:cNvPr id="14" name="Rectangle 13">
              <a:extLst>
                <a:ext uri="{FF2B5EF4-FFF2-40B4-BE49-F238E27FC236}">
                  <a16:creationId xmlns:a16="http://schemas.microsoft.com/office/drawing/2014/main" id="{A4DB1DC6-C0FB-43F4-9DBA-0AA96F06982B}"/>
                </a:ext>
              </a:extLst>
            </p:cNvPr>
            <p:cNvSpPr/>
            <p:nvPr/>
          </p:nvSpPr>
          <p:spPr>
            <a:xfrm>
              <a:off x="584200" y="1523437"/>
              <a:ext cx="91023" cy="4670323"/>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15" name="Rectangle 14">
              <a:extLst>
                <a:ext uri="{FF2B5EF4-FFF2-40B4-BE49-F238E27FC236}">
                  <a16:creationId xmlns:a16="http://schemas.microsoft.com/office/drawing/2014/main" id="{E1825E56-477A-4B50-BF8F-607B978AB4A7}"/>
                </a:ext>
              </a:extLst>
            </p:cNvPr>
            <p:cNvSpPr/>
            <p:nvPr/>
          </p:nvSpPr>
          <p:spPr>
            <a:xfrm>
              <a:off x="4241139" y="1523437"/>
              <a:ext cx="91023" cy="4670323"/>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mj-lt"/>
                <a:ea typeface="+mn-ea"/>
                <a:cs typeface="+mn-cs"/>
              </a:endParaRPr>
            </a:p>
          </p:txBody>
        </p:sp>
        <p:sp>
          <p:nvSpPr>
            <p:cNvPr id="11" name="Content Placeholder 2">
              <a:extLst>
                <a:ext uri="{FF2B5EF4-FFF2-40B4-BE49-F238E27FC236}">
                  <a16:creationId xmlns:a16="http://schemas.microsoft.com/office/drawing/2014/main" id="{B3320E98-66BF-4578-B93C-79AC2E76A3D2}"/>
                </a:ext>
              </a:extLst>
            </p:cNvPr>
            <p:cNvSpPr txBox="1">
              <a:spLocks/>
            </p:cNvSpPr>
            <p:nvPr/>
          </p:nvSpPr>
          <p:spPr>
            <a:xfrm>
              <a:off x="626074" y="1523437"/>
              <a:ext cx="3366449" cy="4670323"/>
            </a:xfrm>
            <a:prstGeom prst="rect">
              <a:avLst/>
            </a:prstGeom>
            <a:solidFill>
              <a:srgbClr val="FFFFFF">
                <a:lumMod val="95000"/>
              </a:srgbClr>
            </a:solidFill>
          </p:spPr>
          <p:txBody>
            <a:bodyPr vert="horz" wrap="square" lIns="137160" tIns="91440" rIns="137160" bIns="4572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a:pPr>
              <a:r>
                <a:rPr lang="en-US" sz="2400">
                  <a:solidFill>
                    <a:schemeClr val="accent1"/>
                  </a:solidFill>
                </a:rPr>
                <a:t>Azure routes traffic between subnets, connected virtual networks, on-premises networks, and the Internet, by default </a:t>
              </a:r>
            </a:p>
          </p:txBody>
        </p:sp>
        <p:sp>
          <p:nvSpPr>
            <p:cNvPr id="12" name="Content Placeholder 2">
              <a:extLst>
                <a:ext uri="{FF2B5EF4-FFF2-40B4-BE49-F238E27FC236}">
                  <a16:creationId xmlns:a16="http://schemas.microsoft.com/office/drawing/2014/main" id="{9E71F45E-9FF6-4686-91FF-F8087039B65A}"/>
                </a:ext>
              </a:extLst>
            </p:cNvPr>
            <p:cNvSpPr txBox="1">
              <a:spLocks/>
            </p:cNvSpPr>
            <p:nvPr/>
          </p:nvSpPr>
          <p:spPr>
            <a:xfrm>
              <a:off x="4277946" y="1523437"/>
              <a:ext cx="3465672" cy="4670323"/>
            </a:xfrm>
            <a:prstGeom prst="rect">
              <a:avLst/>
            </a:prstGeom>
            <a:solidFill>
              <a:srgbClr val="FFFFFF">
                <a:lumMod val="95000"/>
              </a:srgbClr>
            </a:solidFill>
          </p:spPr>
          <p:txBody>
            <a:bodyPr vert="horz" wrap="square" lIns="137160" tIns="91440" rIns="137160" bIns="4572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400">
                  <a:solidFill>
                    <a:schemeClr val="accent1"/>
                  </a:solidFill>
                </a:rPr>
                <a:t>You can implement either or both of the following options to override the default routes Azure creates</a:t>
              </a:r>
            </a:p>
            <a:p>
              <a:pPr marL="342900" indent="-342900">
                <a:buFont typeface="Arial" panose="020B0604020202020204" pitchFamily="34" charset="0"/>
                <a:buChar char="•"/>
                <a:defRPr/>
              </a:pPr>
              <a:r>
                <a:rPr lang="en-US">
                  <a:solidFill>
                    <a:schemeClr val="tx1"/>
                  </a:solidFill>
                </a:rPr>
                <a:t>Route tables</a:t>
              </a:r>
            </a:p>
            <a:p>
              <a:pPr marL="342900" indent="-342900">
                <a:buFont typeface="Arial" panose="020B0604020202020204" pitchFamily="34" charset="0"/>
                <a:buChar char="•"/>
                <a:defRPr/>
              </a:pPr>
              <a:r>
                <a:rPr lang="en-US">
                  <a:solidFill>
                    <a:schemeClr val="tx1"/>
                  </a:solidFill>
                </a:rPr>
                <a:t>Border gateway protocol (BGP) routes</a:t>
              </a:r>
            </a:p>
            <a:p>
              <a:pPr>
                <a:defRPr/>
              </a:pPr>
              <a:r>
                <a:rPr lang="en-US">
                  <a:solidFill>
                    <a:schemeClr val="accent1"/>
                  </a:solidFill>
                </a:rPr>
                <a:t> </a:t>
              </a:r>
            </a:p>
            <a:p>
              <a:pPr>
                <a:defRPr/>
              </a:pPr>
              <a:endParaRPr lang="en-US">
                <a:solidFill>
                  <a:schemeClr val="accent1"/>
                </a:solidFill>
              </a:endParaRPr>
            </a:p>
          </p:txBody>
        </p:sp>
      </p:grpSp>
    </p:spTree>
    <p:extLst>
      <p:ext uri="{BB962C8B-B14F-4D97-AF65-F5344CB8AC3E}">
        <p14:creationId xmlns:p14="http://schemas.microsoft.com/office/powerpoint/2010/main" val="934478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System Routes</a:t>
            </a:r>
            <a:endParaRPr lang="en-IN"/>
          </a:p>
        </p:txBody>
      </p:sp>
      <p:grpSp>
        <p:nvGrpSpPr>
          <p:cNvPr id="5" name="Group 4">
            <a:extLst>
              <a:ext uri="{FF2B5EF4-FFF2-40B4-BE49-F238E27FC236}">
                <a16:creationId xmlns:a16="http://schemas.microsoft.com/office/drawing/2014/main" id="{20DDA56D-FEB5-448F-937B-57BCAF70F550}"/>
              </a:ext>
            </a:extLst>
          </p:cNvPr>
          <p:cNvGrpSpPr/>
          <p:nvPr/>
        </p:nvGrpSpPr>
        <p:grpSpPr>
          <a:xfrm>
            <a:off x="584200" y="1387844"/>
            <a:ext cx="5338898" cy="4123956"/>
            <a:chOff x="584200" y="1428749"/>
            <a:chExt cx="4679176" cy="3484040"/>
          </a:xfrm>
        </p:grpSpPr>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75224" y="1428749"/>
              <a:ext cx="4588152" cy="3484040"/>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System routes direct network traffic between virtual machines, on-premises networks, and the Internet:</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Traffic between VMs in the</a:t>
              </a:r>
              <a:br>
                <a:rPr kumimoji="0" lang="en-US" sz="1600" b="0" i="0" u="none" strike="noStrike" kern="1200" cap="none" spc="-49" normalizeH="0" baseline="0" noProof="0">
                  <a:ln>
                    <a:noFill/>
                  </a:ln>
                  <a:effectLst/>
                  <a:uLnTx/>
                  <a:uFillTx/>
                  <a:ea typeface="+mn-ea"/>
                  <a:cs typeface="+mn-cs"/>
                </a:rPr>
              </a:br>
              <a:r>
                <a:rPr kumimoji="0" lang="en-US" sz="1600" b="0" i="0" u="none" strike="noStrike" kern="1200" cap="none" spc="-49" normalizeH="0" baseline="0" noProof="0">
                  <a:ln>
                    <a:noFill/>
                  </a:ln>
                  <a:effectLst/>
                  <a:uLnTx/>
                  <a:uFillTx/>
                  <a:ea typeface="+mn-ea"/>
                  <a:cs typeface="+mn-cs"/>
                </a:rPr>
                <a:t>same subnet</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Between VMs in different subnets in the same virtual network</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Data flow from VMs to the Internet</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Communication between VMs using a </a:t>
              </a:r>
              <a:r>
                <a:rPr kumimoji="0" lang="en-US" sz="1600" b="0" i="0" u="none" strike="noStrike" kern="1200" cap="none" spc="-49" normalizeH="0" baseline="0" noProof="0" err="1">
                  <a:ln>
                    <a:noFill/>
                  </a:ln>
                  <a:effectLst/>
                  <a:uLnTx/>
                  <a:uFillTx/>
                  <a:ea typeface="+mn-ea"/>
                  <a:cs typeface="+mn-cs"/>
                </a:rPr>
                <a:t>VNet</a:t>
              </a:r>
              <a:r>
                <a:rPr kumimoji="0" lang="en-US" sz="1600" b="0" i="0" u="none" strike="noStrike" kern="1200" cap="none" spc="-49" normalizeH="0" baseline="0" noProof="0">
                  <a:ln>
                    <a:noFill/>
                  </a:ln>
                  <a:effectLst/>
                  <a:uLnTx/>
                  <a:uFillTx/>
                  <a:ea typeface="+mn-ea"/>
                  <a:cs typeface="+mn-cs"/>
                </a:rPr>
                <a:t>-to-</a:t>
              </a:r>
              <a:r>
                <a:rPr kumimoji="0" lang="en-US" sz="1600" b="0" i="0" u="none" strike="noStrike" kern="1200" cap="none" spc="-49" normalizeH="0" baseline="0" noProof="0" err="1">
                  <a:ln>
                    <a:noFill/>
                  </a:ln>
                  <a:effectLst/>
                  <a:uLnTx/>
                  <a:uFillTx/>
                  <a:ea typeface="+mn-ea"/>
                  <a:cs typeface="+mn-cs"/>
                </a:rPr>
                <a:t>VNet</a:t>
              </a:r>
              <a:r>
                <a:rPr kumimoji="0" lang="en-US" sz="1600" b="0" i="0" u="none" strike="noStrike" kern="1200" cap="none" spc="-49" normalizeH="0" baseline="0" noProof="0">
                  <a:ln>
                    <a:noFill/>
                  </a:ln>
                  <a:effectLst/>
                  <a:uLnTx/>
                  <a:uFillTx/>
                  <a:ea typeface="+mn-ea"/>
                  <a:cs typeface="+mn-cs"/>
                </a:rPr>
                <a:t> VPN</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Site-to-Site and ExpressRoute communication through the</a:t>
              </a:r>
              <a:br>
                <a:rPr kumimoji="0" lang="en-US" sz="1600" b="0" i="0" u="none" strike="noStrike" kern="1200" cap="none" spc="-49" normalizeH="0" baseline="0" noProof="0">
                  <a:ln>
                    <a:noFill/>
                  </a:ln>
                  <a:effectLst/>
                  <a:uLnTx/>
                  <a:uFillTx/>
                  <a:ea typeface="+mn-ea"/>
                  <a:cs typeface="+mn-cs"/>
                </a:rPr>
              </a:br>
              <a:r>
                <a:rPr kumimoji="0" lang="en-US" sz="1600" b="0" i="0" u="none" strike="noStrike" kern="1200" cap="none" spc="-49" normalizeH="0" baseline="0" noProof="0">
                  <a:ln>
                    <a:noFill/>
                  </a:ln>
                  <a:effectLst/>
                  <a:uLnTx/>
                  <a:uFillTx/>
                  <a:ea typeface="+mn-ea"/>
                  <a:cs typeface="+mn-cs"/>
                </a:rPr>
                <a:t>VPN gateway</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428750"/>
              <a:ext cx="91023" cy="3484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096000" y="1387845"/>
            <a:ext cx="5694092" cy="4123956"/>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Diagram of two subnets. One subnet is using a System route to access the internet. The other subnet is using a System route to access the first subnet. Both subnets are accessing a route table ">
            <a:extLst>
              <a:ext uri="{FF2B5EF4-FFF2-40B4-BE49-F238E27FC236}">
                <a16:creationId xmlns:a16="http://schemas.microsoft.com/office/drawing/2014/main" id="{7307263F-7B97-4B6B-BD81-824F07668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228" y="1583534"/>
            <a:ext cx="5177636" cy="3732579"/>
          </a:xfrm>
          <a:prstGeom prst="rect">
            <a:avLst/>
          </a:prstGeom>
        </p:spPr>
      </p:pic>
    </p:spTree>
    <p:extLst>
      <p:ext uri="{BB962C8B-B14F-4D97-AF65-F5344CB8AC3E}">
        <p14:creationId xmlns:p14="http://schemas.microsoft.com/office/powerpoint/2010/main" val="2052197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User Defined Routes</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096000" y="1387844"/>
            <a:ext cx="5694092" cy="4778259"/>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descr="Diagram of a subnet using a UDR to access an NVA and then the internet. The subnet is using another UDR and NVA to access the backend subnet">
            <a:extLst>
              <a:ext uri="{FF2B5EF4-FFF2-40B4-BE49-F238E27FC236}">
                <a16:creationId xmlns:a16="http://schemas.microsoft.com/office/drawing/2014/main" id="{4ACB78CF-CAE7-4240-91E4-D2D9344D4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943" y="1789927"/>
            <a:ext cx="5218207" cy="3974092"/>
          </a:xfrm>
          <a:prstGeom prst="rect">
            <a:avLst/>
          </a:prstGeom>
        </p:spPr>
      </p:pic>
      <p:grpSp>
        <p:nvGrpSpPr>
          <p:cNvPr id="4" name="Group 3">
            <a:extLst>
              <a:ext uri="{FF2B5EF4-FFF2-40B4-BE49-F238E27FC236}">
                <a16:creationId xmlns:a16="http://schemas.microsoft.com/office/drawing/2014/main" id="{2B9D78A4-89DB-46AA-8C11-BA329BBC4828}"/>
              </a:ext>
            </a:extLst>
          </p:cNvPr>
          <p:cNvGrpSpPr/>
          <p:nvPr/>
        </p:nvGrpSpPr>
        <p:grpSpPr>
          <a:xfrm>
            <a:off x="584200" y="1387845"/>
            <a:ext cx="5338898" cy="4778258"/>
            <a:chOff x="584200" y="1387845"/>
            <a:chExt cx="5338898" cy="3450856"/>
          </a:xfrm>
        </p:grpSpPr>
        <p:grpSp>
          <p:nvGrpSpPr>
            <p:cNvPr id="5" name="Group 4">
              <a:extLst>
                <a:ext uri="{FF2B5EF4-FFF2-40B4-BE49-F238E27FC236}">
                  <a16:creationId xmlns:a16="http://schemas.microsoft.com/office/drawing/2014/main" id="{20DDA56D-FEB5-448F-937B-57BCAF70F550}"/>
                </a:ext>
              </a:extLst>
            </p:cNvPr>
            <p:cNvGrpSpPr/>
            <p:nvPr/>
          </p:nvGrpSpPr>
          <p:grpSpPr>
            <a:xfrm>
              <a:off x="584200" y="1387845"/>
              <a:ext cx="5338898" cy="1114055"/>
              <a:chOff x="584200" y="1428750"/>
              <a:chExt cx="4679176" cy="1386334"/>
            </a:xfrm>
          </p:grpSpPr>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75224" y="1428750"/>
                <a:ext cx="4588152" cy="138633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 route table contains a set of rules, called routes, that specifies how packets should be routed in a virtual network</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428751"/>
                <a:ext cx="91023" cy="1386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23" name="Group 22">
              <a:extLst>
                <a:ext uri="{FF2B5EF4-FFF2-40B4-BE49-F238E27FC236}">
                  <a16:creationId xmlns:a16="http://schemas.microsoft.com/office/drawing/2014/main" id="{11A54E89-2DFE-4637-9FBD-E4AAA09066DC}"/>
                </a:ext>
              </a:extLst>
            </p:cNvPr>
            <p:cNvGrpSpPr/>
            <p:nvPr/>
          </p:nvGrpSpPr>
          <p:grpSpPr>
            <a:xfrm>
              <a:off x="584200" y="2662918"/>
              <a:ext cx="5338898" cy="1114055"/>
              <a:chOff x="584200" y="1428750"/>
              <a:chExt cx="4679176" cy="1386334"/>
            </a:xfrm>
          </p:grpSpPr>
          <p:sp>
            <p:nvSpPr>
              <p:cNvPr id="24" name="Text Placeholder 2">
                <a:extLst>
                  <a:ext uri="{FF2B5EF4-FFF2-40B4-BE49-F238E27FC236}">
                    <a16:creationId xmlns:a16="http://schemas.microsoft.com/office/drawing/2014/main" id="{13FFD000-35D7-487A-B4E0-0BFD3264AB7B}"/>
                  </a:ext>
                </a:extLst>
              </p:cNvPr>
              <p:cNvSpPr txBox="1">
                <a:spLocks/>
              </p:cNvSpPr>
              <p:nvPr/>
            </p:nvSpPr>
            <p:spPr>
              <a:xfrm>
                <a:off x="675224" y="1428750"/>
                <a:ext cx="4588152" cy="138633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User-defined routes are custom</a:t>
                </a:r>
                <a:br>
                  <a:rPr kumimoji="0" lang="en-US" sz="1800" b="0" i="0" u="none" strike="noStrike" kern="1200" cap="none" spc="-49" normalizeH="0" baseline="0" noProof="0">
                    <a:ln>
                      <a:noFill/>
                    </a:ln>
                    <a:solidFill>
                      <a:srgbClr val="0078D4"/>
                    </a:solidFill>
                    <a:effectLst/>
                    <a:uLnTx/>
                    <a:uFillTx/>
                    <a:latin typeface="Segoe UI Semibold"/>
                    <a:ea typeface="+mn-ea"/>
                    <a:cs typeface="+mn-cs"/>
                  </a:rPr>
                </a:br>
                <a:r>
                  <a:rPr kumimoji="0" lang="en-US" sz="1800" b="0" i="0" u="none" strike="noStrike" kern="1200" cap="none" spc="-49" normalizeH="0" baseline="0" noProof="0">
                    <a:ln>
                      <a:noFill/>
                    </a:ln>
                    <a:solidFill>
                      <a:srgbClr val="0078D4"/>
                    </a:solidFill>
                    <a:effectLst/>
                    <a:uLnTx/>
                    <a:uFillTx/>
                    <a:latin typeface="Segoe UI Semibold"/>
                    <a:ea typeface="+mn-ea"/>
                    <a:cs typeface="+mn-cs"/>
                  </a:rPr>
                  <a:t>routes that control network traffic by defining routes that specify the next hop of the traffic flow </a:t>
                </a:r>
              </a:p>
            </p:txBody>
          </p:sp>
          <p:sp>
            <p:nvSpPr>
              <p:cNvPr id="25" name="Rectangle 24">
                <a:extLst>
                  <a:ext uri="{FF2B5EF4-FFF2-40B4-BE49-F238E27FC236}">
                    <a16:creationId xmlns:a16="http://schemas.microsoft.com/office/drawing/2014/main" id="{3DC04334-6762-40CC-8091-A791B30C2B14}"/>
                  </a:ext>
                </a:extLst>
              </p:cNvPr>
              <p:cNvSpPr/>
              <p:nvPr/>
            </p:nvSpPr>
            <p:spPr>
              <a:xfrm>
                <a:off x="584200" y="1428751"/>
                <a:ext cx="91023" cy="1386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26" name="Group 25">
              <a:extLst>
                <a:ext uri="{FF2B5EF4-FFF2-40B4-BE49-F238E27FC236}">
                  <a16:creationId xmlns:a16="http://schemas.microsoft.com/office/drawing/2014/main" id="{45A3113F-4DFD-4EBE-9841-5260A8D8A622}"/>
                </a:ext>
              </a:extLst>
            </p:cNvPr>
            <p:cNvGrpSpPr/>
            <p:nvPr/>
          </p:nvGrpSpPr>
          <p:grpSpPr>
            <a:xfrm>
              <a:off x="584200" y="3932919"/>
              <a:ext cx="5338898" cy="905782"/>
              <a:chOff x="584200" y="1428750"/>
              <a:chExt cx="4679176" cy="1386334"/>
            </a:xfrm>
          </p:grpSpPr>
          <p:sp>
            <p:nvSpPr>
              <p:cNvPr id="27" name="Text Placeholder 2">
                <a:extLst>
                  <a:ext uri="{FF2B5EF4-FFF2-40B4-BE49-F238E27FC236}">
                    <a16:creationId xmlns:a16="http://schemas.microsoft.com/office/drawing/2014/main" id="{739A403C-735D-4F2D-8755-D95054A5E1BE}"/>
                  </a:ext>
                </a:extLst>
              </p:cNvPr>
              <p:cNvSpPr txBox="1">
                <a:spLocks/>
              </p:cNvSpPr>
              <p:nvPr/>
            </p:nvSpPr>
            <p:spPr>
              <a:xfrm>
                <a:off x="675224" y="1428750"/>
                <a:ext cx="4588152" cy="138633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The next hop can be a virtual network gateway, virtual network, internet, or virtual appliance </a:t>
                </a:r>
              </a:p>
            </p:txBody>
          </p:sp>
          <p:sp>
            <p:nvSpPr>
              <p:cNvPr id="28" name="Rectangle 27">
                <a:extLst>
                  <a:ext uri="{FF2B5EF4-FFF2-40B4-BE49-F238E27FC236}">
                    <a16:creationId xmlns:a16="http://schemas.microsoft.com/office/drawing/2014/main" id="{9B31B231-C1FD-4930-8B19-35D3BAD47E84}"/>
                  </a:ext>
                </a:extLst>
              </p:cNvPr>
              <p:cNvSpPr/>
              <p:nvPr/>
            </p:nvSpPr>
            <p:spPr>
              <a:xfrm>
                <a:off x="584200" y="1428751"/>
                <a:ext cx="91023" cy="1386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spTree>
    <p:extLst>
      <p:ext uri="{BB962C8B-B14F-4D97-AF65-F5344CB8AC3E}">
        <p14:creationId xmlns:p14="http://schemas.microsoft.com/office/powerpoint/2010/main" val="289725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Azure Bastion</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915530" y="1720040"/>
            <a:ext cx="4874562" cy="4446064"/>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A932D651-B8B4-4340-8085-9EA06F17018B}"/>
              </a:ext>
            </a:extLst>
          </p:cNvPr>
          <p:cNvSpPr txBox="1">
            <a:spLocks/>
          </p:cNvSpPr>
          <p:nvPr/>
        </p:nvSpPr>
        <p:spPr>
          <a:xfrm>
            <a:off x="688057" y="1720039"/>
            <a:ext cx="5896835" cy="1349425"/>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RDP/SSH to your workload using HTML5 standards-based web-browser, directly in Azure Portal</a:t>
            </a:r>
          </a:p>
        </p:txBody>
      </p:sp>
      <p:sp>
        <p:nvSpPr>
          <p:cNvPr id="7" name="Rectangle 6">
            <a:extLst>
              <a:ext uri="{FF2B5EF4-FFF2-40B4-BE49-F238E27FC236}">
                <a16:creationId xmlns:a16="http://schemas.microsoft.com/office/drawing/2014/main" id="{4825949A-1084-414C-A848-57583E4090E8}"/>
              </a:ext>
            </a:extLst>
          </p:cNvPr>
          <p:cNvSpPr/>
          <p:nvPr/>
        </p:nvSpPr>
        <p:spPr>
          <a:xfrm>
            <a:off x="584200" y="1720040"/>
            <a:ext cx="103856" cy="1349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24" name="Text Placeholder 2">
            <a:extLst>
              <a:ext uri="{FF2B5EF4-FFF2-40B4-BE49-F238E27FC236}">
                <a16:creationId xmlns:a16="http://schemas.microsoft.com/office/drawing/2014/main" id="{13FFD000-35D7-487A-B4E0-0BFD3264AB7B}"/>
              </a:ext>
            </a:extLst>
          </p:cNvPr>
          <p:cNvSpPr txBox="1">
            <a:spLocks/>
          </p:cNvSpPr>
          <p:nvPr/>
        </p:nvSpPr>
        <p:spPr>
          <a:xfrm>
            <a:off x="688057" y="3259373"/>
            <a:ext cx="5896835" cy="92793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Resources can be accessed without public IP addresses</a:t>
            </a:r>
          </a:p>
        </p:txBody>
      </p:sp>
      <p:sp>
        <p:nvSpPr>
          <p:cNvPr id="25" name="Rectangle 24">
            <a:extLst>
              <a:ext uri="{FF2B5EF4-FFF2-40B4-BE49-F238E27FC236}">
                <a16:creationId xmlns:a16="http://schemas.microsoft.com/office/drawing/2014/main" id="{3DC04334-6762-40CC-8091-A791B30C2B14}"/>
              </a:ext>
            </a:extLst>
          </p:cNvPr>
          <p:cNvSpPr/>
          <p:nvPr/>
        </p:nvSpPr>
        <p:spPr>
          <a:xfrm>
            <a:off x="584200" y="3259374"/>
            <a:ext cx="103856" cy="927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2" name="Text Placeholder 2">
            <a:extLst>
              <a:ext uri="{FF2B5EF4-FFF2-40B4-BE49-F238E27FC236}">
                <a16:creationId xmlns:a16="http://schemas.microsoft.com/office/drawing/2014/main" id="{928C1D50-8AEE-4D77-A56D-BBE76DD78F76}"/>
              </a:ext>
            </a:extLst>
          </p:cNvPr>
          <p:cNvSpPr txBox="1">
            <a:spLocks/>
          </p:cNvSpPr>
          <p:nvPr/>
        </p:nvSpPr>
        <p:spPr>
          <a:xfrm>
            <a:off x="688057" y="4377217"/>
            <a:ext cx="5896835" cy="927934"/>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Supported Azure resources include VMs, VM Scale Sets, Dev-Test Labs</a:t>
            </a:r>
          </a:p>
        </p:txBody>
      </p:sp>
      <p:sp>
        <p:nvSpPr>
          <p:cNvPr id="13" name="Rectangle 12">
            <a:extLst>
              <a:ext uri="{FF2B5EF4-FFF2-40B4-BE49-F238E27FC236}">
                <a16:creationId xmlns:a16="http://schemas.microsoft.com/office/drawing/2014/main" id="{A14C9BB5-134C-4ED3-BA42-0452BA12B3C1}"/>
              </a:ext>
            </a:extLst>
          </p:cNvPr>
          <p:cNvSpPr/>
          <p:nvPr/>
        </p:nvSpPr>
        <p:spPr>
          <a:xfrm>
            <a:off x="584200" y="4377218"/>
            <a:ext cx="103856" cy="927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7" name="Text Placeholder 2">
            <a:extLst>
              <a:ext uri="{FF2B5EF4-FFF2-40B4-BE49-F238E27FC236}">
                <a16:creationId xmlns:a16="http://schemas.microsoft.com/office/drawing/2014/main" id="{8B0C5D1D-B651-489C-89B9-AC674EE69D9F}"/>
              </a:ext>
            </a:extLst>
          </p:cNvPr>
          <p:cNvSpPr txBox="1">
            <a:spLocks/>
          </p:cNvSpPr>
          <p:nvPr/>
        </p:nvSpPr>
        <p:spPr>
          <a:xfrm>
            <a:off x="688057" y="5495060"/>
            <a:ext cx="5896835" cy="67104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No agent required</a:t>
            </a:r>
          </a:p>
        </p:txBody>
      </p:sp>
      <p:sp>
        <p:nvSpPr>
          <p:cNvPr id="18" name="Rectangle 17">
            <a:extLst>
              <a:ext uri="{FF2B5EF4-FFF2-40B4-BE49-F238E27FC236}">
                <a16:creationId xmlns:a16="http://schemas.microsoft.com/office/drawing/2014/main" id="{A61003BA-9893-4A28-925F-BFB60F45CC73}"/>
              </a:ext>
            </a:extLst>
          </p:cNvPr>
          <p:cNvSpPr/>
          <p:nvPr/>
        </p:nvSpPr>
        <p:spPr>
          <a:xfrm>
            <a:off x="584200" y="5495060"/>
            <a:ext cx="103856" cy="6710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9" name="Rectangle 18">
            <a:extLst>
              <a:ext uri="{FF2B5EF4-FFF2-40B4-BE49-F238E27FC236}">
                <a16:creationId xmlns:a16="http://schemas.microsoft.com/office/drawing/2014/main" id="{CEFFD8CA-D836-4F31-9954-728AABAA3DB8}"/>
              </a:ext>
            </a:extLst>
          </p:cNvPr>
          <p:cNvSpPr/>
          <p:nvPr/>
        </p:nvSpPr>
        <p:spPr>
          <a:xfrm>
            <a:off x="606157" y="1192343"/>
            <a:ext cx="10918879"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a:ea typeface="+mn-ea"/>
                <a:cs typeface="Segoe UI" pitchFamily="34" charset="0"/>
              </a:rPr>
              <a:t>Secure and seamless RDP and SSH access to your virtual machines using zero trust</a:t>
            </a:r>
          </a:p>
        </p:txBody>
      </p:sp>
      <p:grpSp>
        <p:nvGrpSpPr>
          <p:cNvPr id="4" name="Group 3">
            <a:extLst>
              <a:ext uri="{FF2B5EF4-FFF2-40B4-BE49-F238E27FC236}">
                <a16:creationId xmlns:a16="http://schemas.microsoft.com/office/drawing/2014/main" id="{E34A2AF0-F7AE-4A6E-84FB-872C3EBF7530}"/>
              </a:ext>
            </a:extLst>
          </p:cNvPr>
          <p:cNvGrpSpPr/>
          <p:nvPr/>
        </p:nvGrpSpPr>
        <p:grpSpPr>
          <a:xfrm>
            <a:off x="7155711" y="2150286"/>
            <a:ext cx="4089631" cy="3597896"/>
            <a:chOff x="7155711" y="2150286"/>
            <a:chExt cx="4089631" cy="3597896"/>
          </a:xfrm>
        </p:grpSpPr>
        <p:sp>
          <p:nvSpPr>
            <p:cNvPr id="21" name="Rectangle 20">
              <a:extLst>
                <a:ext uri="{FF2B5EF4-FFF2-40B4-BE49-F238E27FC236}">
                  <a16:creationId xmlns:a16="http://schemas.microsoft.com/office/drawing/2014/main" id="{1F835626-3265-44F9-8DD0-FF1F81364AC2}"/>
                </a:ext>
              </a:extLst>
            </p:cNvPr>
            <p:cNvSpPr/>
            <p:nvPr/>
          </p:nvSpPr>
          <p:spPr>
            <a:xfrm>
              <a:off x="10157439" y="2480965"/>
              <a:ext cx="860905" cy="2664689"/>
            </a:xfrm>
            <a:prstGeom prst="rect">
              <a:avLst/>
            </a:prstGeom>
            <a:solidFill>
              <a:schemeClr val="bg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F3F28F44-9B99-43AE-A92C-0C3470D8C217}"/>
                </a:ext>
              </a:extLst>
            </p:cNvPr>
            <p:cNvSpPr/>
            <p:nvPr/>
          </p:nvSpPr>
          <p:spPr>
            <a:xfrm>
              <a:off x="7155711" y="4161505"/>
              <a:ext cx="990722" cy="252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26" name="Rectangle 25">
              <a:extLst>
                <a:ext uri="{FF2B5EF4-FFF2-40B4-BE49-F238E27FC236}">
                  <a16:creationId xmlns:a16="http://schemas.microsoft.com/office/drawing/2014/main" id="{5B676E0A-B370-49A8-B561-CA89E7E3D594}"/>
                </a:ext>
              </a:extLst>
            </p:cNvPr>
            <p:cNvSpPr/>
            <p:nvPr/>
          </p:nvSpPr>
          <p:spPr>
            <a:xfrm>
              <a:off x="8735944" y="3501247"/>
              <a:ext cx="1068527" cy="36451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27" name="Rectangle 26">
              <a:extLst>
                <a:ext uri="{FF2B5EF4-FFF2-40B4-BE49-F238E27FC236}">
                  <a16:creationId xmlns:a16="http://schemas.microsoft.com/office/drawing/2014/main" id="{49EAB4B9-3D5E-4D9C-8EA7-391805701B97}"/>
                </a:ext>
              </a:extLst>
            </p:cNvPr>
            <p:cNvSpPr/>
            <p:nvPr/>
          </p:nvSpPr>
          <p:spPr>
            <a:xfrm>
              <a:off x="7768400" y="4506786"/>
              <a:ext cx="376409" cy="2144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SSL</a:t>
              </a:r>
            </a:p>
          </p:txBody>
        </p:sp>
        <p:sp>
          <p:nvSpPr>
            <p:cNvPr id="28" name="Rectangle 27">
              <a:extLst>
                <a:ext uri="{FF2B5EF4-FFF2-40B4-BE49-F238E27FC236}">
                  <a16:creationId xmlns:a16="http://schemas.microsoft.com/office/drawing/2014/main" id="{C75A70D2-5E28-4877-881E-47F6D76E995F}"/>
                </a:ext>
              </a:extLst>
            </p:cNvPr>
            <p:cNvSpPr/>
            <p:nvPr/>
          </p:nvSpPr>
          <p:spPr>
            <a:xfrm>
              <a:off x="7667189" y="4712710"/>
              <a:ext cx="578726" cy="3645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29" name="TextBox 28">
              <a:extLst>
                <a:ext uri="{FF2B5EF4-FFF2-40B4-BE49-F238E27FC236}">
                  <a16:creationId xmlns:a16="http://schemas.microsoft.com/office/drawing/2014/main" id="{37E4DE71-3EF9-4A97-8F53-05357EDAE3B2}"/>
                </a:ext>
              </a:extLst>
            </p:cNvPr>
            <p:cNvSpPr txBox="1"/>
            <p:nvPr/>
          </p:nvSpPr>
          <p:spPr>
            <a:xfrm>
              <a:off x="8504873" y="5229874"/>
              <a:ext cx="1198202" cy="1500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30" name="Graphic 29">
              <a:extLst>
                <a:ext uri="{FF2B5EF4-FFF2-40B4-BE49-F238E27FC236}">
                  <a16:creationId xmlns:a16="http://schemas.microsoft.com/office/drawing/2014/main" id="{35EAEBBC-38A7-47B6-9DB8-D34238795CE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23187" y="3664622"/>
              <a:ext cx="634734" cy="634732"/>
            </a:xfrm>
            <a:prstGeom prst="rect">
              <a:avLst/>
            </a:prstGeom>
          </p:spPr>
        </p:pic>
        <p:sp>
          <p:nvSpPr>
            <p:cNvPr id="31" name="Rectangle 30">
              <a:extLst>
                <a:ext uri="{FF2B5EF4-FFF2-40B4-BE49-F238E27FC236}">
                  <a16:creationId xmlns:a16="http://schemas.microsoft.com/office/drawing/2014/main" id="{87384868-42A3-4B7F-BBF9-20C9FDAC0A1D}"/>
                </a:ext>
              </a:extLst>
            </p:cNvPr>
            <p:cNvSpPr/>
            <p:nvPr/>
          </p:nvSpPr>
          <p:spPr>
            <a:xfrm>
              <a:off x="8430362" y="2735330"/>
              <a:ext cx="1374109" cy="36451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32" name="Rectangle 31">
              <a:extLst>
                <a:ext uri="{FF2B5EF4-FFF2-40B4-BE49-F238E27FC236}">
                  <a16:creationId xmlns:a16="http://schemas.microsoft.com/office/drawing/2014/main" id="{DBB4F607-D7CB-4138-A697-4BDE5A008C0B}"/>
                </a:ext>
              </a:extLst>
            </p:cNvPr>
            <p:cNvSpPr/>
            <p:nvPr/>
          </p:nvSpPr>
          <p:spPr>
            <a:xfrm>
              <a:off x="8374815" y="2231059"/>
              <a:ext cx="2870527" cy="3359502"/>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5EE9DE5E-EA2D-4CC6-86B9-7D631CFDC4C1}"/>
                </a:ext>
              </a:extLst>
            </p:cNvPr>
            <p:cNvSpPr/>
            <p:nvPr/>
          </p:nvSpPr>
          <p:spPr>
            <a:xfrm>
              <a:off x="10447494" y="5498390"/>
              <a:ext cx="436193" cy="202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E7B4EF0-8812-4076-BB87-BA0D57F03157}"/>
                </a:ext>
              </a:extLst>
            </p:cNvPr>
            <p:cNvSpPr txBox="1"/>
            <p:nvPr/>
          </p:nvSpPr>
          <p:spPr>
            <a:xfrm>
              <a:off x="9988790" y="5229874"/>
              <a:ext cx="1198202" cy="1500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Target VM Subnet(s)</a:t>
              </a:r>
            </a:p>
          </p:txBody>
        </p:sp>
        <p:sp>
          <p:nvSpPr>
            <p:cNvPr id="35" name="Rectangle 34">
              <a:extLst>
                <a:ext uri="{FF2B5EF4-FFF2-40B4-BE49-F238E27FC236}">
                  <a16:creationId xmlns:a16="http://schemas.microsoft.com/office/drawing/2014/main" id="{A4871CE9-F815-43D5-9F69-70467DDF5745}"/>
                </a:ext>
              </a:extLst>
            </p:cNvPr>
            <p:cNvSpPr/>
            <p:nvPr/>
          </p:nvSpPr>
          <p:spPr>
            <a:xfrm>
              <a:off x="9015105" y="2525530"/>
              <a:ext cx="789366" cy="214423"/>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Private IP</a:t>
              </a:r>
            </a:p>
          </p:txBody>
        </p:sp>
        <p:grpSp>
          <p:nvGrpSpPr>
            <p:cNvPr id="36" name="Group 35">
              <a:extLst>
                <a:ext uri="{FF2B5EF4-FFF2-40B4-BE49-F238E27FC236}">
                  <a16:creationId xmlns:a16="http://schemas.microsoft.com/office/drawing/2014/main" id="{D741A8A4-FD25-482D-A907-201749F7DB50}"/>
                </a:ext>
              </a:extLst>
            </p:cNvPr>
            <p:cNvGrpSpPr/>
            <p:nvPr/>
          </p:nvGrpSpPr>
          <p:grpSpPr>
            <a:xfrm>
              <a:off x="10160621" y="2732813"/>
              <a:ext cx="854540" cy="583273"/>
              <a:chOff x="10115392" y="1272653"/>
              <a:chExt cx="1226584" cy="837215"/>
            </a:xfrm>
          </p:grpSpPr>
          <p:sp>
            <p:nvSpPr>
              <p:cNvPr id="58" name="TextBox 57">
                <a:extLst>
                  <a:ext uri="{FF2B5EF4-FFF2-40B4-BE49-F238E27FC236}">
                    <a16:creationId xmlns:a16="http://schemas.microsoft.com/office/drawing/2014/main" id="{6C71F070-B34B-4B72-9638-83B8382CD145}"/>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59" name="Graphic 58">
                <a:extLst>
                  <a:ext uri="{FF2B5EF4-FFF2-40B4-BE49-F238E27FC236}">
                    <a16:creationId xmlns:a16="http://schemas.microsoft.com/office/drawing/2014/main" id="{FFAE30D3-281F-4070-8068-C5C5D2FBDE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37" name="Group 36">
              <a:extLst>
                <a:ext uri="{FF2B5EF4-FFF2-40B4-BE49-F238E27FC236}">
                  <a16:creationId xmlns:a16="http://schemas.microsoft.com/office/drawing/2014/main" id="{BE90F01D-0588-4C6D-95EB-7A5EAB635373}"/>
                </a:ext>
              </a:extLst>
            </p:cNvPr>
            <p:cNvGrpSpPr/>
            <p:nvPr/>
          </p:nvGrpSpPr>
          <p:grpSpPr>
            <a:xfrm>
              <a:off x="10160621" y="3564876"/>
              <a:ext cx="854540" cy="584435"/>
              <a:chOff x="10115392" y="2563149"/>
              <a:chExt cx="1226584" cy="838882"/>
            </a:xfrm>
          </p:grpSpPr>
          <p:sp>
            <p:nvSpPr>
              <p:cNvPr id="56" name="TextBox 55">
                <a:extLst>
                  <a:ext uri="{FF2B5EF4-FFF2-40B4-BE49-F238E27FC236}">
                    <a16:creationId xmlns:a16="http://schemas.microsoft.com/office/drawing/2014/main" id="{1B69439B-07EB-430B-B89D-FFC0639CCB07}"/>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57" name="Graphic 56">
                <a:extLst>
                  <a:ext uri="{FF2B5EF4-FFF2-40B4-BE49-F238E27FC236}">
                    <a16:creationId xmlns:a16="http://schemas.microsoft.com/office/drawing/2014/main" id="{E2F31F70-BD9C-4389-9EC7-520048618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38" name="Group 37">
              <a:extLst>
                <a:ext uri="{FF2B5EF4-FFF2-40B4-BE49-F238E27FC236}">
                  <a16:creationId xmlns:a16="http://schemas.microsoft.com/office/drawing/2014/main" id="{36350D7B-1F76-4484-8B56-777A7DFD3262}"/>
                </a:ext>
              </a:extLst>
            </p:cNvPr>
            <p:cNvGrpSpPr/>
            <p:nvPr/>
          </p:nvGrpSpPr>
          <p:grpSpPr>
            <a:xfrm>
              <a:off x="10160621" y="4398100"/>
              <a:ext cx="854540" cy="579528"/>
              <a:chOff x="10115392" y="3688362"/>
              <a:chExt cx="1226584" cy="831839"/>
            </a:xfrm>
          </p:grpSpPr>
          <p:sp>
            <p:nvSpPr>
              <p:cNvPr id="54" name="TextBox 53">
                <a:extLst>
                  <a:ext uri="{FF2B5EF4-FFF2-40B4-BE49-F238E27FC236}">
                    <a16:creationId xmlns:a16="http://schemas.microsoft.com/office/drawing/2014/main" id="{ABD275A2-0FC3-4E8D-8CE4-FEE6168E1705}"/>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VM</a:t>
                </a:r>
              </a:p>
            </p:txBody>
          </p:sp>
          <p:pic>
            <p:nvPicPr>
              <p:cNvPr id="55" name="Graphic 54">
                <a:extLst>
                  <a:ext uri="{FF2B5EF4-FFF2-40B4-BE49-F238E27FC236}">
                    <a16:creationId xmlns:a16="http://schemas.microsoft.com/office/drawing/2014/main" id="{411FBF6F-55BE-4D43-9E03-DDF51F343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9" name="Picture 82">
              <a:extLst>
                <a:ext uri="{FF2B5EF4-FFF2-40B4-BE49-F238E27FC236}">
                  <a16:creationId xmlns:a16="http://schemas.microsoft.com/office/drawing/2014/main" id="{C0C36D69-BA60-4136-BE94-AD4EFC49969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514235" y="5430569"/>
              <a:ext cx="317613" cy="317613"/>
            </a:xfrm>
            <a:prstGeom prst="rect">
              <a:avLst/>
            </a:prstGeom>
          </p:spPr>
        </p:pic>
        <p:pic>
          <p:nvPicPr>
            <p:cNvPr id="40" name="Graphic 39">
              <a:extLst>
                <a:ext uri="{FF2B5EF4-FFF2-40B4-BE49-F238E27FC236}">
                  <a16:creationId xmlns:a16="http://schemas.microsoft.com/office/drawing/2014/main" id="{70CD9348-E9D7-47BF-88B2-27026D9A2E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7017" y="2535267"/>
              <a:ext cx="387626" cy="387626"/>
            </a:xfrm>
            <a:prstGeom prst="rect">
              <a:avLst/>
            </a:prstGeom>
          </p:spPr>
        </p:pic>
        <p:cxnSp>
          <p:nvCxnSpPr>
            <p:cNvPr id="41" name="Connector: Elbow 40">
              <a:extLst>
                <a:ext uri="{FF2B5EF4-FFF2-40B4-BE49-F238E27FC236}">
                  <a16:creationId xmlns:a16="http://schemas.microsoft.com/office/drawing/2014/main" id="{8722A01B-49FD-4BCB-A953-09F08F17416F}"/>
                </a:ext>
              </a:extLst>
            </p:cNvPr>
            <p:cNvCxnSpPr>
              <a:cxnSpLocks/>
            </p:cNvCxnSpPr>
            <p:nvPr/>
          </p:nvCxnSpPr>
          <p:spPr>
            <a:xfrm rot="5400000">
              <a:off x="8680503" y="3530690"/>
              <a:ext cx="2051830" cy="302280"/>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4B1AAC8-1B11-4825-8C78-28AC3A769D9E}"/>
                </a:ext>
              </a:extLst>
            </p:cNvPr>
            <p:cNvCxnSpPr>
              <a:cxnSpLocks/>
              <a:endCxn id="45" idx="1"/>
            </p:cNvCxnSpPr>
            <p:nvPr/>
          </p:nvCxnSpPr>
          <p:spPr>
            <a:xfrm flipV="1">
              <a:off x="9850923" y="2655915"/>
              <a:ext cx="166045" cy="1563"/>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47FB7E0-842B-4D8B-80BA-F3DF9D73E96B}"/>
                </a:ext>
              </a:extLst>
            </p:cNvPr>
            <p:cNvCxnSpPr>
              <a:cxnSpLocks/>
            </p:cNvCxnSpPr>
            <p:nvPr/>
          </p:nvCxnSpPr>
          <p:spPr>
            <a:xfrm rot="10800000">
              <a:off x="7638462" y="4395088"/>
              <a:ext cx="1015941" cy="303708"/>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B2CE8ABD-95A2-41FA-B3A6-E98E81481D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4220" y="4566358"/>
              <a:ext cx="259285" cy="259285"/>
            </a:xfrm>
            <a:prstGeom prst="rect">
              <a:avLst/>
            </a:prstGeom>
          </p:spPr>
        </p:pic>
        <p:pic>
          <p:nvPicPr>
            <p:cNvPr id="45" name="Graphic 44">
              <a:extLst>
                <a:ext uri="{FF2B5EF4-FFF2-40B4-BE49-F238E27FC236}">
                  <a16:creationId xmlns:a16="http://schemas.microsoft.com/office/drawing/2014/main" id="{9DABEACD-E451-412D-A01C-A77C21B083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16968" y="2526272"/>
              <a:ext cx="259285" cy="259285"/>
            </a:xfrm>
            <a:prstGeom prst="rect">
              <a:avLst/>
            </a:prstGeom>
          </p:spPr>
        </p:pic>
        <p:sp>
          <p:nvSpPr>
            <p:cNvPr id="46" name="TextBox 45">
              <a:extLst>
                <a:ext uri="{FF2B5EF4-FFF2-40B4-BE49-F238E27FC236}">
                  <a16:creationId xmlns:a16="http://schemas.microsoft.com/office/drawing/2014/main" id="{7A1560DE-D5B2-45CB-8655-6D86243192DB}"/>
                </a:ext>
              </a:extLst>
            </p:cNvPr>
            <p:cNvSpPr txBox="1"/>
            <p:nvPr/>
          </p:nvSpPr>
          <p:spPr>
            <a:xfrm>
              <a:off x="9095628" y="2150286"/>
              <a:ext cx="1561550" cy="15009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47" name="Group 46">
              <a:extLst>
                <a:ext uri="{FF2B5EF4-FFF2-40B4-BE49-F238E27FC236}">
                  <a16:creationId xmlns:a16="http://schemas.microsoft.com/office/drawing/2014/main" id="{16A92EDA-79FE-4D90-9531-CD1A28CE2815}"/>
                </a:ext>
              </a:extLst>
            </p:cNvPr>
            <p:cNvGrpSpPr/>
            <p:nvPr/>
          </p:nvGrpSpPr>
          <p:grpSpPr>
            <a:xfrm>
              <a:off x="7571768" y="3020733"/>
              <a:ext cx="503162" cy="643889"/>
              <a:chOff x="6547572" y="2114550"/>
              <a:chExt cx="722225" cy="924222"/>
            </a:xfrm>
          </p:grpSpPr>
          <p:sp>
            <p:nvSpPr>
              <p:cNvPr id="52" name="Rectangle 51">
                <a:extLst>
                  <a:ext uri="{FF2B5EF4-FFF2-40B4-BE49-F238E27FC236}">
                    <a16:creationId xmlns:a16="http://schemas.microsoft.com/office/drawing/2014/main" id="{11C9D466-5468-4871-8364-2307216FD058}"/>
                  </a:ext>
                </a:extLst>
              </p:cNvPr>
              <p:cNvSpPr/>
              <p:nvPr/>
            </p:nvSpPr>
            <p:spPr>
              <a:xfrm>
                <a:off x="6547572" y="2445856"/>
                <a:ext cx="722225"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cxnSp>
            <p:nvCxnSpPr>
              <p:cNvPr id="53" name="Straight Connector 52">
                <a:extLst>
                  <a:ext uri="{FF2B5EF4-FFF2-40B4-BE49-F238E27FC236}">
                    <a16:creationId xmlns:a16="http://schemas.microsoft.com/office/drawing/2014/main" id="{2F086C79-FD1D-47BA-B401-2F8FE43EB33B}"/>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210A8A9-4CD7-4BC9-A2E8-FCF087ECA0C7}"/>
                </a:ext>
              </a:extLst>
            </p:cNvPr>
            <p:cNvGrpSpPr/>
            <p:nvPr/>
          </p:nvGrpSpPr>
          <p:grpSpPr>
            <a:xfrm>
              <a:off x="8668465" y="4262556"/>
              <a:ext cx="871020" cy="883098"/>
              <a:chOff x="8102692" y="3897031"/>
              <a:chExt cx="1250239" cy="1267576"/>
            </a:xfrm>
          </p:grpSpPr>
          <p:sp>
            <p:nvSpPr>
              <p:cNvPr id="49" name="Rectangle 48">
                <a:extLst>
                  <a:ext uri="{FF2B5EF4-FFF2-40B4-BE49-F238E27FC236}">
                    <a16:creationId xmlns:a16="http://schemas.microsoft.com/office/drawing/2014/main" id="{8B61F3BD-4989-44E3-AC4E-1F40902BF6B9}"/>
                  </a:ext>
                </a:extLst>
              </p:cNvPr>
              <p:cNvSpPr/>
              <p:nvPr/>
            </p:nvSpPr>
            <p:spPr bwMode="auto">
              <a:xfrm>
                <a:off x="8102692" y="3897031"/>
                <a:ext cx="1250239" cy="1267576"/>
              </a:xfrm>
              <a:prstGeom prst="rect">
                <a:avLst/>
              </a:prstGeom>
              <a:no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497A6A4-4EA8-45A4-81FB-023F18FB16E9}"/>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Bastion</a:t>
                </a:r>
              </a:p>
            </p:txBody>
          </p:sp>
          <p:pic>
            <p:nvPicPr>
              <p:cNvPr id="51" name="Picture 50" descr="A picture containing knife&#10;&#10;Description automatically generated">
                <a:extLst>
                  <a:ext uri="{FF2B5EF4-FFF2-40B4-BE49-F238E27FC236}">
                    <a16:creationId xmlns:a16="http://schemas.microsoft.com/office/drawing/2014/main" id="{2468F043-08FA-4B1F-A1D2-CF231105B86E}"/>
                  </a:ext>
                </a:extLst>
              </p:cNvPr>
              <p:cNvPicPr>
                <a:picLocks noChangeAspect="1"/>
              </p:cNvPicPr>
              <p:nvPr/>
            </p:nvPicPr>
            <p:blipFill>
              <a:blip r:embed="rId13"/>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179362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Cloud Models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95049"/>
          </a:xfrm>
        </p:spPr>
        <p:txBody>
          <a:bodyPr/>
          <a:lstStyle/>
          <a:p>
            <a:r>
              <a:rPr lang="en-GB" b="0" i="0" dirty="0">
                <a:solidFill>
                  <a:srgbClr val="171717"/>
                </a:solidFill>
                <a:effectLst/>
                <a:latin typeface="Segoe UI" panose="020B0502040204020203" pitchFamily="34" charset="0"/>
              </a:rPr>
              <a:t>The cloud models define the deployment type of cloud resources.</a:t>
            </a:r>
            <a:endParaRPr lang="en-US" dirty="0"/>
          </a:p>
          <a:p>
            <a:r>
              <a:rPr lang="en-GB" b="0" i="0" dirty="0">
                <a:solidFill>
                  <a:srgbClr val="171717"/>
                </a:solidFill>
                <a:effectLst/>
                <a:latin typeface="Segoe UI" panose="020B0502040204020203" pitchFamily="34" charset="0"/>
              </a:rPr>
              <a:t>The three main cloud models are: </a:t>
            </a:r>
            <a:r>
              <a:rPr lang="en-GB" b="1" dirty="0">
                <a:solidFill>
                  <a:srgbClr val="171717"/>
                </a:solidFill>
                <a:latin typeface="Segoe UI" panose="020B0502040204020203" pitchFamily="34" charset="0"/>
              </a:rPr>
              <a:t>P</a:t>
            </a:r>
            <a:r>
              <a:rPr lang="en-GB" b="1" i="0" dirty="0">
                <a:solidFill>
                  <a:srgbClr val="171717"/>
                </a:solidFill>
                <a:effectLst/>
                <a:latin typeface="Segoe UI" panose="020B0502040204020203" pitchFamily="34" charset="0"/>
              </a:rPr>
              <a:t>rivate</a:t>
            </a:r>
            <a:r>
              <a:rPr lang="en-GB" b="0" i="0" dirty="0">
                <a:solidFill>
                  <a:srgbClr val="171717"/>
                </a:solidFill>
                <a:effectLst/>
                <a:latin typeface="Segoe UI" panose="020B0502040204020203" pitchFamily="34" charset="0"/>
              </a:rPr>
              <a:t>, </a:t>
            </a:r>
            <a:r>
              <a:rPr lang="en-GB" b="1" dirty="0">
                <a:solidFill>
                  <a:srgbClr val="171717"/>
                </a:solidFill>
                <a:latin typeface="Segoe UI" panose="020B0502040204020203" pitchFamily="34" charset="0"/>
              </a:rPr>
              <a:t>P</a:t>
            </a:r>
            <a:r>
              <a:rPr lang="en-GB" b="1" i="0" dirty="0">
                <a:solidFill>
                  <a:srgbClr val="171717"/>
                </a:solidFill>
                <a:effectLst/>
                <a:latin typeface="Segoe UI" panose="020B0502040204020203" pitchFamily="34" charset="0"/>
              </a:rPr>
              <a:t>ublic</a:t>
            </a:r>
            <a:r>
              <a:rPr lang="en-GB" b="0" i="0" dirty="0">
                <a:solidFill>
                  <a:srgbClr val="171717"/>
                </a:solidFill>
                <a:effectLst/>
                <a:latin typeface="Segoe UI" panose="020B0502040204020203" pitchFamily="34" charset="0"/>
              </a:rPr>
              <a:t>, and </a:t>
            </a:r>
            <a:r>
              <a:rPr lang="en-GB" b="1" dirty="0">
                <a:solidFill>
                  <a:srgbClr val="171717"/>
                </a:solidFill>
                <a:latin typeface="Segoe UI" panose="020B0502040204020203" pitchFamily="34" charset="0"/>
              </a:rPr>
              <a:t>H</a:t>
            </a:r>
            <a:r>
              <a:rPr lang="en-GB" b="1" i="0" dirty="0">
                <a:solidFill>
                  <a:srgbClr val="171717"/>
                </a:solidFill>
                <a:effectLst/>
                <a:latin typeface="Segoe UI" panose="020B0502040204020203" pitchFamily="34" charset="0"/>
              </a:rPr>
              <a:t>ybrid</a:t>
            </a:r>
            <a:r>
              <a:rPr lang="en-GB" b="0" i="0" dirty="0">
                <a:solidFill>
                  <a:srgbClr val="171717"/>
                </a:solidFill>
                <a:effectLst/>
                <a:latin typeface="Segoe UI" panose="020B0502040204020203" pitchFamily="34" charset="0"/>
              </a:rPr>
              <a:t>.</a:t>
            </a:r>
          </a:p>
          <a:p>
            <a:r>
              <a:rPr lang="en-US" dirty="0"/>
              <a:t>A fourth, and increasingly popular cloud model is </a:t>
            </a:r>
            <a:r>
              <a:rPr lang="en-US" b="1" dirty="0"/>
              <a:t>Multi-Cloud</a:t>
            </a:r>
            <a:r>
              <a:rPr lang="en-US" dirty="0"/>
              <a:t>.</a:t>
            </a:r>
          </a:p>
          <a:p>
            <a:r>
              <a:rPr lang="en-US" dirty="0"/>
              <a:t>In a </a:t>
            </a:r>
            <a:r>
              <a:rPr lang="en-US" b="1" dirty="0"/>
              <a:t>Multi-Cloud</a:t>
            </a:r>
            <a:r>
              <a:rPr lang="en-US" dirty="0"/>
              <a:t> environment, you use multiple public cloud providers and manage the security and resources in the respective cloud environments. </a:t>
            </a:r>
          </a:p>
          <a:p>
            <a:endParaRPr lang="en-US" dirty="0"/>
          </a:p>
          <a:p>
            <a:endParaRPr lang="en-US" dirty="0"/>
          </a:p>
          <a:p>
            <a:endParaRPr lang="en-US" dirty="0"/>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err="1"/>
          </a:p>
        </p:txBody>
      </p:sp>
      <p:sp>
        <p:nvSpPr>
          <p:cNvPr id="5" name="TextBox 4">
            <a:extLst>
              <a:ext uri="{FF2B5EF4-FFF2-40B4-BE49-F238E27FC236}">
                <a16:creationId xmlns:a16="http://schemas.microsoft.com/office/drawing/2014/main" id="{E3771D00-106F-0712-108A-3E4DD60D438D}"/>
              </a:ext>
            </a:extLst>
          </p:cNvPr>
          <p:cNvSpPr txBox="1"/>
          <p:nvPr/>
        </p:nvSpPr>
        <p:spPr>
          <a:xfrm>
            <a:off x="3856383" y="765313"/>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3485837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848086" cy="553998"/>
          </a:xfrm>
        </p:spPr>
        <p:txBody>
          <a:bodyPr/>
          <a:lstStyle/>
          <a:p>
            <a:r>
              <a:rPr lang="en-US"/>
              <a:t>Availability</a:t>
            </a:r>
            <a:endParaRPr lang="en-IN"/>
          </a:p>
        </p:txBody>
      </p:sp>
      <p:grpSp>
        <p:nvGrpSpPr>
          <p:cNvPr id="3" name="Group 2">
            <a:extLst>
              <a:ext uri="{FF2B5EF4-FFF2-40B4-BE49-F238E27FC236}">
                <a16:creationId xmlns:a16="http://schemas.microsoft.com/office/drawing/2014/main" id="{658512BE-568F-47A2-ADA3-14C8889DD0FA}"/>
              </a:ext>
            </a:extLst>
          </p:cNvPr>
          <p:cNvGrpSpPr/>
          <p:nvPr/>
        </p:nvGrpSpPr>
        <p:grpSpPr>
          <a:xfrm>
            <a:off x="584200" y="1377688"/>
            <a:ext cx="11093644" cy="584415"/>
            <a:chOff x="584200" y="1377688"/>
            <a:chExt cx="11093644" cy="584415"/>
          </a:xfrm>
        </p:grpSpPr>
        <p:sp>
          <p:nvSpPr>
            <p:cNvPr id="6" name="Content Placeholder 2">
              <a:extLst>
                <a:ext uri="{FF2B5EF4-FFF2-40B4-BE49-F238E27FC236}">
                  <a16:creationId xmlns:a16="http://schemas.microsoft.com/office/drawing/2014/main" id="{25B9FCCE-87A3-4028-88C2-136F9E5942FF}"/>
                </a:ext>
              </a:extLst>
            </p:cNvPr>
            <p:cNvSpPr txBox="1">
              <a:spLocks/>
            </p:cNvSpPr>
            <p:nvPr/>
          </p:nvSpPr>
          <p:spPr>
            <a:xfrm>
              <a:off x="675223" y="1377688"/>
              <a:ext cx="11002621" cy="584415"/>
            </a:xfrm>
            <a:prstGeom prst="rect">
              <a:avLst/>
            </a:prstGeom>
            <a:solidFill>
              <a:srgbClr val="FFFFFF">
                <a:lumMod val="95000"/>
              </a:srgbClr>
            </a:solidFill>
          </p:spPr>
          <p:txBody>
            <a:bodyPr vert="horz" wrap="square" lIns="137160" tIns="91440" rIns="137160" bIns="4572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t>Availability is a key component of any security program</a:t>
              </a:r>
            </a:p>
          </p:txBody>
        </p:sp>
        <p:sp>
          <p:nvSpPr>
            <p:cNvPr id="7" name="Rectangle 6">
              <a:extLst>
                <a:ext uri="{FF2B5EF4-FFF2-40B4-BE49-F238E27FC236}">
                  <a16:creationId xmlns:a16="http://schemas.microsoft.com/office/drawing/2014/main" id="{0D101B8F-1FCB-4F6C-8DC9-0A1E5396ABBB}"/>
                </a:ext>
              </a:extLst>
            </p:cNvPr>
            <p:cNvSpPr/>
            <p:nvPr/>
          </p:nvSpPr>
          <p:spPr>
            <a:xfrm>
              <a:off x="584200" y="1377688"/>
              <a:ext cx="91023" cy="584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4" name="Group 3">
            <a:extLst>
              <a:ext uri="{FF2B5EF4-FFF2-40B4-BE49-F238E27FC236}">
                <a16:creationId xmlns:a16="http://schemas.microsoft.com/office/drawing/2014/main" id="{CA490CE7-0DAD-4CA4-9886-B3A6886FB812}"/>
              </a:ext>
            </a:extLst>
          </p:cNvPr>
          <p:cNvGrpSpPr/>
          <p:nvPr/>
        </p:nvGrpSpPr>
        <p:grpSpPr>
          <a:xfrm>
            <a:off x="584200" y="3073400"/>
            <a:ext cx="11093644" cy="2615019"/>
            <a:chOff x="584200" y="2382305"/>
            <a:chExt cx="11093644" cy="1287995"/>
          </a:xfrm>
        </p:grpSpPr>
        <p:sp>
          <p:nvSpPr>
            <p:cNvPr id="9" name="Content Placeholder 2">
              <a:extLst>
                <a:ext uri="{FF2B5EF4-FFF2-40B4-BE49-F238E27FC236}">
                  <a16:creationId xmlns:a16="http://schemas.microsoft.com/office/drawing/2014/main" id="{8BF786AD-ACF9-4DF4-B892-DE588CBA7C29}"/>
                </a:ext>
              </a:extLst>
            </p:cNvPr>
            <p:cNvSpPr txBox="1">
              <a:spLocks/>
            </p:cNvSpPr>
            <p:nvPr/>
          </p:nvSpPr>
          <p:spPr>
            <a:xfrm>
              <a:off x="675223" y="2382305"/>
              <a:ext cx="11002621" cy="1287995"/>
            </a:xfrm>
            <a:prstGeom prst="rect">
              <a:avLst/>
            </a:prstGeom>
            <a:solidFill>
              <a:srgbClr val="FFFFFF">
                <a:lumMod val="95000"/>
              </a:srgbClr>
            </a:solidFill>
          </p:spPr>
          <p:txBody>
            <a:bodyPr vert="horz" wrap="square" lIns="137160" tIns="91440" rIns="137160" bIns="45720" rtlCol="0" anchor="t">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t>Azure has networking technologies that support the following high-availability mechanisms</a:t>
              </a:r>
            </a:p>
            <a:p>
              <a:pPr marL="285750" lvl="0" indent="-285750">
                <a:spcBef>
                  <a:spcPts val="600"/>
                </a:spcBef>
                <a:buFont typeface="Arial" panose="020B0604020202020204" pitchFamily="34" charset="0"/>
                <a:buChar char="•"/>
              </a:pPr>
              <a:r>
                <a:rPr lang="en-US" sz="1800" b="0" i="0" baseline="0">
                  <a:latin typeface="+mn-lt"/>
                </a:rPr>
                <a:t>HTTP-based load balancing</a:t>
              </a:r>
            </a:p>
            <a:p>
              <a:pPr marL="285750" lvl="0" indent="-285750">
                <a:spcBef>
                  <a:spcPts val="600"/>
                </a:spcBef>
                <a:buFont typeface="Arial" panose="020B0604020202020204" pitchFamily="34" charset="0"/>
                <a:buChar char="•"/>
              </a:pPr>
              <a:r>
                <a:rPr lang="en-US" sz="1800" b="0" i="0" baseline="0">
                  <a:latin typeface="+mn-lt"/>
                </a:rPr>
                <a:t>Network level load balancing</a:t>
              </a:r>
            </a:p>
            <a:p>
              <a:pPr marL="285750" lvl="0" indent="-285750">
                <a:spcBef>
                  <a:spcPts val="600"/>
                </a:spcBef>
                <a:buFont typeface="Arial" panose="020B0604020202020204" pitchFamily="34" charset="0"/>
                <a:buChar char="•"/>
              </a:pPr>
              <a:r>
                <a:rPr lang="en-US" sz="1800" b="0" i="0" baseline="0">
                  <a:latin typeface="+mn-lt"/>
                </a:rPr>
                <a:t>Global load balancing</a:t>
              </a:r>
            </a:p>
          </p:txBody>
        </p:sp>
        <p:sp>
          <p:nvSpPr>
            <p:cNvPr id="10" name="Rectangle 9">
              <a:extLst>
                <a:ext uri="{FF2B5EF4-FFF2-40B4-BE49-F238E27FC236}">
                  <a16:creationId xmlns:a16="http://schemas.microsoft.com/office/drawing/2014/main" id="{1AFAA658-7891-4784-9A7F-D8BDF58666C1}"/>
                </a:ext>
              </a:extLst>
            </p:cNvPr>
            <p:cNvSpPr/>
            <p:nvPr/>
          </p:nvSpPr>
          <p:spPr>
            <a:xfrm>
              <a:off x="584200" y="2382305"/>
              <a:ext cx="91023" cy="128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12" name="Group 11">
            <a:extLst>
              <a:ext uri="{FF2B5EF4-FFF2-40B4-BE49-F238E27FC236}">
                <a16:creationId xmlns:a16="http://schemas.microsoft.com/office/drawing/2014/main" id="{250F6AA4-5182-451E-89CF-DE356081AD3C}"/>
              </a:ext>
            </a:extLst>
          </p:cNvPr>
          <p:cNvGrpSpPr/>
          <p:nvPr/>
        </p:nvGrpSpPr>
        <p:grpSpPr>
          <a:xfrm>
            <a:off x="584200" y="2076188"/>
            <a:ext cx="11093644" cy="882912"/>
            <a:chOff x="584200" y="1377688"/>
            <a:chExt cx="11093644" cy="584415"/>
          </a:xfrm>
        </p:grpSpPr>
        <p:sp>
          <p:nvSpPr>
            <p:cNvPr id="13" name="Content Placeholder 2">
              <a:extLst>
                <a:ext uri="{FF2B5EF4-FFF2-40B4-BE49-F238E27FC236}">
                  <a16:creationId xmlns:a16="http://schemas.microsoft.com/office/drawing/2014/main" id="{2C8FE50A-4F1B-495D-B8DE-8AC115C52592}"/>
                </a:ext>
              </a:extLst>
            </p:cNvPr>
            <p:cNvSpPr txBox="1">
              <a:spLocks/>
            </p:cNvSpPr>
            <p:nvPr/>
          </p:nvSpPr>
          <p:spPr>
            <a:xfrm>
              <a:off x="675223" y="1377688"/>
              <a:ext cx="11002621" cy="584415"/>
            </a:xfrm>
            <a:prstGeom prst="rect">
              <a:avLst/>
            </a:prstGeom>
            <a:solidFill>
              <a:srgbClr val="FFFFFF">
                <a:lumMod val="95000"/>
              </a:srgbClr>
            </a:solidFill>
          </p:spPr>
          <p:txBody>
            <a:bodyPr vert="horz" wrap="square" lIns="137160" tIns="91440" rIns="137160" bIns="4572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t>If your users and systems can't access what they need to access over the network, the service can be considered compromised</a:t>
              </a:r>
            </a:p>
          </p:txBody>
        </p:sp>
        <p:sp>
          <p:nvSpPr>
            <p:cNvPr id="14" name="Rectangle 13">
              <a:extLst>
                <a:ext uri="{FF2B5EF4-FFF2-40B4-BE49-F238E27FC236}">
                  <a16:creationId xmlns:a16="http://schemas.microsoft.com/office/drawing/2014/main" id="{E59E36A1-63F4-461E-8FE5-6ED66D2BA9F6}"/>
                </a:ext>
              </a:extLst>
            </p:cNvPr>
            <p:cNvSpPr/>
            <p:nvPr/>
          </p:nvSpPr>
          <p:spPr>
            <a:xfrm>
              <a:off x="584200" y="1377688"/>
              <a:ext cx="91023" cy="584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spTree>
    <p:extLst>
      <p:ext uri="{BB962C8B-B14F-4D97-AF65-F5344CB8AC3E}">
        <p14:creationId xmlns:p14="http://schemas.microsoft.com/office/powerpoint/2010/main" val="364518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3CC968-D9E3-44AE-BA30-B3E798079CB6}"/>
              </a:ext>
            </a:extLst>
          </p:cNvPr>
          <p:cNvSpPr>
            <a:spLocks noGrp="1"/>
          </p:cNvSpPr>
          <p:nvPr>
            <p:ph type="title"/>
          </p:nvPr>
        </p:nvSpPr>
        <p:spPr>
          <a:xfrm>
            <a:off x="424090" y="466096"/>
            <a:ext cx="11343820" cy="397545"/>
          </a:xfrm>
        </p:spPr>
        <p:txBody>
          <a:bodyPr/>
          <a:lstStyle/>
          <a:p>
            <a:r>
              <a:rPr lang="en-US" sz="2800">
                <a:solidFill>
                  <a:schemeClr val="tx1"/>
                </a:solidFill>
              </a:rPr>
              <a:t>Load balancing options for Azure </a:t>
            </a:r>
            <a:endParaRPr lang="en-US"/>
          </a:p>
        </p:txBody>
      </p:sp>
      <p:pic>
        <p:nvPicPr>
          <p:cNvPr id="5" name="Picture 4" descr="Application Gateway, Front Door, Load Balancer, and Traffic Manager. ">
            <a:extLst>
              <a:ext uri="{FF2B5EF4-FFF2-40B4-BE49-F238E27FC236}">
                <a16:creationId xmlns:a16="http://schemas.microsoft.com/office/drawing/2014/main" id="{749AE66D-D1DF-497D-A991-CCEB84F09C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6687" y="2106385"/>
            <a:ext cx="11858625" cy="3065689"/>
          </a:xfrm>
          <a:prstGeom prst="rect">
            <a:avLst/>
          </a:prstGeom>
        </p:spPr>
      </p:pic>
      <p:sp>
        <p:nvSpPr>
          <p:cNvPr id="2" name="TextBox 1">
            <a:extLst>
              <a:ext uri="{FF2B5EF4-FFF2-40B4-BE49-F238E27FC236}">
                <a16:creationId xmlns:a16="http://schemas.microsoft.com/office/drawing/2014/main" id="{CBEB29CC-6A36-EF00-0751-6145958B5125}"/>
              </a:ext>
            </a:extLst>
          </p:cNvPr>
          <p:cNvSpPr txBox="1"/>
          <p:nvPr/>
        </p:nvSpPr>
        <p:spPr>
          <a:xfrm>
            <a:off x="349624" y="1452282"/>
            <a:ext cx="11080376" cy="369332"/>
          </a:xfrm>
          <a:prstGeom prst="rect">
            <a:avLst/>
          </a:prstGeom>
          <a:noFill/>
        </p:spPr>
        <p:txBody>
          <a:bodyPr wrap="square" lIns="0" tIns="0" rIns="0" bIns="0" rtlCol="0">
            <a:spAutoFit/>
          </a:bodyPr>
          <a:lstStyle/>
          <a:p>
            <a:pPr algn="l"/>
            <a:r>
              <a:rPr lang="en-US" sz="2400" dirty="0"/>
              <a:t>What is the right option for your customer?</a:t>
            </a:r>
          </a:p>
        </p:txBody>
      </p:sp>
      <p:sp>
        <p:nvSpPr>
          <p:cNvPr id="4" name="TextBox 3">
            <a:extLst>
              <a:ext uri="{FF2B5EF4-FFF2-40B4-BE49-F238E27FC236}">
                <a16:creationId xmlns:a16="http://schemas.microsoft.com/office/drawing/2014/main" id="{32613E78-2109-6617-2EC5-B57D05BD1D56}"/>
              </a:ext>
            </a:extLst>
          </p:cNvPr>
          <p:cNvSpPr txBox="1"/>
          <p:nvPr/>
        </p:nvSpPr>
        <p:spPr>
          <a:xfrm>
            <a:off x="381001" y="1927412"/>
            <a:ext cx="11080376" cy="369332"/>
          </a:xfrm>
          <a:prstGeom prst="rect">
            <a:avLst/>
          </a:prstGeom>
          <a:noFill/>
        </p:spPr>
        <p:txBody>
          <a:bodyPr wrap="square" lIns="0" tIns="0" rIns="0" bIns="0" rtlCol="0">
            <a:spAutoFit/>
          </a:bodyPr>
          <a:lstStyle/>
          <a:p>
            <a:pPr algn="l"/>
            <a:r>
              <a:rPr lang="en-US" sz="2400" dirty="0"/>
              <a:t>It depends.</a:t>
            </a:r>
          </a:p>
        </p:txBody>
      </p:sp>
    </p:spTree>
    <p:extLst>
      <p:ext uri="{BB962C8B-B14F-4D97-AF65-F5344CB8AC3E}">
        <p14:creationId xmlns:p14="http://schemas.microsoft.com/office/powerpoint/2010/main" val="4989965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4BDD4C-78DF-49E0-BC84-F8ECF0D98AD6}"/>
              </a:ext>
            </a:extLst>
          </p:cNvPr>
          <p:cNvPicPr>
            <a:picLocks noChangeAspect="1"/>
          </p:cNvPicPr>
          <p:nvPr/>
        </p:nvPicPr>
        <p:blipFill>
          <a:blip r:embed="rId3"/>
          <a:stretch>
            <a:fillRect/>
          </a:stretch>
        </p:blipFill>
        <p:spPr>
          <a:xfrm>
            <a:off x="5599965" y="1657350"/>
            <a:ext cx="6013062" cy="3683000"/>
          </a:xfrm>
          <a:prstGeom prst="rect">
            <a:avLst/>
          </a:prstGeom>
          <a:effectLst/>
        </p:spPr>
      </p:pic>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HTTP-based load balancing</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5422900" y="1435100"/>
            <a:ext cx="6367192" cy="4127500"/>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3ED4A4BF-767C-4DD0-957D-21F8961FC82B}"/>
              </a:ext>
            </a:extLst>
          </p:cNvPr>
          <p:cNvGrpSpPr/>
          <p:nvPr/>
        </p:nvGrpSpPr>
        <p:grpSpPr>
          <a:xfrm>
            <a:off x="584200" y="1435100"/>
            <a:ext cx="4622800" cy="4127500"/>
            <a:chOff x="584200" y="1428749"/>
            <a:chExt cx="4679176" cy="1230504"/>
          </a:xfrm>
        </p:grpSpPr>
        <p:sp>
          <p:nvSpPr>
            <p:cNvPr id="64" name="Text Placeholder 2">
              <a:extLst>
                <a:ext uri="{FF2B5EF4-FFF2-40B4-BE49-F238E27FC236}">
                  <a16:creationId xmlns:a16="http://schemas.microsoft.com/office/drawing/2014/main" id="{BE6D9082-162E-4212-A38C-293447EFAF6C}"/>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HTTP-based load balancing supports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Cookie-based session affinity</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TLS offload</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URL-based content routing</a:t>
              </a:r>
            </a:p>
          </p:txBody>
        </p:sp>
        <p:sp>
          <p:nvSpPr>
            <p:cNvPr id="65" name="Rectangle 64">
              <a:extLst>
                <a:ext uri="{FF2B5EF4-FFF2-40B4-BE49-F238E27FC236}">
                  <a16:creationId xmlns:a16="http://schemas.microsoft.com/office/drawing/2014/main" id="{78A4A9EE-B408-4D10-9561-CA2950C83235}"/>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spTree>
    <p:extLst>
      <p:ext uri="{BB962C8B-B14F-4D97-AF65-F5344CB8AC3E}">
        <p14:creationId xmlns:p14="http://schemas.microsoft.com/office/powerpoint/2010/main" val="1797425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8402-B4DC-469F-8BAD-A65A340F669C}"/>
              </a:ext>
            </a:extLst>
          </p:cNvPr>
          <p:cNvSpPr>
            <a:spLocks noGrp="1"/>
          </p:cNvSpPr>
          <p:nvPr>
            <p:ph type="title"/>
          </p:nvPr>
        </p:nvSpPr>
        <p:spPr/>
        <p:txBody>
          <a:bodyPr/>
          <a:lstStyle/>
          <a:p>
            <a:r>
              <a:rPr lang="en-US"/>
              <a:t>Introduction to Azure Front Door</a:t>
            </a:r>
            <a:endParaRPr lang="en-IN"/>
          </a:p>
        </p:txBody>
      </p:sp>
      <p:pic>
        <p:nvPicPr>
          <p:cNvPr id="3" name="Picture 2">
            <a:extLst>
              <a:ext uri="{FF2B5EF4-FFF2-40B4-BE49-F238E27FC236}">
                <a16:creationId xmlns:a16="http://schemas.microsoft.com/office/drawing/2014/main" id="{6F20E5EE-5567-47A9-A321-A6FF1314368B}"/>
              </a:ext>
            </a:extLst>
          </p:cNvPr>
          <p:cNvPicPr>
            <a:picLocks noChangeAspect="1"/>
          </p:cNvPicPr>
          <p:nvPr/>
        </p:nvPicPr>
        <p:blipFill>
          <a:blip r:embed="rId3"/>
          <a:stretch>
            <a:fillRect/>
          </a:stretch>
        </p:blipFill>
        <p:spPr>
          <a:xfrm>
            <a:off x="6817557" y="1066802"/>
            <a:ext cx="4789226" cy="5172364"/>
          </a:xfrm>
          <a:prstGeom prst="rect">
            <a:avLst/>
          </a:prstGeom>
          <a:ln>
            <a:solidFill>
              <a:schemeClr val="bg1">
                <a:lumMod val="85000"/>
              </a:schemeClr>
            </a:solidFill>
          </a:ln>
          <a:effectLst/>
        </p:spPr>
      </p:pic>
      <p:sp>
        <p:nvSpPr>
          <p:cNvPr id="8" name="Rectangle 7">
            <a:extLst>
              <a:ext uri="{FF2B5EF4-FFF2-40B4-BE49-F238E27FC236}">
                <a16:creationId xmlns:a16="http://schemas.microsoft.com/office/drawing/2014/main" id="{B982EB14-C67C-4CEC-95E6-4CA4C3D7BC0D}"/>
              </a:ext>
            </a:extLst>
          </p:cNvPr>
          <p:cNvSpPr/>
          <p:nvPr/>
        </p:nvSpPr>
        <p:spPr>
          <a:xfrm>
            <a:off x="564776" y="1210236"/>
            <a:ext cx="110447" cy="2107376"/>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9" name="Rectangle 8">
            <a:extLst>
              <a:ext uri="{FF2B5EF4-FFF2-40B4-BE49-F238E27FC236}">
                <a16:creationId xmlns:a16="http://schemas.microsoft.com/office/drawing/2014/main" id="{05FA6909-1409-41D2-A51D-10A0EF1D3199}"/>
              </a:ext>
            </a:extLst>
          </p:cNvPr>
          <p:cNvSpPr/>
          <p:nvPr/>
        </p:nvSpPr>
        <p:spPr>
          <a:xfrm>
            <a:off x="584200" y="3477632"/>
            <a:ext cx="115047" cy="2968888"/>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10" name="Rectangle 9">
            <a:extLst>
              <a:ext uri="{FF2B5EF4-FFF2-40B4-BE49-F238E27FC236}">
                <a16:creationId xmlns:a16="http://schemas.microsoft.com/office/drawing/2014/main" id="{DE66AD04-6AE8-4F4A-AEC0-3D49A86A60E4}"/>
              </a:ext>
              <a:ext uri="{C183D7F6-B498-43B3-948B-1728B52AA6E4}">
                <adec:decorative xmlns:adec="http://schemas.microsoft.com/office/drawing/2017/decorative" val="1"/>
              </a:ext>
            </a:extLst>
          </p:cNvPr>
          <p:cNvSpPr/>
          <p:nvPr/>
        </p:nvSpPr>
        <p:spPr bwMode="auto">
          <a:xfrm>
            <a:off x="6649848" y="917398"/>
            <a:ext cx="5124644" cy="5483402"/>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7F2DAFB3-86D2-ABF4-D700-6F92FA658E14}"/>
              </a:ext>
            </a:extLst>
          </p:cNvPr>
          <p:cNvSpPr txBox="1"/>
          <p:nvPr/>
        </p:nvSpPr>
        <p:spPr>
          <a:xfrm>
            <a:off x="584946" y="6386481"/>
            <a:ext cx="6763870" cy="338554"/>
          </a:xfrm>
          <a:prstGeom prst="rect">
            <a:avLst/>
          </a:prstGeom>
          <a:noFill/>
        </p:spPr>
        <p:txBody>
          <a:bodyPr wrap="square">
            <a:spAutoFit/>
          </a:bodyPr>
          <a:lstStyle/>
          <a:p>
            <a:r>
              <a:rPr lang="en-US" sz="1600" dirty="0">
                <a:hlinkClick r:id="rId4"/>
              </a:rPr>
              <a:t>Azure Front Door | Microsoft Docs</a:t>
            </a:r>
            <a:endParaRPr lang="en-US" sz="1600" dirty="0"/>
          </a:p>
        </p:txBody>
      </p:sp>
      <p:sp>
        <p:nvSpPr>
          <p:cNvPr id="5" name="TextBox 1">
            <a:extLst>
              <a:ext uri="{FF2B5EF4-FFF2-40B4-BE49-F238E27FC236}">
                <a16:creationId xmlns:a16="http://schemas.microsoft.com/office/drawing/2014/main" id="{D590B635-8D2D-9B44-1967-C8DC115B9838}"/>
              </a:ext>
            </a:extLst>
          </p:cNvPr>
          <p:cNvSpPr txBox="1"/>
          <p:nvPr/>
        </p:nvSpPr>
        <p:spPr>
          <a:xfrm>
            <a:off x="687583" y="1215860"/>
            <a:ext cx="5521378" cy="1040233"/>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Global, scalable entry-point that uses the Microsoft global edge network to create fast, secure, and widely scalable web applications</a:t>
            </a:r>
          </a:p>
        </p:txBody>
      </p:sp>
      <p:sp>
        <p:nvSpPr>
          <p:cNvPr id="14" name="TextBox 1">
            <a:extLst>
              <a:ext uri="{FF2B5EF4-FFF2-40B4-BE49-F238E27FC236}">
                <a16:creationId xmlns:a16="http://schemas.microsoft.com/office/drawing/2014/main" id="{8726B049-C293-3A46-24A1-3682C2D29A8D}"/>
              </a:ext>
            </a:extLst>
          </p:cNvPr>
          <p:cNvSpPr txBox="1"/>
          <p:nvPr/>
        </p:nvSpPr>
        <p:spPr>
          <a:xfrm>
            <a:off x="687583" y="2448388"/>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Accelerated application performance by using split TCP-based anycast protocol</a:t>
            </a:r>
          </a:p>
        </p:txBody>
      </p:sp>
      <p:sp>
        <p:nvSpPr>
          <p:cNvPr id="16" name="TextBox 1">
            <a:extLst>
              <a:ext uri="{FF2B5EF4-FFF2-40B4-BE49-F238E27FC236}">
                <a16:creationId xmlns:a16="http://schemas.microsoft.com/office/drawing/2014/main" id="{6951908C-D13E-3478-6979-9C3564BBA012}"/>
              </a:ext>
            </a:extLst>
          </p:cNvPr>
          <p:cNvSpPr txBox="1"/>
          <p:nvPr/>
        </p:nvSpPr>
        <p:spPr>
          <a:xfrm>
            <a:off x="687583" y="3488621"/>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Intelligent health probe monitoring for backend resources</a:t>
            </a:r>
          </a:p>
        </p:txBody>
      </p:sp>
      <p:sp>
        <p:nvSpPr>
          <p:cNvPr id="18" name="TextBox 1">
            <a:extLst>
              <a:ext uri="{FF2B5EF4-FFF2-40B4-BE49-F238E27FC236}">
                <a16:creationId xmlns:a16="http://schemas.microsoft.com/office/drawing/2014/main" id="{46D5CF5D-AFBA-57A1-285C-3F082DF26DF6}"/>
              </a:ext>
            </a:extLst>
          </p:cNvPr>
          <p:cNvSpPr txBox="1"/>
          <p:nvPr/>
        </p:nvSpPr>
        <p:spPr>
          <a:xfrm>
            <a:off x="687583" y="4528854"/>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URL-path based routing for requests</a:t>
            </a:r>
          </a:p>
        </p:txBody>
      </p:sp>
      <p:sp>
        <p:nvSpPr>
          <p:cNvPr id="20" name="TextBox 1">
            <a:extLst>
              <a:ext uri="{FF2B5EF4-FFF2-40B4-BE49-F238E27FC236}">
                <a16:creationId xmlns:a16="http://schemas.microsoft.com/office/drawing/2014/main" id="{CFA8090A-DD07-89F3-D595-77048BF08198}"/>
              </a:ext>
            </a:extLst>
          </p:cNvPr>
          <p:cNvSpPr txBox="1"/>
          <p:nvPr/>
        </p:nvSpPr>
        <p:spPr>
          <a:xfrm>
            <a:off x="687583" y="5569087"/>
            <a:ext cx="5521378" cy="860383"/>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ea typeface="Calibri" panose="020F0502020204030204" pitchFamily="34" charset="0"/>
                <a:cs typeface="Times New Roman" panose="02020603050405020304" pitchFamily="18" charset="0"/>
              </a:rPr>
              <a:t>Enables hosting of multiple websites for efficient application infrastructure</a:t>
            </a:r>
          </a:p>
        </p:txBody>
      </p:sp>
    </p:spTree>
    <p:extLst>
      <p:ext uri="{BB962C8B-B14F-4D97-AF65-F5344CB8AC3E}">
        <p14:creationId xmlns:p14="http://schemas.microsoft.com/office/powerpoint/2010/main" val="98157044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Network level load balancing</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8192472" y="1387844"/>
            <a:ext cx="3597620" cy="4716877"/>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DB9851B-F7C8-4D2E-8EB4-D4B80D0BD5E0}"/>
              </a:ext>
            </a:extLst>
          </p:cNvPr>
          <p:cNvPicPr>
            <a:picLocks noChangeAspect="1"/>
          </p:cNvPicPr>
          <p:nvPr/>
        </p:nvPicPr>
        <p:blipFill>
          <a:blip r:embed="rId3"/>
          <a:stretch>
            <a:fillRect/>
          </a:stretch>
        </p:blipFill>
        <p:spPr>
          <a:xfrm>
            <a:off x="8531269" y="1585656"/>
            <a:ext cx="2920027" cy="4382634"/>
          </a:xfrm>
          <a:prstGeom prst="rect">
            <a:avLst/>
          </a:prstGeom>
          <a:ln>
            <a:solidFill>
              <a:schemeClr val="bg1">
                <a:lumMod val="85000"/>
              </a:schemeClr>
            </a:solidFill>
          </a:ln>
          <a:effectLst/>
        </p:spPr>
      </p:pic>
      <p:grpSp>
        <p:nvGrpSpPr>
          <p:cNvPr id="17" name="Group 16">
            <a:extLst>
              <a:ext uri="{FF2B5EF4-FFF2-40B4-BE49-F238E27FC236}">
                <a16:creationId xmlns:a16="http://schemas.microsoft.com/office/drawing/2014/main" id="{81DAB208-FBA1-49AD-BE50-A21ADD520412}"/>
              </a:ext>
            </a:extLst>
          </p:cNvPr>
          <p:cNvGrpSpPr/>
          <p:nvPr/>
        </p:nvGrpSpPr>
        <p:grpSpPr>
          <a:xfrm>
            <a:off x="584200" y="1387844"/>
            <a:ext cx="7269476" cy="2327750"/>
            <a:chOff x="584200" y="1428749"/>
            <a:chExt cx="7358129" cy="1230504"/>
          </a:xfrm>
        </p:grpSpPr>
        <p:sp>
          <p:nvSpPr>
            <p:cNvPr id="18" name="Text Placeholder 2">
              <a:extLst>
                <a:ext uri="{FF2B5EF4-FFF2-40B4-BE49-F238E27FC236}">
                  <a16:creationId xmlns:a16="http://schemas.microsoft.com/office/drawing/2014/main" id="{9591782F-7B6B-47E7-A5C2-6577586B2E5A}"/>
                </a:ext>
              </a:extLst>
            </p:cNvPr>
            <p:cNvSpPr txBox="1">
              <a:spLocks/>
            </p:cNvSpPr>
            <p:nvPr/>
          </p:nvSpPr>
          <p:spPr>
            <a:xfrm>
              <a:off x="675224" y="1428749"/>
              <a:ext cx="7267105"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In contrast to HTTP-based load balancing, network level load balancing makes decisions based on IP address and port (TCP or UDP) numbers </a:t>
              </a:r>
            </a:p>
          </p:txBody>
        </p:sp>
        <p:sp>
          <p:nvSpPr>
            <p:cNvPr id="19" name="Rectangle 18">
              <a:extLst>
                <a:ext uri="{FF2B5EF4-FFF2-40B4-BE49-F238E27FC236}">
                  <a16:creationId xmlns:a16="http://schemas.microsoft.com/office/drawing/2014/main" id="{23CF296D-A014-4FB0-9EC8-78997FBB38EE}"/>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20" name="Group 19">
            <a:extLst>
              <a:ext uri="{FF2B5EF4-FFF2-40B4-BE49-F238E27FC236}">
                <a16:creationId xmlns:a16="http://schemas.microsoft.com/office/drawing/2014/main" id="{600E3C63-65DA-40E6-A045-04D10759E435}"/>
              </a:ext>
            </a:extLst>
          </p:cNvPr>
          <p:cNvGrpSpPr/>
          <p:nvPr/>
        </p:nvGrpSpPr>
        <p:grpSpPr>
          <a:xfrm>
            <a:off x="584200" y="3867149"/>
            <a:ext cx="7269476" cy="2237573"/>
            <a:chOff x="584200" y="1428749"/>
            <a:chExt cx="7358129" cy="1230504"/>
          </a:xfrm>
        </p:grpSpPr>
        <p:sp>
          <p:nvSpPr>
            <p:cNvPr id="21" name="Text Placeholder 2">
              <a:extLst>
                <a:ext uri="{FF2B5EF4-FFF2-40B4-BE49-F238E27FC236}">
                  <a16:creationId xmlns:a16="http://schemas.microsoft.com/office/drawing/2014/main" id="{918D8C63-0E16-4125-9AD0-C5C754ABE5C5}"/>
                </a:ext>
              </a:extLst>
            </p:cNvPr>
            <p:cNvSpPr txBox="1">
              <a:spLocks/>
            </p:cNvSpPr>
            <p:nvPr/>
          </p:nvSpPr>
          <p:spPr>
            <a:xfrm>
              <a:off x="675224" y="1428749"/>
              <a:ext cx="7267105"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You can gain the benefits of network level load balancing in Azure by using Azure Load Balancer </a:t>
              </a:r>
            </a:p>
          </p:txBody>
        </p:sp>
        <p:sp>
          <p:nvSpPr>
            <p:cNvPr id="22" name="Rectangle 21">
              <a:extLst>
                <a:ext uri="{FF2B5EF4-FFF2-40B4-BE49-F238E27FC236}">
                  <a16:creationId xmlns:a16="http://schemas.microsoft.com/office/drawing/2014/main" id="{77134623-0905-4AD9-BBA0-A9A210A20E2E}"/>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spTree>
    <p:extLst>
      <p:ext uri="{BB962C8B-B14F-4D97-AF65-F5344CB8AC3E}">
        <p14:creationId xmlns:p14="http://schemas.microsoft.com/office/powerpoint/2010/main" val="2939368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a:bodyPr>
          <a:lstStyle/>
          <a:p>
            <a:r>
              <a:rPr lang="en-US"/>
              <a:t>Azure Traffic manager</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6059952" y="1435100"/>
            <a:ext cx="5730140" cy="4833938"/>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3ED4A4BF-767C-4DD0-957D-21F8961FC82B}"/>
              </a:ext>
            </a:extLst>
          </p:cNvPr>
          <p:cNvGrpSpPr/>
          <p:nvPr/>
        </p:nvGrpSpPr>
        <p:grpSpPr>
          <a:xfrm>
            <a:off x="584199" y="1435100"/>
            <a:ext cx="5169219" cy="4833938"/>
            <a:chOff x="584200" y="1428749"/>
            <a:chExt cx="4679176" cy="1230504"/>
          </a:xfrm>
        </p:grpSpPr>
        <p:sp>
          <p:nvSpPr>
            <p:cNvPr id="64" name="Text Placeholder 2">
              <a:extLst>
                <a:ext uri="{FF2B5EF4-FFF2-40B4-BE49-F238E27FC236}">
                  <a16:creationId xmlns:a16="http://schemas.microsoft.com/office/drawing/2014/main" id="{BE6D9082-162E-4212-A38C-293447EFAF6C}"/>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 DNS-based traffic load balancer enables you to distribute traffic optimally to services across global Azure regions, while providing high availability and responsiveness</a:t>
              </a:r>
            </a:p>
          </p:txBody>
        </p:sp>
        <p:sp>
          <p:nvSpPr>
            <p:cNvPr id="65" name="Rectangle 64">
              <a:extLst>
                <a:ext uri="{FF2B5EF4-FFF2-40B4-BE49-F238E27FC236}">
                  <a16:creationId xmlns:a16="http://schemas.microsoft.com/office/drawing/2014/main" id="{78A4A9EE-B408-4D10-9561-CA2950C83235}"/>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pic>
        <p:nvPicPr>
          <p:cNvPr id="8" name="Picture 7">
            <a:extLst>
              <a:ext uri="{FF2B5EF4-FFF2-40B4-BE49-F238E27FC236}">
                <a16:creationId xmlns:a16="http://schemas.microsoft.com/office/drawing/2014/main" id="{2D485CB9-2069-4A9F-AA50-55A25D6B640C}"/>
              </a:ext>
            </a:extLst>
          </p:cNvPr>
          <p:cNvPicPr>
            <a:picLocks noChangeAspect="1"/>
          </p:cNvPicPr>
          <p:nvPr/>
        </p:nvPicPr>
        <p:blipFill rotWithShape="1">
          <a:blip r:embed="rId3"/>
          <a:srcRect l="6138" t="1621" r="4550"/>
          <a:stretch/>
        </p:blipFill>
        <p:spPr>
          <a:xfrm>
            <a:off x="6366486" y="1684141"/>
            <a:ext cx="5117073" cy="4335856"/>
          </a:xfrm>
          <a:prstGeom prst="rect">
            <a:avLst/>
          </a:prstGeom>
          <a:ln>
            <a:solidFill>
              <a:schemeClr val="bg1">
                <a:lumMod val="85000"/>
              </a:schemeClr>
            </a:solidFill>
          </a:ln>
          <a:effectLst/>
        </p:spPr>
      </p:pic>
    </p:spTree>
    <p:extLst>
      <p:ext uri="{BB962C8B-B14F-4D97-AF65-F5344CB8AC3E}">
        <p14:creationId xmlns:p14="http://schemas.microsoft.com/office/powerpoint/2010/main" val="2923893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0668-AB8F-4E05-90C2-5F4AE930B792}"/>
              </a:ext>
            </a:extLst>
          </p:cNvPr>
          <p:cNvSpPr>
            <a:spLocks noGrp="1"/>
          </p:cNvSpPr>
          <p:nvPr>
            <p:ph type="title"/>
          </p:nvPr>
        </p:nvSpPr>
        <p:spPr>
          <a:xfrm>
            <a:off x="424090" y="466096"/>
            <a:ext cx="4833710" cy="865163"/>
          </a:xfrm>
        </p:spPr>
        <p:txBody>
          <a:bodyPr/>
          <a:lstStyle/>
          <a:p>
            <a:r>
              <a:rPr lang="en-US" sz="2800">
                <a:solidFill>
                  <a:schemeClr val="tx1"/>
                </a:solidFill>
              </a:rPr>
              <a:t>Choosing a load balancing option</a:t>
            </a:r>
            <a:endParaRPr lang="en-US"/>
          </a:p>
        </p:txBody>
      </p:sp>
      <p:pic>
        <p:nvPicPr>
          <p:cNvPr id="4" name="Picture 3" descr="decision tree for choosing the correct load balancing solution for your workload ">
            <a:extLst>
              <a:ext uri="{FF2B5EF4-FFF2-40B4-BE49-F238E27FC236}">
                <a16:creationId xmlns:a16="http://schemas.microsoft.com/office/drawing/2014/main" id="{A147F5C8-323F-471A-A5D9-DE0BE1332A46}"/>
              </a:ext>
            </a:extLst>
          </p:cNvPr>
          <p:cNvPicPr>
            <a:picLocks noChangeAspect="1"/>
          </p:cNvPicPr>
          <p:nvPr/>
        </p:nvPicPr>
        <p:blipFill>
          <a:blip r:embed="rId3"/>
          <a:stretch>
            <a:fillRect/>
          </a:stretch>
        </p:blipFill>
        <p:spPr>
          <a:xfrm>
            <a:off x="5609578" y="173879"/>
            <a:ext cx="6158332" cy="6218025"/>
          </a:xfrm>
          <a:prstGeom prst="rect">
            <a:avLst/>
          </a:prstGeom>
        </p:spPr>
      </p:pic>
      <p:sp>
        <p:nvSpPr>
          <p:cNvPr id="8" name="Rectangle 7">
            <a:extLst>
              <a:ext uri="{FF2B5EF4-FFF2-40B4-BE49-F238E27FC236}">
                <a16:creationId xmlns:a16="http://schemas.microsoft.com/office/drawing/2014/main" id="{8F2BFBF9-AC21-4689-BFAB-AFD144CBE433}"/>
              </a:ext>
            </a:extLst>
          </p:cNvPr>
          <p:cNvSpPr/>
          <p:nvPr/>
        </p:nvSpPr>
        <p:spPr>
          <a:xfrm>
            <a:off x="424093" y="1407459"/>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Type of traffic </a:t>
            </a:r>
          </a:p>
        </p:txBody>
      </p:sp>
      <p:sp>
        <p:nvSpPr>
          <p:cNvPr id="10" name="Rectangle 9">
            <a:extLst>
              <a:ext uri="{FF2B5EF4-FFF2-40B4-BE49-F238E27FC236}">
                <a16:creationId xmlns:a16="http://schemas.microsoft.com/office/drawing/2014/main" id="{A636D26A-AA9C-4907-B81A-F5472CCE7A9B}"/>
              </a:ext>
            </a:extLst>
          </p:cNvPr>
          <p:cNvSpPr/>
          <p:nvPr/>
        </p:nvSpPr>
        <p:spPr>
          <a:xfrm>
            <a:off x="424092" y="2364721"/>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Scope</a:t>
            </a:r>
          </a:p>
        </p:txBody>
      </p:sp>
      <p:sp>
        <p:nvSpPr>
          <p:cNvPr id="12" name="Rectangle 11">
            <a:extLst>
              <a:ext uri="{FF2B5EF4-FFF2-40B4-BE49-F238E27FC236}">
                <a16:creationId xmlns:a16="http://schemas.microsoft.com/office/drawing/2014/main" id="{56904323-E81C-46C4-99C0-B6A4E735C038}"/>
              </a:ext>
            </a:extLst>
          </p:cNvPr>
          <p:cNvSpPr/>
          <p:nvPr/>
        </p:nvSpPr>
        <p:spPr>
          <a:xfrm>
            <a:off x="424092" y="3253328"/>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Availability</a:t>
            </a:r>
          </a:p>
        </p:txBody>
      </p:sp>
      <p:sp>
        <p:nvSpPr>
          <p:cNvPr id="14" name="Rectangle 13">
            <a:extLst>
              <a:ext uri="{FF2B5EF4-FFF2-40B4-BE49-F238E27FC236}">
                <a16:creationId xmlns:a16="http://schemas.microsoft.com/office/drawing/2014/main" id="{87FC9F79-1BF6-4F44-90AE-2516AB89A00E}"/>
              </a:ext>
            </a:extLst>
          </p:cNvPr>
          <p:cNvSpPr/>
          <p:nvPr/>
        </p:nvSpPr>
        <p:spPr>
          <a:xfrm>
            <a:off x="424091" y="4210590"/>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Cost</a:t>
            </a:r>
          </a:p>
        </p:txBody>
      </p:sp>
      <p:sp>
        <p:nvSpPr>
          <p:cNvPr id="16" name="Rectangle 15">
            <a:extLst>
              <a:ext uri="{FF2B5EF4-FFF2-40B4-BE49-F238E27FC236}">
                <a16:creationId xmlns:a16="http://schemas.microsoft.com/office/drawing/2014/main" id="{85F10DAE-16CD-430E-ADD5-51EC60CE3B95}"/>
              </a:ext>
            </a:extLst>
          </p:cNvPr>
          <p:cNvSpPr/>
          <p:nvPr/>
        </p:nvSpPr>
        <p:spPr>
          <a:xfrm>
            <a:off x="424090" y="5167852"/>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000">
                <a:solidFill>
                  <a:schemeClr val="tx1"/>
                </a:solidFill>
              </a:rPr>
              <a:t>Features and limitations</a:t>
            </a:r>
          </a:p>
        </p:txBody>
      </p:sp>
      <p:sp>
        <p:nvSpPr>
          <p:cNvPr id="3" name="Rectangle 2">
            <a:extLst>
              <a:ext uri="{FF2B5EF4-FFF2-40B4-BE49-F238E27FC236}">
                <a16:creationId xmlns:a16="http://schemas.microsoft.com/office/drawing/2014/main" id="{1794C09A-978A-45F4-98DD-C25DCDA4D74B}"/>
              </a:ext>
              <a:ext uri="{C183D7F6-B498-43B3-948B-1728B52AA6E4}">
                <adec:decorative xmlns:adec="http://schemas.microsoft.com/office/drawing/2017/decorative" val="1"/>
              </a:ext>
            </a:extLst>
          </p:cNvPr>
          <p:cNvSpPr/>
          <p:nvPr/>
        </p:nvSpPr>
        <p:spPr bwMode="auto">
          <a:xfrm>
            <a:off x="5266865" y="82571"/>
            <a:ext cx="6810339" cy="6686364"/>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11" name="Rectangle 10">
            <a:extLst>
              <a:ext uri="{FF2B5EF4-FFF2-40B4-BE49-F238E27FC236}">
                <a16:creationId xmlns:a16="http://schemas.microsoft.com/office/drawing/2014/main" id="{BCC53805-5A1F-0DF8-EF55-CC1C429C7725}"/>
              </a:ext>
            </a:extLst>
          </p:cNvPr>
          <p:cNvSpPr/>
          <p:nvPr/>
        </p:nvSpPr>
        <p:spPr>
          <a:xfrm>
            <a:off x="450987" y="1447800"/>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000">
                <a:solidFill>
                  <a:schemeClr val="tx1"/>
                </a:solidFill>
              </a:rPr>
              <a:t>Type of traffic </a:t>
            </a:r>
          </a:p>
        </p:txBody>
      </p:sp>
      <p:sp>
        <p:nvSpPr>
          <p:cNvPr id="13" name="Rectangle 12">
            <a:extLst>
              <a:ext uri="{FF2B5EF4-FFF2-40B4-BE49-F238E27FC236}">
                <a16:creationId xmlns:a16="http://schemas.microsoft.com/office/drawing/2014/main" id="{C13A71E1-F763-1A0D-64FE-BEAB7110A6A0}"/>
              </a:ext>
            </a:extLst>
          </p:cNvPr>
          <p:cNvSpPr/>
          <p:nvPr/>
        </p:nvSpPr>
        <p:spPr>
          <a:xfrm>
            <a:off x="450986" y="2405062"/>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000">
                <a:solidFill>
                  <a:schemeClr val="tx1"/>
                </a:solidFill>
              </a:rPr>
              <a:t>Scope</a:t>
            </a:r>
          </a:p>
        </p:txBody>
      </p:sp>
      <p:sp>
        <p:nvSpPr>
          <p:cNvPr id="15" name="Rectangle 14">
            <a:extLst>
              <a:ext uri="{FF2B5EF4-FFF2-40B4-BE49-F238E27FC236}">
                <a16:creationId xmlns:a16="http://schemas.microsoft.com/office/drawing/2014/main" id="{CD6FCEB0-46CF-97FB-D92C-F16599DF6C91}"/>
              </a:ext>
            </a:extLst>
          </p:cNvPr>
          <p:cNvSpPr/>
          <p:nvPr/>
        </p:nvSpPr>
        <p:spPr>
          <a:xfrm>
            <a:off x="450986" y="3293669"/>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000" dirty="0">
                <a:solidFill>
                  <a:schemeClr val="tx1"/>
                </a:solidFill>
              </a:rPr>
              <a:t>Availability</a:t>
            </a:r>
          </a:p>
        </p:txBody>
      </p:sp>
      <p:sp>
        <p:nvSpPr>
          <p:cNvPr id="17" name="Rectangle 16">
            <a:extLst>
              <a:ext uri="{FF2B5EF4-FFF2-40B4-BE49-F238E27FC236}">
                <a16:creationId xmlns:a16="http://schemas.microsoft.com/office/drawing/2014/main" id="{79F7397C-E9C5-EA7A-76CC-C88812B69F59}"/>
              </a:ext>
            </a:extLst>
          </p:cNvPr>
          <p:cNvSpPr/>
          <p:nvPr/>
        </p:nvSpPr>
        <p:spPr>
          <a:xfrm>
            <a:off x="450985" y="4250931"/>
            <a:ext cx="4686945" cy="6802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000">
                <a:solidFill>
                  <a:schemeClr val="tx1"/>
                </a:solidFill>
              </a:rPr>
              <a:t>Cost</a:t>
            </a:r>
          </a:p>
        </p:txBody>
      </p:sp>
      <p:sp>
        <p:nvSpPr>
          <p:cNvPr id="5" name="Rectangle 4">
            <a:extLst>
              <a:ext uri="{FF2B5EF4-FFF2-40B4-BE49-F238E27FC236}">
                <a16:creationId xmlns:a16="http://schemas.microsoft.com/office/drawing/2014/main" id="{6BE34BE4-7189-0CCF-D0AD-432E81B5877D}"/>
              </a:ext>
            </a:extLst>
          </p:cNvPr>
          <p:cNvSpPr/>
          <p:nvPr/>
        </p:nvSpPr>
        <p:spPr>
          <a:xfrm>
            <a:off x="301887" y="1404546"/>
            <a:ext cx="98164" cy="4459044"/>
          </a:xfrm>
          <a:prstGeom prst="rect">
            <a:avLst/>
          </a:prstGeom>
          <a:solidFill>
            <a:srgbClr val="0078D4"/>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21245114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6195E3-0AAF-430A-8EA6-AB3ECD24BAD8}"/>
              </a:ext>
            </a:extLst>
          </p:cNvPr>
          <p:cNvSpPr/>
          <p:nvPr/>
        </p:nvSpPr>
        <p:spPr bwMode="auto">
          <a:xfrm>
            <a:off x="588263" y="1341120"/>
            <a:ext cx="11089582" cy="51213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2F73135F-2DA1-40D9-8586-FCA15267AE0F}"/>
              </a:ext>
            </a:extLst>
          </p:cNvPr>
          <p:cNvSpPr>
            <a:spLocks noGrp="1"/>
          </p:cNvSpPr>
          <p:nvPr>
            <p:ph type="title"/>
          </p:nvPr>
        </p:nvSpPr>
        <p:spPr>
          <a:xfrm>
            <a:off x="613663" y="461814"/>
            <a:ext cx="9848086" cy="553998"/>
          </a:xfrm>
        </p:spPr>
        <p:txBody>
          <a:bodyPr/>
          <a:lstStyle/>
          <a:p>
            <a:r>
              <a:rPr lang="en-US"/>
              <a:t>Azure DDoS protection</a:t>
            </a:r>
          </a:p>
        </p:txBody>
      </p:sp>
      <p:pic>
        <p:nvPicPr>
          <p:cNvPr id="1026" name="Picture 2" descr="Azure DDoS Protection Service Comparison">
            <a:extLst>
              <a:ext uri="{FF2B5EF4-FFF2-40B4-BE49-F238E27FC236}">
                <a16:creationId xmlns:a16="http://schemas.microsoft.com/office/drawing/2014/main" id="{27030E97-A61E-49AF-8D2F-13C1E8CE46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7888" y="1883187"/>
            <a:ext cx="6444975" cy="258386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descr="Timeline&#10;&#10;Description automatically generated">
            <a:extLst>
              <a:ext uri="{FF2B5EF4-FFF2-40B4-BE49-F238E27FC236}">
                <a16:creationId xmlns:a16="http://schemas.microsoft.com/office/drawing/2014/main" id="{C8106F0D-7FBB-4117-97BC-B6D5694F1DF4}"/>
              </a:ext>
            </a:extLst>
          </p:cNvPr>
          <p:cNvPicPr>
            <a:picLocks noChangeAspect="1"/>
          </p:cNvPicPr>
          <p:nvPr/>
        </p:nvPicPr>
        <p:blipFill>
          <a:blip r:embed="rId4"/>
          <a:stretch>
            <a:fillRect/>
          </a:stretch>
        </p:blipFill>
        <p:spPr>
          <a:xfrm>
            <a:off x="2866761" y="4532028"/>
            <a:ext cx="6458478" cy="1800658"/>
          </a:xfrm>
          <a:prstGeom prst="rect">
            <a:avLst/>
          </a:prstGeom>
          <a:ln>
            <a:solidFill>
              <a:schemeClr val="bg2"/>
            </a:solidFill>
          </a:ln>
        </p:spPr>
      </p:pic>
      <p:sp>
        <p:nvSpPr>
          <p:cNvPr id="7" name="Title 2">
            <a:extLst>
              <a:ext uri="{FF2B5EF4-FFF2-40B4-BE49-F238E27FC236}">
                <a16:creationId xmlns:a16="http://schemas.microsoft.com/office/drawing/2014/main" id="{066F25F1-241A-47F6-848C-D3EE6D23310C}"/>
              </a:ext>
            </a:extLst>
          </p:cNvPr>
          <p:cNvSpPr txBox="1">
            <a:spLocks/>
          </p:cNvSpPr>
          <p:nvPr/>
        </p:nvSpPr>
        <p:spPr>
          <a:xfrm>
            <a:off x="892140" y="1403804"/>
            <a:ext cx="10407721" cy="276999"/>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ctr" defTabSz="932384" rtl="0" eaLnBrk="1" fontAlgn="auto" latinLnBrk="0" hangingPunct="1">
              <a:lnSpc>
                <a:spcPct val="100000"/>
              </a:lnSpc>
              <a:spcBef>
                <a:spcPct val="0"/>
              </a:spcBef>
              <a:spcAft>
                <a:spcPts val="0"/>
              </a:spcAft>
              <a:buClr>
                <a:srgbClr val="0078D4"/>
              </a:buClr>
              <a:buSzTx/>
              <a:buFont typeface="Segoe UI" panose="020B0502040204020203" pitchFamily="34" charset="0"/>
              <a:buChar char="›"/>
              <a:tabLst/>
              <a:defRPr/>
            </a:pPr>
            <a:r>
              <a:rPr kumimoji="0" lang="en-US" sz="1800" b="0" i="0" u="none" strike="noStrike" kern="1200" cap="none" spc="-50" normalizeH="0" baseline="0" noProof="0" dirty="0">
                <a:ln w="3175">
                  <a:noFill/>
                </a:ln>
                <a:solidFill>
                  <a:srgbClr val="0D0D0D"/>
                </a:solidFill>
                <a:effectLst/>
                <a:uLnTx/>
                <a:uFillTx/>
                <a:latin typeface="Segoe UI"/>
                <a:ea typeface="+mn-ea"/>
                <a:cs typeface="Segoe UI" pitchFamily="34" charset="0"/>
              </a:rPr>
              <a:t>The Azure DDoS Protection service is designed to help protect your applications and servers </a:t>
            </a:r>
            <a:endParaRPr kumimoji="0" lang="en-IN" sz="1800" b="0" i="0" u="none" strike="noStrike" kern="1200" cap="none" spc="-50" normalizeH="0" baseline="0" noProof="0" dirty="0">
              <a:ln w="3175">
                <a:noFill/>
              </a:ln>
              <a:solidFill>
                <a:srgbClr val="0D0D0D"/>
              </a:solidFill>
              <a:effectLst/>
              <a:uLnTx/>
              <a:uFillTx/>
              <a:latin typeface="Segoe UI"/>
              <a:ea typeface="+mn-ea"/>
              <a:cs typeface="Segoe UI" pitchFamily="34" charset="0"/>
            </a:endParaRPr>
          </a:p>
        </p:txBody>
      </p:sp>
      <p:grpSp>
        <p:nvGrpSpPr>
          <p:cNvPr id="14" name="Group 13"/>
          <p:cNvGrpSpPr/>
          <p:nvPr/>
        </p:nvGrpSpPr>
        <p:grpSpPr>
          <a:xfrm>
            <a:off x="623888" y="1879621"/>
            <a:ext cx="3815928" cy="2483485"/>
            <a:chOff x="623888" y="2562584"/>
            <a:chExt cx="3815928" cy="2483485"/>
          </a:xfrm>
        </p:grpSpPr>
        <p:sp>
          <p:nvSpPr>
            <p:cNvPr id="10" name="Rectangle 9"/>
            <p:cNvSpPr/>
            <p:nvPr/>
          </p:nvSpPr>
          <p:spPr bwMode="auto">
            <a:xfrm>
              <a:off x="623888" y="2562584"/>
              <a:ext cx="3815928" cy="6826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623888" y="2705067"/>
              <a:ext cx="3815928" cy="2341002"/>
              <a:chOff x="623888" y="2705067"/>
              <a:chExt cx="3815928" cy="2341002"/>
            </a:xfrm>
          </p:grpSpPr>
          <p:sp>
            <p:nvSpPr>
              <p:cNvPr id="9" name="Rectangle 8"/>
              <p:cNvSpPr/>
              <p:nvPr/>
            </p:nvSpPr>
            <p:spPr bwMode="auto">
              <a:xfrm>
                <a:off x="623888" y="3173258"/>
                <a:ext cx="3815928" cy="18728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2">
                <a:extLst>
                  <a:ext uri="{FF2B5EF4-FFF2-40B4-BE49-F238E27FC236}">
                    <a16:creationId xmlns:a16="http://schemas.microsoft.com/office/drawing/2014/main" id="{066F25F1-241A-47F6-848C-D3EE6D23310C}"/>
                  </a:ext>
                </a:extLst>
              </p:cNvPr>
              <p:cNvSpPr txBox="1">
                <a:spLocks/>
              </p:cNvSpPr>
              <p:nvPr/>
            </p:nvSpPr>
            <p:spPr>
              <a:xfrm>
                <a:off x="1037810" y="3590720"/>
                <a:ext cx="2988084" cy="83099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marR="0" lvl="0" indent="-285750" algn="l" defTabSz="932384" rtl="0" eaLnBrk="1" fontAlgn="auto" latinLnBrk="0" hangingPunct="1">
                  <a:lnSpc>
                    <a:spcPct val="100000"/>
                  </a:lnSpc>
                  <a:spcBef>
                    <a:spcPct val="0"/>
                  </a:spcBef>
                  <a:spcAft>
                    <a:spcPts val="0"/>
                  </a:spcAft>
                  <a:buClr>
                    <a:srgbClr val="0078D4"/>
                  </a:buClr>
                  <a:buSzTx/>
                  <a:buFont typeface="Segoe UI" panose="020B0502040204020203" pitchFamily="34" charset="0"/>
                  <a:buChar char="›"/>
                  <a:tabLst/>
                  <a:defRPr/>
                </a:pPr>
                <a:r>
                  <a:rPr kumimoji="0" lang="en-US" sz="1800" b="0" i="0" u="none" strike="noStrike" kern="1200" cap="none" spc="-50" normalizeH="0" baseline="0" noProof="0" dirty="0">
                    <a:ln w="3175">
                      <a:noFill/>
                    </a:ln>
                    <a:solidFill>
                      <a:srgbClr val="1A1A1A"/>
                    </a:solidFill>
                    <a:effectLst/>
                    <a:uLnTx/>
                    <a:uFillTx/>
                    <a:latin typeface="Segoe UI"/>
                    <a:ea typeface="+mn-ea"/>
                    <a:cs typeface="Segoe UI" pitchFamily="34" charset="0"/>
                  </a:rPr>
                  <a:t>Basic</a:t>
                </a:r>
              </a:p>
              <a:p>
                <a:pPr marL="285750" marR="0" lvl="0" indent="-285750" algn="l" defTabSz="932384" rtl="0" eaLnBrk="1" fontAlgn="auto" latinLnBrk="0" hangingPunct="1">
                  <a:lnSpc>
                    <a:spcPct val="100000"/>
                  </a:lnSpc>
                  <a:spcBef>
                    <a:spcPct val="0"/>
                  </a:spcBef>
                  <a:spcAft>
                    <a:spcPts val="0"/>
                  </a:spcAft>
                  <a:buClr>
                    <a:srgbClr val="0078D4"/>
                  </a:buClr>
                  <a:buSzTx/>
                  <a:buFont typeface="Segoe UI" panose="020B0502040204020203" pitchFamily="34" charset="0"/>
                  <a:buChar char="›"/>
                  <a:tabLst/>
                  <a:defRPr/>
                </a:pPr>
                <a:endParaRPr kumimoji="0" lang="en-US" sz="1800" b="0" i="0" u="none" strike="noStrike" kern="1200" cap="none" spc="-50" normalizeH="0" baseline="0" noProof="0" dirty="0">
                  <a:ln w="3175">
                    <a:noFill/>
                  </a:ln>
                  <a:solidFill>
                    <a:srgbClr val="1A1A1A"/>
                  </a:solidFill>
                  <a:effectLst/>
                  <a:uLnTx/>
                  <a:uFillTx/>
                  <a:latin typeface="Segoe UI"/>
                  <a:ea typeface="+mn-ea"/>
                  <a:cs typeface="Segoe UI" pitchFamily="34" charset="0"/>
                </a:endParaRPr>
              </a:p>
              <a:p>
                <a:pPr marL="285750" marR="0" lvl="0" indent="-285750" algn="l" defTabSz="932384" rtl="0" eaLnBrk="1" fontAlgn="auto" latinLnBrk="0" hangingPunct="1">
                  <a:lnSpc>
                    <a:spcPct val="100000"/>
                  </a:lnSpc>
                  <a:spcBef>
                    <a:spcPct val="0"/>
                  </a:spcBef>
                  <a:spcAft>
                    <a:spcPts val="0"/>
                  </a:spcAft>
                  <a:buClr>
                    <a:srgbClr val="0078D4"/>
                  </a:buClr>
                  <a:buSzTx/>
                  <a:buFont typeface="Segoe UI" panose="020B0502040204020203" pitchFamily="34" charset="0"/>
                  <a:buChar char="›"/>
                  <a:tabLst/>
                  <a:defRPr/>
                </a:pPr>
                <a:r>
                  <a:rPr kumimoji="0" lang="en-US" sz="1800" b="0" i="0" u="none" strike="noStrike" kern="1200" cap="none" spc="-50" normalizeH="0" baseline="0" noProof="0" dirty="0">
                    <a:ln w="3175">
                      <a:noFill/>
                    </a:ln>
                    <a:solidFill>
                      <a:srgbClr val="1A1A1A"/>
                    </a:solidFill>
                    <a:effectLst/>
                    <a:uLnTx/>
                    <a:uFillTx/>
                    <a:latin typeface="Segoe UI"/>
                    <a:ea typeface="+mn-ea"/>
                    <a:cs typeface="Segoe UI" pitchFamily="34" charset="0"/>
                  </a:rPr>
                  <a:t>Standard</a:t>
                </a:r>
                <a:endParaRPr kumimoji="0" lang="en-IN" sz="1800" b="0" i="0" u="none" strike="noStrike" kern="1200" cap="none" spc="-50" normalizeH="0" baseline="0" noProof="0" dirty="0">
                  <a:ln w="3175">
                    <a:noFill/>
                  </a:ln>
                  <a:solidFill>
                    <a:srgbClr val="1A1A1A"/>
                  </a:solidFill>
                  <a:effectLst/>
                  <a:uLnTx/>
                  <a:uFillTx/>
                  <a:latin typeface="Segoe UI"/>
                  <a:ea typeface="+mn-ea"/>
                  <a:cs typeface="Segoe UI" pitchFamily="34" charset="0"/>
                </a:endParaRPr>
              </a:p>
            </p:txBody>
          </p:sp>
          <p:sp>
            <p:nvSpPr>
              <p:cNvPr id="12" name="TextBox 11"/>
              <p:cNvSpPr txBox="1"/>
              <p:nvPr/>
            </p:nvSpPr>
            <p:spPr>
              <a:xfrm>
                <a:off x="947676" y="2705067"/>
                <a:ext cx="316835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4EEFF"/>
                    </a:solidFill>
                    <a:effectLst/>
                    <a:uLnTx/>
                    <a:uFillTx/>
                    <a:latin typeface="Segoe UI"/>
                    <a:ea typeface="+mn-ea"/>
                    <a:cs typeface="+mn-cs"/>
                  </a:rPr>
                  <a:t>Azure </a:t>
                </a:r>
                <a:r>
                  <a:rPr kumimoji="0" lang="en-US" sz="2000" b="0" i="0" u="none" strike="noStrike" kern="1200" cap="none" spc="0" normalizeH="0" baseline="0" noProof="0" err="1">
                    <a:ln>
                      <a:noFill/>
                    </a:ln>
                    <a:solidFill>
                      <a:srgbClr val="74EEFF"/>
                    </a:solidFill>
                    <a:effectLst/>
                    <a:uLnTx/>
                    <a:uFillTx/>
                    <a:latin typeface="Segoe UI"/>
                    <a:ea typeface="+mn-ea"/>
                    <a:cs typeface="+mn-cs"/>
                  </a:rPr>
                  <a:t>DDoS</a:t>
                </a:r>
                <a:r>
                  <a:rPr kumimoji="0" lang="en-US" sz="2000" b="0" i="0" u="none" strike="noStrike" kern="1200" cap="none" spc="0" normalizeH="0" baseline="0" noProof="0">
                    <a:ln>
                      <a:noFill/>
                    </a:ln>
                    <a:solidFill>
                      <a:srgbClr val="74EEFF"/>
                    </a:solidFill>
                    <a:effectLst/>
                    <a:uLnTx/>
                    <a:uFillTx/>
                    <a:latin typeface="Segoe UI"/>
                    <a:ea typeface="+mn-ea"/>
                    <a:cs typeface="+mn-cs"/>
                  </a:rPr>
                  <a:t> Protection tiers</a:t>
                </a:r>
              </a:p>
            </p:txBody>
          </p:sp>
        </p:grpSp>
      </p:grpSp>
      <p:sp>
        <p:nvSpPr>
          <p:cNvPr id="13" name="Rectangle 12">
            <a:extLst>
              <a:ext uri="{FF2B5EF4-FFF2-40B4-BE49-F238E27FC236}">
                <a16:creationId xmlns:a16="http://schemas.microsoft.com/office/drawing/2014/main" id="{163CC574-8732-4C92-8961-DCF92C304727}"/>
              </a:ext>
              <a:ext uri="{C183D7F6-B498-43B3-948B-1728B52AA6E4}">
                <adec:decorative xmlns:adec="http://schemas.microsoft.com/office/drawing/2017/decorative" val="1"/>
              </a:ext>
            </a:extLst>
          </p:cNvPr>
          <p:cNvSpPr/>
          <p:nvPr/>
        </p:nvSpPr>
        <p:spPr bwMode="auto">
          <a:xfrm>
            <a:off x="588263" y="1341120"/>
            <a:ext cx="11089581" cy="5121363"/>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8D119A6-92D0-B802-7EE2-A990C321B523}"/>
              </a:ext>
            </a:extLst>
          </p:cNvPr>
          <p:cNvSpPr txBox="1"/>
          <p:nvPr/>
        </p:nvSpPr>
        <p:spPr>
          <a:xfrm>
            <a:off x="588310" y="6479105"/>
            <a:ext cx="6726890" cy="338554"/>
          </a:xfrm>
          <a:prstGeom prst="rect">
            <a:avLst/>
          </a:prstGeom>
          <a:noFill/>
        </p:spPr>
        <p:txBody>
          <a:bodyPr wrap="square">
            <a:spAutoFit/>
          </a:bodyPr>
          <a:lstStyle/>
          <a:p>
            <a:r>
              <a:rPr lang="en-US" sz="1600" dirty="0">
                <a:hlinkClick r:id="rId5"/>
              </a:rPr>
              <a:t>Azure DDoS Protection Standard Overview | Microsoft Docs</a:t>
            </a:r>
            <a:endParaRPr lang="en-US" sz="1600" dirty="0"/>
          </a:p>
        </p:txBody>
      </p:sp>
    </p:spTree>
    <p:extLst>
      <p:ext uri="{BB962C8B-B14F-4D97-AF65-F5344CB8AC3E}">
        <p14:creationId xmlns:p14="http://schemas.microsoft.com/office/powerpoint/2010/main" val="178298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BB78-B1D8-4A02-9553-4D8A4D0531A7}"/>
              </a:ext>
            </a:extLst>
          </p:cNvPr>
          <p:cNvSpPr>
            <a:spLocks noGrp="1"/>
          </p:cNvSpPr>
          <p:nvPr>
            <p:ph type="title"/>
          </p:nvPr>
        </p:nvSpPr>
        <p:spPr>
          <a:xfrm>
            <a:off x="585216" y="2930402"/>
            <a:ext cx="9154097" cy="997196"/>
          </a:xfrm>
        </p:spPr>
        <p:txBody>
          <a:bodyPr/>
          <a:lstStyle/>
          <a:p>
            <a:r>
              <a:rPr lang="en-US" sz="3600" kern="1200" dirty="0">
                <a:solidFill>
                  <a:schemeClr val="bg1"/>
                </a:solidFill>
              </a:rPr>
              <a:t>Securing remote access and cross-premises connectivity</a:t>
            </a:r>
            <a:endParaRPr lang="en-IN" dirty="0">
              <a:solidFill>
                <a:schemeClr val="bg1"/>
              </a:solidFill>
            </a:endParaRPr>
          </a:p>
        </p:txBody>
      </p:sp>
    </p:spTree>
    <p:extLst>
      <p:ext uri="{BB962C8B-B14F-4D97-AF65-F5344CB8AC3E}">
        <p14:creationId xmlns:p14="http://schemas.microsoft.com/office/powerpoint/2010/main" val="372229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5216" y="457200"/>
            <a:ext cx="11341268" cy="553998"/>
          </a:xfrm>
        </p:spPr>
        <p:txBody>
          <a:bodyPr/>
          <a:lstStyle/>
          <a:p>
            <a:r>
              <a:rPr lang="en-US"/>
              <a:t>Securing remote access | Scenarios</a:t>
            </a:r>
          </a:p>
        </p:txBody>
      </p:sp>
      <p:sp>
        <p:nvSpPr>
          <p:cNvPr id="5" name="Content Placeholder 2">
            <a:extLst>
              <a:ext uri="{FF2B5EF4-FFF2-40B4-BE49-F238E27FC236}">
                <a16:creationId xmlns:a16="http://schemas.microsoft.com/office/drawing/2014/main" id="{7AC327C3-0167-4282-BF85-59C89B796967}"/>
              </a:ext>
            </a:extLst>
          </p:cNvPr>
          <p:cNvSpPr txBox="1">
            <a:spLocks/>
          </p:cNvSpPr>
          <p:nvPr/>
        </p:nvSpPr>
        <p:spPr>
          <a:xfrm>
            <a:off x="675222" y="1360779"/>
            <a:ext cx="10932578" cy="2449222"/>
          </a:xfrm>
          <a:prstGeom prst="rect">
            <a:avLst/>
          </a:prstGeom>
          <a:solidFill>
            <a:srgbClr val="FFFFFF">
              <a:lumMod val="95000"/>
            </a:srgbClr>
          </a:solidFill>
        </p:spPr>
        <p:txBody>
          <a:bodyPr vert="horz" wrap="square" lIns="137160" tIns="91440" rIns="137160" bIns="45720" rtlCol="0">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b="0" i="0" u="none" strike="noStrike" kern="1200" cap="none" spc="-49" normalizeH="0" baseline="0" noProof="0">
                <a:ln>
                  <a:noFill/>
                </a:ln>
                <a:solidFill>
                  <a:srgbClr val="0078D4"/>
                </a:solidFill>
                <a:effectLst/>
                <a:uLnTx/>
                <a:uFillTx/>
                <a:ea typeface="+mn-ea"/>
                <a:cs typeface="+mn-cs"/>
              </a:rPr>
              <a:t>Azure networking supports the following secure remote access scenarios</a:t>
            </a:r>
          </a:p>
          <a:p>
            <a:pPr marL="285750" marR="0" lvl="0" indent="-285750"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chemeClr val="tx1"/>
                </a:solidFill>
                <a:effectLst/>
                <a:uLnTx/>
                <a:uFillTx/>
                <a:ea typeface="+mn-ea"/>
                <a:cs typeface="+mn-cs"/>
              </a:rPr>
              <a:t>Connect individual workstations to a virtual network</a:t>
            </a:r>
          </a:p>
          <a:p>
            <a:pPr marL="285750" marR="0" lvl="0" indent="-285750"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chemeClr val="tx1"/>
                </a:solidFill>
                <a:effectLst/>
                <a:uLnTx/>
                <a:uFillTx/>
                <a:ea typeface="+mn-ea"/>
                <a:cs typeface="+mn-cs"/>
              </a:rPr>
              <a:t>Connect your on-premises network to a virtual network with a VPN</a:t>
            </a:r>
          </a:p>
          <a:p>
            <a:pPr marL="285750" marR="0" lvl="0" indent="-285750"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chemeClr val="tx1"/>
                </a:solidFill>
                <a:effectLst/>
                <a:uLnTx/>
                <a:uFillTx/>
                <a:ea typeface="+mn-ea"/>
                <a:cs typeface="+mn-cs"/>
              </a:rPr>
              <a:t>Connect your on-premises network to a virtual network with a dedicated WAN link</a:t>
            </a:r>
          </a:p>
          <a:p>
            <a:pPr marL="285750" marR="0" lvl="0" indent="-285750"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49" normalizeH="0" baseline="0" noProof="0">
                <a:ln>
                  <a:noFill/>
                </a:ln>
                <a:solidFill>
                  <a:schemeClr val="tx1"/>
                </a:solidFill>
                <a:effectLst/>
                <a:uLnTx/>
                <a:uFillTx/>
                <a:ea typeface="+mn-ea"/>
                <a:cs typeface="+mn-cs"/>
              </a:rPr>
              <a:t>Connect virtual networks to each other</a:t>
            </a:r>
          </a:p>
          <a:p>
            <a:pPr marL="568325" marR="0" lvl="0" indent="-285750" algn="l" defTabSz="914367"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endParaRPr kumimoji="0" lang="en-US" sz="1800" b="0" i="0" u="none" strike="noStrike" kern="1200" cap="none" spc="-49" normalizeH="0" baseline="0" noProof="0">
              <a:ln>
                <a:noFill/>
              </a:ln>
              <a:solidFill>
                <a:schemeClr val="tx1"/>
              </a:solidFill>
              <a:effectLst/>
              <a:uLnTx/>
              <a:uFillTx/>
              <a:latin typeface="+mn-lt"/>
              <a:ea typeface="+mn-ea"/>
              <a:cs typeface="+mn-cs"/>
            </a:endParaRPr>
          </a:p>
        </p:txBody>
      </p:sp>
      <p:sp>
        <p:nvSpPr>
          <p:cNvPr id="6" name="Rectangle 5">
            <a:extLst>
              <a:ext uri="{FF2B5EF4-FFF2-40B4-BE49-F238E27FC236}">
                <a16:creationId xmlns:a16="http://schemas.microsoft.com/office/drawing/2014/main" id="{5EF05F5E-1127-4F33-BCCC-F432A2FC5BCE}"/>
              </a:ext>
            </a:extLst>
          </p:cNvPr>
          <p:cNvSpPr/>
          <p:nvPr/>
        </p:nvSpPr>
        <p:spPr>
          <a:xfrm>
            <a:off x="584200" y="1363690"/>
            <a:ext cx="91023" cy="24492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6431078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10"/>
          </p:nvPr>
        </p:nvSpPr>
        <p:spPr>
          <a:xfrm>
            <a:off x="586740" y="1991360"/>
            <a:ext cx="11018520" cy="4501515"/>
          </a:xfrm>
        </p:spPr>
        <p:txBody>
          <a:bodyPr>
            <a:normAutofit/>
          </a:bodyPr>
          <a:lstStyle/>
          <a:p>
            <a:pPr marL="0" indent="0">
              <a:buNone/>
            </a:pPr>
            <a:r>
              <a:rPr lang="en-IE" dirty="0"/>
              <a:t>Which cloud model provides the greatest degree of flexibility?</a:t>
            </a:r>
          </a:p>
          <a:p>
            <a:pPr marL="914400" indent="-914400">
              <a:buFont typeface="+mj-lt"/>
              <a:buAutoNum type="arabicPeriod"/>
            </a:pPr>
            <a:r>
              <a:rPr lang="en-IE" dirty="0"/>
              <a:t>Public</a:t>
            </a:r>
          </a:p>
          <a:p>
            <a:pPr marL="914400" indent="-914400">
              <a:buFont typeface="+mj-lt"/>
              <a:buAutoNum type="arabicPeriod"/>
            </a:pPr>
            <a:r>
              <a:rPr lang="en-IE" dirty="0"/>
              <a:t>Private</a:t>
            </a:r>
          </a:p>
          <a:p>
            <a:pPr marL="914400" indent="-914400">
              <a:buFont typeface="+mj-lt"/>
              <a:buAutoNum type="arabicPeriod"/>
            </a:pPr>
            <a:r>
              <a:rPr lang="en-IE" dirty="0"/>
              <a:t>Hybrid</a:t>
            </a:r>
          </a:p>
          <a:p>
            <a:pPr marL="0" indent="0">
              <a:buNone/>
            </a:pPr>
            <a:endParaRPr lang="en-IE" sz="3200" dirty="0"/>
          </a:p>
          <a:p>
            <a:endParaRPr lang="en-US" sz="3200" dirty="0"/>
          </a:p>
        </p:txBody>
      </p:sp>
    </p:spTree>
    <p:extLst>
      <p:ext uri="{BB962C8B-B14F-4D97-AF65-F5344CB8AC3E}">
        <p14:creationId xmlns:p14="http://schemas.microsoft.com/office/powerpoint/2010/main" val="416786237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fontScale="90000"/>
          </a:bodyPr>
          <a:lstStyle/>
          <a:p>
            <a:r>
              <a:rPr lang="en-US"/>
              <a:t>Connect individual workstations to a virtual network</a:t>
            </a:r>
            <a:br>
              <a:rPr lang="en-US"/>
            </a:br>
            <a:r>
              <a:rPr lang="en-US"/>
              <a:t>Point-to-site virtual private network (VPN)</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5436626" y="1887476"/>
            <a:ext cx="6353466" cy="3937000"/>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ABC92A5A-F122-4570-9F76-60F922F18937}"/>
              </a:ext>
            </a:extLst>
          </p:cNvPr>
          <p:cNvGrpSpPr/>
          <p:nvPr/>
        </p:nvGrpSpPr>
        <p:grpSpPr>
          <a:xfrm>
            <a:off x="584200" y="1887475"/>
            <a:ext cx="4622800" cy="1910038"/>
            <a:chOff x="584200" y="1428749"/>
            <a:chExt cx="4679176" cy="1230504"/>
          </a:xfrm>
        </p:grpSpPr>
        <p:sp>
          <p:nvSpPr>
            <p:cNvPr id="61" name="Text Placeholder 2">
              <a:extLst>
                <a:ext uri="{FF2B5EF4-FFF2-40B4-BE49-F238E27FC236}">
                  <a16:creationId xmlns:a16="http://schemas.microsoft.com/office/drawing/2014/main" id="{94B57B97-59DC-4849-A7E3-0F1130EF4C67}"/>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 Point-to-Site (P2S) VPN gateway connection lets you create a secure connection to your virtual network from an individual client computer</a:t>
              </a:r>
            </a:p>
          </p:txBody>
        </p:sp>
        <p:sp>
          <p:nvSpPr>
            <p:cNvPr id="62" name="Rectangle 61">
              <a:extLst>
                <a:ext uri="{FF2B5EF4-FFF2-40B4-BE49-F238E27FC236}">
                  <a16:creationId xmlns:a16="http://schemas.microsoft.com/office/drawing/2014/main" id="{B6D6D1D9-2458-463D-93AD-B87EBBFD26FD}"/>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63" name="Group 62">
            <a:extLst>
              <a:ext uri="{FF2B5EF4-FFF2-40B4-BE49-F238E27FC236}">
                <a16:creationId xmlns:a16="http://schemas.microsoft.com/office/drawing/2014/main" id="{3ED4A4BF-767C-4DD0-957D-21F8961FC82B}"/>
              </a:ext>
            </a:extLst>
          </p:cNvPr>
          <p:cNvGrpSpPr/>
          <p:nvPr/>
        </p:nvGrpSpPr>
        <p:grpSpPr>
          <a:xfrm>
            <a:off x="584200" y="3958958"/>
            <a:ext cx="4622800" cy="1865518"/>
            <a:chOff x="584200" y="1428749"/>
            <a:chExt cx="4679176" cy="1230504"/>
          </a:xfrm>
        </p:grpSpPr>
        <p:sp>
          <p:nvSpPr>
            <p:cNvPr id="64" name="Text Placeholder 2">
              <a:extLst>
                <a:ext uri="{FF2B5EF4-FFF2-40B4-BE49-F238E27FC236}">
                  <a16:creationId xmlns:a16="http://schemas.microsoft.com/office/drawing/2014/main" id="{BE6D9082-162E-4212-A38C-293447EFAF6C}"/>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Point-to-site VPN supports</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Secure Socket Tunneling Protocol (SSTP)</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IKEv2 VPN</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OpenVPN</a:t>
              </a:r>
            </a:p>
          </p:txBody>
        </p:sp>
        <p:sp>
          <p:nvSpPr>
            <p:cNvPr id="65" name="Rectangle 64">
              <a:extLst>
                <a:ext uri="{FF2B5EF4-FFF2-40B4-BE49-F238E27FC236}">
                  <a16:creationId xmlns:a16="http://schemas.microsoft.com/office/drawing/2014/main" id="{78A4A9EE-B408-4D10-9561-CA2950C83235}"/>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pic>
        <p:nvPicPr>
          <p:cNvPr id="69" name="Picture 68">
            <a:extLst>
              <a:ext uri="{FF2B5EF4-FFF2-40B4-BE49-F238E27FC236}">
                <a16:creationId xmlns:a16="http://schemas.microsoft.com/office/drawing/2014/main" id="{50F709A9-4F31-4AAA-B2C2-247B1B4A5E74}"/>
              </a:ext>
            </a:extLst>
          </p:cNvPr>
          <p:cNvPicPr>
            <a:picLocks noChangeAspect="1"/>
          </p:cNvPicPr>
          <p:nvPr/>
        </p:nvPicPr>
        <p:blipFill>
          <a:blip r:embed="rId3"/>
          <a:stretch>
            <a:fillRect/>
          </a:stretch>
        </p:blipFill>
        <p:spPr>
          <a:xfrm>
            <a:off x="5679167" y="2147008"/>
            <a:ext cx="5868384" cy="3417937"/>
          </a:xfrm>
          <a:prstGeom prst="rect">
            <a:avLst/>
          </a:prstGeom>
          <a:ln>
            <a:solidFill>
              <a:schemeClr val="bg1">
                <a:lumMod val="75000"/>
              </a:schemeClr>
            </a:solidFill>
          </a:ln>
          <a:effectLst/>
        </p:spPr>
      </p:pic>
    </p:spTree>
    <p:extLst>
      <p:ext uri="{BB962C8B-B14F-4D97-AF65-F5344CB8AC3E}">
        <p14:creationId xmlns:p14="http://schemas.microsoft.com/office/powerpoint/2010/main" val="1645210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848086" cy="1107996"/>
          </a:xfrm>
        </p:spPr>
        <p:txBody>
          <a:bodyPr/>
          <a:lstStyle/>
          <a:p>
            <a:r>
              <a:rPr lang="en-US"/>
              <a:t>Connecting your on-premises network to a virtual network using Site-to-Site VPN</a:t>
            </a:r>
            <a:endParaRPr lang="en-IN"/>
          </a:p>
        </p:txBody>
      </p:sp>
      <p:sp>
        <p:nvSpPr>
          <p:cNvPr id="6" name="Content Placeholder 2">
            <a:extLst>
              <a:ext uri="{FF2B5EF4-FFF2-40B4-BE49-F238E27FC236}">
                <a16:creationId xmlns:a16="http://schemas.microsoft.com/office/drawing/2014/main" id="{25B9FCCE-87A3-4028-88C2-136F9E5942FF}"/>
              </a:ext>
            </a:extLst>
          </p:cNvPr>
          <p:cNvSpPr txBox="1">
            <a:spLocks/>
          </p:cNvSpPr>
          <p:nvPr/>
        </p:nvSpPr>
        <p:spPr>
          <a:xfrm>
            <a:off x="675223" y="1724793"/>
            <a:ext cx="11002621" cy="584415"/>
          </a:xfrm>
          <a:prstGeom prst="rect">
            <a:avLst/>
          </a:prstGeom>
          <a:solidFill>
            <a:srgbClr val="FFFFFF">
              <a:lumMod val="95000"/>
            </a:srgbClr>
          </a:solidFill>
        </p:spPr>
        <p:txBody>
          <a:bodyPr vert="horz" wrap="square" lIns="137160" tIns="91440" rIns="137160" bIns="4572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latin typeface="+mn-lt"/>
              </a:rPr>
              <a:t>A site-to-site VPN connects an entire network (such as your on-premises network) to a virtual network</a:t>
            </a:r>
          </a:p>
        </p:txBody>
      </p:sp>
      <p:sp>
        <p:nvSpPr>
          <p:cNvPr id="7" name="Rectangle 6">
            <a:extLst>
              <a:ext uri="{FF2B5EF4-FFF2-40B4-BE49-F238E27FC236}">
                <a16:creationId xmlns:a16="http://schemas.microsoft.com/office/drawing/2014/main" id="{0D101B8F-1FCB-4F6C-8DC9-0A1E5396ABBB}"/>
              </a:ext>
            </a:extLst>
          </p:cNvPr>
          <p:cNvSpPr/>
          <p:nvPr/>
        </p:nvSpPr>
        <p:spPr>
          <a:xfrm>
            <a:off x="584200" y="1727704"/>
            <a:ext cx="91023" cy="584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8" name="Rectangle 7">
            <a:extLst>
              <a:ext uri="{FF2B5EF4-FFF2-40B4-BE49-F238E27FC236}">
                <a16:creationId xmlns:a16="http://schemas.microsoft.com/office/drawing/2014/main" id="{9D262751-0263-4871-8103-7283A919C3EC}"/>
              </a:ext>
              <a:ext uri="{C183D7F6-B498-43B3-948B-1728B52AA6E4}">
                <adec:decorative xmlns:adec="http://schemas.microsoft.com/office/drawing/2017/decorative" val="1"/>
              </a:ext>
            </a:extLst>
          </p:cNvPr>
          <p:cNvSpPr/>
          <p:nvPr/>
        </p:nvSpPr>
        <p:spPr bwMode="auto">
          <a:xfrm>
            <a:off x="549178" y="3327400"/>
            <a:ext cx="11093644" cy="3073400"/>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Content Placeholder 2">
            <a:extLst>
              <a:ext uri="{FF2B5EF4-FFF2-40B4-BE49-F238E27FC236}">
                <a16:creationId xmlns:a16="http://schemas.microsoft.com/office/drawing/2014/main" id="{8BF786AD-ACF9-4DF4-B892-DE588CBA7C29}"/>
              </a:ext>
            </a:extLst>
          </p:cNvPr>
          <p:cNvSpPr txBox="1">
            <a:spLocks/>
          </p:cNvSpPr>
          <p:nvPr/>
        </p:nvSpPr>
        <p:spPr>
          <a:xfrm>
            <a:off x="675223" y="2430194"/>
            <a:ext cx="11002621" cy="584415"/>
          </a:xfrm>
          <a:prstGeom prst="rect">
            <a:avLst/>
          </a:prstGeom>
          <a:solidFill>
            <a:srgbClr val="FFFFFF">
              <a:lumMod val="95000"/>
            </a:srgbClr>
          </a:solidFill>
        </p:spPr>
        <p:txBody>
          <a:bodyPr vert="horz" wrap="square" lIns="137160" tIns="91440" rIns="137160" bIns="4572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latin typeface="+mn-lt"/>
              </a:rPr>
              <a:t>Site-to-site VPNs to a virtual network use the highly secure IPsec tunnel mode VPN protocol</a:t>
            </a:r>
          </a:p>
        </p:txBody>
      </p:sp>
      <p:sp>
        <p:nvSpPr>
          <p:cNvPr id="10" name="Rectangle 9">
            <a:extLst>
              <a:ext uri="{FF2B5EF4-FFF2-40B4-BE49-F238E27FC236}">
                <a16:creationId xmlns:a16="http://schemas.microsoft.com/office/drawing/2014/main" id="{1AFAA658-7891-4784-9A7F-D8BDF58666C1}"/>
              </a:ext>
            </a:extLst>
          </p:cNvPr>
          <p:cNvSpPr/>
          <p:nvPr/>
        </p:nvSpPr>
        <p:spPr>
          <a:xfrm>
            <a:off x="584200" y="2433105"/>
            <a:ext cx="91023" cy="584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pic>
        <p:nvPicPr>
          <p:cNvPr id="11" name="Picture 10">
            <a:extLst>
              <a:ext uri="{FF2B5EF4-FFF2-40B4-BE49-F238E27FC236}">
                <a16:creationId xmlns:a16="http://schemas.microsoft.com/office/drawing/2014/main" id="{49FA48D4-2A31-4EAF-8C88-DFE9C9455254}"/>
              </a:ext>
            </a:extLst>
          </p:cNvPr>
          <p:cNvPicPr>
            <a:picLocks noChangeAspect="1"/>
          </p:cNvPicPr>
          <p:nvPr/>
        </p:nvPicPr>
        <p:blipFill>
          <a:blip r:embed="rId3"/>
          <a:stretch>
            <a:fillRect/>
          </a:stretch>
        </p:blipFill>
        <p:spPr>
          <a:xfrm>
            <a:off x="1055245" y="3585204"/>
            <a:ext cx="10081510" cy="2557792"/>
          </a:xfrm>
          <a:prstGeom prst="rect">
            <a:avLst/>
          </a:prstGeom>
          <a:ln>
            <a:noFill/>
          </a:ln>
          <a:effectLst/>
        </p:spPr>
      </p:pic>
    </p:spTree>
    <p:extLst>
      <p:ext uri="{BB962C8B-B14F-4D97-AF65-F5344CB8AC3E}">
        <p14:creationId xmlns:p14="http://schemas.microsoft.com/office/powerpoint/2010/main" val="4038785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673335" cy="553998"/>
          </a:xfrm>
        </p:spPr>
        <p:txBody>
          <a:bodyPr wrap="square" anchor="t">
            <a:normAutofit fontScale="90000"/>
          </a:bodyPr>
          <a:lstStyle/>
          <a:p>
            <a:r>
              <a:rPr lang="en-US"/>
              <a:t>Connecting your on-premises network to a virtual network with a dedicated WAN link</a:t>
            </a:r>
          </a:p>
        </p:txBody>
      </p:sp>
      <p:sp>
        <p:nvSpPr>
          <p:cNvPr id="14" name="Rectangle 13">
            <a:extLst>
              <a:ext uri="{FF2B5EF4-FFF2-40B4-BE49-F238E27FC236}">
                <a16:creationId xmlns:a16="http://schemas.microsoft.com/office/drawing/2014/main" id="{8258D41B-407A-420E-86C5-7054719D3421}"/>
              </a:ext>
              <a:ext uri="{C183D7F6-B498-43B3-948B-1728B52AA6E4}">
                <adec:decorative xmlns:adec="http://schemas.microsoft.com/office/drawing/2017/decorative" val="1"/>
              </a:ext>
            </a:extLst>
          </p:cNvPr>
          <p:cNvSpPr/>
          <p:nvPr/>
        </p:nvSpPr>
        <p:spPr bwMode="auto">
          <a:xfrm>
            <a:off x="5436626" y="1887476"/>
            <a:ext cx="6353466" cy="3332224"/>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ABC92A5A-F122-4570-9F76-60F922F18937}"/>
              </a:ext>
            </a:extLst>
          </p:cNvPr>
          <p:cNvGrpSpPr/>
          <p:nvPr/>
        </p:nvGrpSpPr>
        <p:grpSpPr>
          <a:xfrm>
            <a:off x="584200" y="1887476"/>
            <a:ext cx="4622800" cy="1117136"/>
            <a:chOff x="584200" y="1428749"/>
            <a:chExt cx="4679176" cy="1230504"/>
          </a:xfrm>
        </p:grpSpPr>
        <p:sp>
          <p:nvSpPr>
            <p:cNvPr id="61" name="Text Placeholder 2">
              <a:extLst>
                <a:ext uri="{FF2B5EF4-FFF2-40B4-BE49-F238E27FC236}">
                  <a16:creationId xmlns:a16="http://schemas.microsoft.com/office/drawing/2014/main" id="{94B57B97-59DC-4849-A7E3-0F1130EF4C67}"/>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Organizations that need the highest level of security and availability use dedicated WAN links to connect to remote sites</a:t>
              </a:r>
            </a:p>
          </p:txBody>
        </p:sp>
        <p:sp>
          <p:nvSpPr>
            <p:cNvPr id="62" name="Rectangle 61">
              <a:extLst>
                <a:ext uri="{FF2B5EF4-FFF2-40B4-BE49-F238E27FC236}">
                  <a16:creationId xmlns:a16="http://schemas.microsoft.com/office/drawing/2014/main" id="{B6D6D1D9-2458-463D-93AD-B87EBBFD26FD}"/>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grpSp>
        <p:nvGrpSpPr>
          <p:cNvPr id="63" name="Group 62">
            <a:extLst>
              <a:ext uri="{FF2B5EF4-FFF2-40B4-BE49-F238E27FC236}">
                <a16:creationId xmlns:a16="http://schemas.microsoft.com/office/drawing/2014/main" id="{3ED4A4BF-767C-4DD0-957D-21F8961FC82B}"/>
              </a:ext>
            </a:extLst>
          </p:cNvPr>
          <p:cNvGrpSpPr/>
          <p:nvPr/>
        </p:nvGrpSpPr>
        <p:grpSpPr>
          <a:xfrm>
            <a:off x="584200" y="3185788"/>
            <a:ext cx="4622800" cy="2033912"/>
            <a:chOff x="584200" y="1428749"/>
            <a:chExt cx="4679176" cy="1230504"/>
          </a:xfrm>
        </p:grpSpPr>
        <p:sp>
          <p:nvSpPr>
            <p:cNvPr id="64" name="Text Placeholder 2">
              <a:extLst>
                <a:ext uri="{FF2B5EF4-FFF2-40B4-BE49-F238E27FC236}">
                  <a16:creationId xmlns:a16="http://schemas.microsoft.com/office/drawing/2014/main" id="{BE6D9082-162E-4212-A38C-293447EFAF6C}"/>
                </a:ext>
              </a:extLst>
            </p:cNvPr>
            <p:cNvSpPr txBox="1">
              <a:spLocks/>
            </p:cNvSpPr>
            <p:nvPr/>
          </p:nvSpPr>
          <p:spPr>
            <a:xfrm>
              <a:off x="675224" y="1428749"/>
              <a:ext cx="4588152" cy="1230503"/>
            </a:xfrm>
            <a:prstGeom prst="rect">
              <a:avLst/>
            </a:prstGeom>
            <a:solidFill>
              <a:srgbClr val="E6E6E6"/>
            </a:solidFill>
          </p:spPr>
          <p:txBody>
            <a:bodyPr vert="horz" lIns="137160" tIns="91440" rIns="137160" bIns="9144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1800" b="0" i="0" u="none" strike="noStrike" kern="1200" cap="none" spc="-49" normalizeH="0" baseline="0" noProof="0">
                  <a:ln>
                    <a:noFill/>
                  </a:ln>
                  <a:solidFill>
                    <a:srgbClr val="0078D4"/>
                  </a:solidFill>
                  <a:effectLst/>
                  <a:uLnTx/>
                  <a:uFillTx/>
                  <a:latin typeface="Segoe UI Semibold"/>
                  <a:ea typeface="+mn-ea"/>
                  <a:cs typeface="+mn-cs"/>
                </a:rPr>
                <a:t>Azure provides this ability with</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Azure ExpressRoute</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Express route direct</a:t>
              </a:r>
            </a:p>
            <a:p>
              <a:pPr marL="285750" marR="0" lvl="0" indent="-28575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49" normalizeH="0" baseline="0" noProof="0">
                  <a:ln>
                    <a:noFill/>
                  </a:ln>
                  <a:effectLst/>
                  <a:uLnTx/>
                  <a:uFillTx/>
                  <a:ea typeface="+mn-ea"/>
                  <a:cs typeface="+mn-cs"/>
                </a:rPr>
                <a:t>Express route global reach</a:t>
              </a:r>
            </a:p>
          </p:txBody>
        </p:sp>
        <p:sp>
          <p:nvSpPr>
            <p:cNvPr id="65" name="Rectangle 64">
              <a:extLst>
                <a:ext uri="{FF2B5EF4-FFF2-40B4-BE49-F238E27FC236}">
                  <a16:creationId xmlns:a16="http://schemas.microsoft.com/office/drawing/2014/main" id="{78A4A9EE-B408-4D10-9561-CA2950C83235}"/>
                </a:ext>
              </a:extLst>
            </p:cNvPr>
            <p:cNvSpPr/>
            <p:nvPr/>
          </p:nvSpPr>
          <p:spPr>
            <a:xfrm>
              <a:off x="584200" y="1428751"/>
              <a:ext cx="91023" cy="1230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grpSp>
      <p:pic>
        <p:nvPicPr>
          <p:cNvPr id="11" name="Picture 10">
            <a:extLst>
              <a:ext uri="{FF2B5EF4-FFF2-40B4-BE49-F238E27FC236}">
                <a16:creationId xmlns:a16="http://schemas.microsoft.com/office/drawing/2014/main" id="{3142CA42-15A7-48F9-B67D-4ACBB7DCF8C2}"/>
              </a:ext>
            </a:extLst>
          </p:cNvPr>
          <p:cNvPicPr>
            <a:picLocks noChangeAspect="1"/>
          </p:cNvPicPr>
          <p:nvPr/>
        </p:nvPicPr>
        <p:blipFill>
          <a:blip r:embed="rId3"/>
          <a:stretch>
            <a:fillRect/>
          </a:stretch>
        </p:blipFill>
        <p:spPr>
          <a:xfrm>
            <a:off x="5633988" y="2128885"/>
            <a:ext cx="5958743" cy="2849407"/>
          </a:xfrm>
          <a:prstGeom prst="rect">
            <a:avLst/>
          </a:prstGeom>
          <a:ln>
            <a:solidFill>
              <a:schemeClr val="bg1">
                <a:lumMod val="85000"/>
              </a:schemeClr>
            </a:solidFill>
          </a:ln>
          <a:effectLst/>
        </p:spPr>
      </p:pic>
    </p:spTree>
    <p:extLst>
      <p:ext uri="{BB962C8B-B14F-4D97-AF65-F5344CB8AC3E}">
        <p14:creationId xmlns:p14="http://schemas.microsoft.com/office/powerpoint/2010/main" val="4106031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44A0-5B2A-4097-A23A-A281CE8DA157}"/>
              </a:ext>
            </a:extLst>
          </p:cNvPr>
          <p:cNvSpPr>
            <a:spLocks noGrp="1"/>
          </p:cNvSpPr>
          <p:nvPr>
            <p:ph type="title"/>
          </p:nvPr>
        </p:nvSpPr>
        <p:spPr/>
        <p:txBody>
          <a:bodyPr/>
          <a:lstStyle/>
          <a:p>
            <a:r>
              <a:rPr lang="en-US"/>
              <a:t>ExpressRoute</a:t>
            </a:r>
          </a:p>
        </p:txBody>
      </p:sp>
      <p:sp>
        <p:nvSpPr>
          <p:cNvPr id="4" name="Rectangle 3">
            <a:extLst>
              <a:ext uri="{FF2B5EF4-FFF2-40B4-BE49-F238E27FC236}">
                <a16:creationId xmlns:a16="http://schemas.microsoft.com/office/drawing/2014/main" id="{7100C09C-64E0-4383-BE07-F1DCE835D85B}"/>
              </a:ext>
            </a:extLst>
          </p:cNvPr>
          <p:cNvSpPr/>
          <p:nvPr/>
        </p:nvSpPr>
        <p:spPr bwMode="auto">
          <a:xfrm>
            <a:off x="6513879" y="4486741"/>
            <a:ext cx="402108" cy="101345"/>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1589DC"/>
              </a:solidFill>
              <a:latin typeface="Segoe UI"/>
            </a:endParaRPr>
          </a:p>
        </p:txBody>
      </p:sp>
      <p:cxnSp>
        <p:nvCxnSpPr>
          <p:cNvPr id="5" name="Straight Arrow Connector 4">
            <a:extLst>
              <a:ext uri="{FF2B5EF4-FFF2-40B4-BE49-F238E27FC236}">
                <a16:creationId xmlns:a16="http://schemas.microsoft.com/office/drawing/2014/main" id="{9707F065-422A-4AB5-8FCD-E3E4EF2E4701}"/>
              </a:ext>
            </a:extLst>
          </p:cNvPr>
          <p:cNvCxnSpPr>
            <a:cxnSpLocks/>
            <a:stCxn id="34" idx="0"/>
            <a:endCxn id="29" idx="2"/>
          </p:cNvCxnSpPr>
          <p:nvPr/>
        </p:nvCxnSpPr>
        <p:spPr>
          <a:xfrm flipV="1">
            <a:off x="5539538" y="4709056"/>
            <a:ext cx="34313" cy="154057"/>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4838D5C-F89F-4B22-BF3B-D5F85FB39DBB}"/>
              </a:ext>
            </a:extLst>
          </p:cNvPr>
          <p:cNvSpPr/>
          <p:nvPr/>
        </p:nvSpPr>
        <p:spPr bwMode="auto">
          <a:xfrm>
            <a:off x="2237022" y="3885512"/>
            <a:ext cx="702360" cy="366628"/>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7" name="Freeform 539">
            <a:extLst>
              <a:ext uri="{FF2B5EF4-FFF2-40B4-BE49-F238E27FC236}">
                <a16:creationId xmlns:a16="http://schemas.microsoft.com/office/drawing/2014/main" id="{FCEE160A-99F5-4232-9409-C59A4C49D234}"/>
              </a:ext>
            </a:extLst>
          </p:cNvPr>
          <p:cNvSpPr>
            <a:spLocks noChangeAspect="1"/>
          </p:cNvSpPr>
          <p:nvPr/>
        </p:nvSpPr>
        <p:spPr bwMode="auto">
          <a:xfrm>
            <a:off x="298179" y="3098085"/>
            <a:ext cx="562466" cy="37135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p:spPr>
        <p:style>
          <a:lnRef idx="2">
            <a:schemeClr val="accent1"/>
          </a:lnRef>
          <a:fillRef idx="1">
            <a:schemeClr val="lt1"/>
          </a:fillRef>
          <a:effectRef idx="0">
            <a:schemeClr val="accent1"/>
          </a:effectRef>
          <a:fontRef idx="minor">
            <a:schemeClr val="dk1"/>
          </a:fontRef>
        </p:style>
        <p:txBody>
          <a:bodyPr vert="horz" wrap="square" lIns="65901" tIns="32950" rIns="65901" bIns="32950" numCol="1" anchor="t" anchorCtr="0" compatLnSpc="1">
            <a:prstTxWarp prst="textNoShape">
              <a:avLst/>
            </a:prstTxWarp>
          </a:bodyPr>
          <a:lstStyle/>
          <a:p>
            <a:pPr defTabSz="671965">
              <a:defRPr/>
            </a:pPr>
            <a:endParaRPr lang="en-US" sz="1298" kern="0">
              <a:ln w="76200">
                <a:solidFill>
                  <a:srgbClr val="FFFFFF"/>
                </a:solidFill>
              </a:ln>
              <a:solidFill>
                <a:srgbClr val="FFFFFF"/>
              </a:solidFill>
              <a:latin typeface="Segoe UI"/>
            </a:endParaRPr>
          </a:p>
        </p:txBody>
      </p:sp>
      <p:sp>
        <p:nvSpPr>
          <p:cNvPr id="8" name="Freeform 78">
            <a:extLst>
              <a:ext uri="{FF2B5EF4-FFF2-40B4-BE49-F238E27FC236}">
                <a16:creationId xmlns:a16="http://schemas.microsoft.com/office/drawing/2014/main" id="{DE1AF7F5-99E0-48EE-A1D4-ABDA4C2F6910}"/>
              </a:ext>
            </a:extLst>
          </p:cNvPr>
          <p:cNvSpPr>
            <a:spLocks noEditPoints="1"/>
          </p:cNvSpPr>
          <p:nvPr/>
        </p:nvSpPr>
        <p:spPr bwMode="black">
          <a:xfrm>
            <a:off x="1041792" y="3956192"/>
            <a:ext cx="702958" cy="7007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297" tIns="29648" rIns="59297" bIns="29648" numCol="1" anchor="t" anchorCtr="0" compatLnSpc="1">
            <a:prstTxWarp prst="textNoShape">
              <a:avLst/>
            </a:prstTxWarp>
          </a:bodyPr>
          <a:lstStyle/>
          <a:p>
            <a:pPr defTabSz="493278">
              <a:defRPr/>
            </a:pPr>
            <a:endParaRPr lang="en-US" sz="672">
              <a:solidFill>
                <a:srgbClr val="FFFFFF"/>
              </a:solidFill>
              <a:latin typeface="Segoe UI"/>
            </a:endParaRPr>
          </a:p>
        </p:txBody>
      </p:sp>
      <p:sp>
        <p:nvSpPr>
          <p:cNvPr id="9" name="TextBox 8">
            <a:extLst>
              <a:ext uri="{FF2B5EF4-FFF2-40B4-BE49-F238E27FC236}">
                <a16:creationId xmlns:a16="http://schemas.microsoft.com/office/drawing/2014/main" id="{98F8955F-BB53-465C-8E4E-59C670B51D64}"/>
              </a:ext>
            </a:extLst>
          </p:cNvPr>
          <p:cNvSpPr txBox="1"/>
          <p:nvPr/>
        </p:nvSpPr>
        <p:spPr>
          <a:xfrm>
            <a:off x="785000" y="3426545"/>
            <a:ext cx="1221681" cy="508473"/>
          </a:xfrm>
          <a:prstGeom prst="rect">
            <a:avLst/>
          </a:prstGeom>
          <a:noFill/>
          <a:ln>
            <a:noFill/>
          </a:ln>
        </p:spPr>
        <p:txBody>
          <a:bodyPr wrap="none" lIns="0" tIns="0" rIns="0" bIns="0" rtlCol="0">
            <a:spAutoFit/>
          </a:bodyPr>
          <a:lstStyle/>
          <a:p>
            <a:pPr algn="ctr" defTabSz="671965">
              <a:lnSpc>
                <a:spcPct val="90000"/>
              </a:lnSpc>
              <a:spcBef>
                <a:spcPct val="20000"/>
              </a:spcBef>
              <a:buSzPct val="80000"/>
              <a:defRPr/>
            </a:pPr>
            <a:r>
              <a:rPr lang="en-US" sz="1836">
                <a:solidFill>
                  <a:srgbClr val="000000"/>
                </a:solidFill>
                <a:latin typeface="Segoe UI"/>
              </a:rPr>
              <a:t>Customer’s </a:t>
            </a:r>
            <a:br>
              <a:rPr lang="en-US" sz="1836">
                <a:solidFill>
                  <a:srgbClr val="000000"/>
                </a:solidFill>
                <a:latin typeface="Segoe UI"/>
              </a:rPr>
            </a:br>
            <a:r>
              <a:rPr lang="en-US" sz="1836">
                <a:solidFill>
                  <a:srgbClr val="000000"/>
                </a:solidFill>
                <a:latin typeface="Segoe UI"/>
              </a:rPr>
              <a:t>Network</a:t>
            </a:r>
            <a:endParaRPr lang="en-US" sz="1836">
              <a:solidFill>
                <a:srgbClr val="000000"/>
              </a:solidFill>
              <a:effectLst>
                <a:outerShdw blurRad="38100" dist="38100" dir="2700000" algn="tl">
                  <a:srgbClr val="000000">
                    <a:alpha val="43137"/>
                  </a:srgbClr>
                </a:outerShdw>
              </a:effectLst>
              <a:latin typeface="Segoe UI"/>
            </a:endParaRPr>
          </a:p>
        </p:txBody>
      </p:sp>
      <p:sp>
        <p:nvSpPr>
          <p:cNvPr id="10" name="Rectangle 9">
            <a:extLst>
              <a:ext uri="{FF2B5EF4-FFF2-40B4-BE49-F238E27FC236}">
                <a16:creationId xmlns:a16="http://schemas.microsoft.com/office/drawing/2014/main" id="{3C838E9F-0963-412C-8084-E5C71EEF54A5}"/>
              </a:ext>
            </a:extLst>
          </p:cNvPr>
          <p:cNvSpPr/>
          <p:nvPr/>
        </p:nvSpPr>
        <p:spPr bwMode="auto">
          <a:xfrm rot="16200000">
            <a:off x="7116152" y="2950163"/>
            <a:ext cx="826797" cy="125966"/>
          </a:xfrm>
          <a:prstGeom prst="rect">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1" name="Right Arrow 62">
            <a:extLst>
              <a:ext uri="{FF2B5EF4-FFF2-40B4-BE49-F238E27FC236}">
                <a16:creationId xmlns:a16="http://schemas.microsoft.com/office/drawing/2014/main" id="{995550F4-7C44-454D-A58E-CAE95E7AACB2}"/>
              </a:ext>
            </a:extLst>
          </p:cNvPr>
          <p:cNvSpPr/>
          <p:nvPr/>
        </p:nvSpPr>
        <p:spPr bwMode="auto">
          <a:xfrm>
            <a:off x="7466566" y="2474079"/>
            <a:ext cx="1078892" cy="269949"/>
          </a:xfrm>
          <a:prstGeom prst="rightArrow">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2" name="Rectangle 11">
            <a:extLst>
              <a:ext uri="{FF2B5EF4-FFF2-40B4-BE49-F238E27FC236}">
                <a16:creationId xmlns:a16="http://schemas.microsoft.com/office/drawing/2014/main" id="{9C5A9CA9-51DB-4EF1-900B-19721593FCD3}"/>
              </a:ext>
            </a:extLst>
          </p:cNvPr>
          <p:cNvSpPr/>
          <p:nvPr/>
        </p:nvSpPr>
        <p:spPr bwMode="auto">
          <a:xfrm rot="16200000">
            <a:off x="7065602" y="5166281"/>
            <a:ext cx="927900" cy="125967"/>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3" name="Right Arrow 65">
            <a:extLst>
              <a:ext uri="{FF2B5EF4-FFF2-40B4-BE49-F238E27FC236}">
                <a16:creationId xmlns:a16="http://schemas.microsoft.com/office/drawing/2014/main" id="{7AF5E45B-22C9-4A82-B800-873094A6B17C}"/>
              </a:ext>
            </a:extLst>
          </p:cNvPr>
          <p:cNvSpPr/>
          <p:nvPr/>
        </p:nvSpPr>
        <p:spPr bwMode="auto">
          <a:xfrm>
            <a:off x="7477206" y="5469329"/>
            <a:ext cx="1068253" cy="311066"/>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4" name="Rectangle 50">
            <a:extLst>
              <a:ext uri="{FF2B5EF4-FFF2-40B4-BE49-F238E27FC236}">
                <a16:creationId xmlns:a16="http://schemas.microsoft.com/office/drawing/2014/main" id="{33B997BA-8D67-4466-897E-4B4F66E26A9E}"/>
              </a:ext>
            </a:extLst>
          </p:cNvPr>
          <p:cNvSpPr/>
          <p:nvPr/>
        </p:nvSpPr>
        <p:spPr bwMode="auto">
          <a:xfrm>
            <a:off x="781064" y="6246353"/>
            <a:ext cx="783756" cy="314157"/>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5" name="TextBox 52">
            <a:extLst>
              <a:ext uri="{FF2B5EF4-FFF2-40B4-BE49-F238E27FC236}">
                <a16:creationId xmlns:a16="http://schemas.microsoft.com/office/drawing/2014/main" id="{F5F2E890-5928-4CEF-B160-DBE408A63410}"/>
              </a:ext>
            </a:extLst>
          </p:cNvPr>
          <p:cNvSpPr txBox="1"/>
          <p:nvPr/>
        </p:nvSpPr>
        <p:spPr>
          <a:xfrm>
            <a:off x="1683492" y="6276116"/>
            <a:ext cx="3379258" cy="217047"/>
          </a:xfrm>
          <a:prstGeom prst="rect">
            <a:avLst/>
          </a:prstGeom>
          <a:noFill/>
          <a:ln>
            <a:noFill/>
          </a:ln>
        </p:spPr>
        <p:txBody>
          <a:bodyPr wrap="none" lIns="0" tIns="0" rIns="0" bIns="0" rtlCol="0">
            <a:spAutoFit/>
          </a:bodyPr>
          <a:lstStyle/>
          <a:p>
            <a:pPr defTabSz="671965">
              <a:lnSpc>
                <a:spcPct val="90000"/>
              </a:lnSpc>
              <a:spcBef>
                <a:spcPct val="20000"/>
              </a:spcBef>
              <a:buSzPct val="80000"/>
              <a:defRPr/>
            </a:pPr>
            <a:r>
              <a:rPr lang="en-US" sz="1567">
                <a:solidFill>
                  <a:prstClr val="black"/>
                </a:solidFill>
                <a:latin typeface="Calibri Light" panose="020F0302020204030204"/>
              </a:rPr>
              <a:t>Azure Private Peering for Virtual Networks</a:t>
            </a:r>
          </a:p>
        </p:txBody>
      </p:sp>
      <p:sp>
        <p:nvSpPr>
          <p:cNvPr id="16" name="Rectangle 53">
            <a:extLst>
              <a:ext uri="{FF2B5EF4-FFF2-40B4-BE49-F238E27FC236}">
                <a16:creationId xmlns:a16="http://schemas.microsoft.com/office/drawing/2014/main" id="{A7A73FAE-85BB-4405-A088-C3957DB64B20}"/>
              </a:ext>
            </a:extLst>
          </p:cNvPr>
          <p:cNvSpPr/>
          <p:nvPr/>
        </p:nvSpPr>
        <p:spPr bwMode="auto">
          <a:xfrm>
            <a:off x="784064" y="5567839"/>
            <a:ext cx="780756" cy="314157"/>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17" name="TextBox 54">
            <a:extLst>
              <a:ext uri="{FF2B5EF4-FFF2-40B4-BE49-F238E27FC236}">
                <a16:creationId xmlns:a16="http://schemas.microsoft.com/office/drawing/2014/main" id="{33775B88-8C27-421C-88AC-BD0F277BAD34}"/>
              </a:ext>
            </a:extLst>
          </p:cNvPr>
          <p:cNvSpPr txBox="1"/>
          <p:nvPr/>
        </p:nvSpPr>
        <p:spPr>
          <a:xfrm>
            <a:off x="1683493" y="5509204"/>
            <a:ext cx="4468887" cy="434093"/>
          </a:xfrm>
          <a:prstGeom prst="rect">
            <a:avLst/>
          </a:prstGeom>
          <a:noFill/>
          <a:ln>
            <a:noFill/>
          </a:ln>
        </p:spPr>
        <p:txBody>
          <a:bodyPr wrap="square" lIns="0" tIns="0" rIns="0" bIns="0" rtlCol="0">
            <a:spAutoFit/>
          </a:bodyPr>
          <a:lstStyle/>
          <a:p>
            <a:pPr defTabSz="671965">
              <a:lnSpc>
                <a:spcPct val="90000"/>
              </a:lnSpc>
              <a:spcBef>
                <a:spcPct val="20000"/>
              </a:spcBef>
              <a:buSzPct val="80000"/>
              <a:defRPr/>
            </a:pPr>
            <a:r>
              <a:rPr lang="en-US" sz="1567">
                <a:solidFill>
                  <a:prstClr val="black"/>
                </a:solidFill>
                <a:latin typeface="Calibri Light" panose="020F0302020204030204"/>
              </a:rPr>
              <a:t>Microsoft Peering for Office 365, Dynamics 365, Azure public services (public IPs)</a:t>
            </a:r>
          </a:p>
        </p:txBody>
      </p:sp>
      <p:pic>
        <p:nvPicPr>
          <p:cNvPr id="18" name="Picture 17">
            <a:extLst>
              <a:ext uri="{FF2B5EF4-FFF2-40B4-BE49-F238E27FC236}">
                <a16:creationId xmlns:a16="http://schemas.microsoft.com/office/drawing/2014/main" id="{A00E5031-7B94-47E6-99D1-162FBF303E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1944" y="2098451"/>
            <a:ext cx="479230" cy="479230"/>
          </a:xfrm>
          <a:prstGeom prst="rect">
            <a:avLst/>
          </a:prstGeom>
        </p:spPr>
      </p:pic>
      <p:sp>
        <p:nvSpPr>
          <p:cNvPr id="19" name="Rectangle 18">
            <a:extLst>
              <a:ext uri="{FF2B5EF4-FFF2-40B4-BE49-F238E27FC236}">
                <a16:creationId xmlns:a16="http://schemas.microsoft.com/office/drawing/2014/main" id="{6F7A412C-0AC4-4C57-84F1-9F7B74C709D2}"/>
              </a:ext>
            </a:extLst>
          </p:cNvPr>
          <p:cNvSpPr/>
          <p:nvPr/>
        </p:nvSpPr>
        <p:spPr bwMode="auto">
          <a:xfrm>
            <a:off x="6502385" y="3770468"/>
            <a:ext cx="387169" cy="94785"/>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1589DC"/>
              </a:solidFill>
              <a:latin typeface="Segoe UI"/>
            </a:endParaRPr>
          </a:p>
        </p:txBody>
      </p:sp>
      <p:sp>
        <p:nvSpPr>
          <p:cNvPr id="20" name="Rectangle 19">
            <a:extLst>
              <a:ext uri="{FF2B5EF4-FFF2-40B4-BE49-F238E27FC236}">
                <a16:creationId xmlns:a16="http://schemas.microsoft.com/office/drawing/2014/main" id="{19CE03C5-C12A-48E2-9217-29152E0EE761}"/>
              </a:ext>
            </a:extLst>
          </p:cNvPr>
          <p:cNvSpPr/>
          <p:nvPr/>
        </p:nvSpPr>
        <p:spPr bwMode="auto">
          <a:xfrm>
            <a:off x="6494853" y="3593813"/>
            <a:ext cx="394701" cy="94785"/>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grpSp>
        <p:nvGrpSpPr>
          <p:cNvPr id="21" name="Group 20">
            <a:extLst>
              <a:ext uri="{FF2B5EF4-FFF2-40B4-BE49-F238E27FC236}">
                <a16:creationId xmlns:a16="http://schemas.microsoft.com/office/drawing/2014/main" id="{4E273899-9D68-4960-9420-A2395561EF2A}"/>
              </a:ext>
            </a:extLst>
          </p:cNvPr>
          <p:cNvGrpSpPr/>
          <p:nvPr/>
        </p:nvGrpSpPr>
        <p:grpSpPr>
          <a:xfrm>
            <a:off x="4500466" y="3447426"/>
            <a:ext cx="2143394" cy="510279"/>
            <a:chOff x="4703061" y="1391920"/>
            <a:chExt cx="2186685" cy="520585"/>
          </a:xfrm>
        </p:grpSpPr>
        <p:sp>
          <p:nvSpPr>
            <p:cNvPr id="22" name="Rectangle 8">
              <a:extLst>
                <a:ext uri="{FF2B5EF4-FFF2-40B4-BE49-F238E27FC236}">
                  <a16:creationId xmlns:a16="http://schemas.microsoft.com/office/drawing/2014/main" id="{1433F5CD-4411-41B9-A2A4-949EFEC3D550}"/>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r>
                <a:rPr lang="en-US" sz="1273" kern="0" spc="-36">
                  <a:solidFill>
                    <a:srgbClr val="FFFFFF"/>
                  </a:solidFill>
                  <a:latin typeface="Segoe UI"/>
                </a:rPr>
                <a:t>Primary Connection</a:t>
              </a:r>
            </a:p>
          </p:txBody>
        </p:sp>
        <p:sp>
          <p:nvSpPr>
            <p:cNvPr id="23" name="Oval 18">
              <a:extLst>
                <a:ext uri="{FF2B5EF4-FFF2-40B4-BE49-F238E27FC236}">
                  <a16:creationId xmlns:a16="http://schemas.microsoft.com/office/drawing/2014/main" id="{2C5486F0-6545-4EAE-9CF5-84B349526CEF}"/>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24" name="Oval 18">
              <a:extLst>
                <a:ext uri="{FF2B5EF4-FFF2-40B4-BE49-F238E27FC236}">
                  <a16:creationId xmlns:a16="http://schemas.microsoft.com/office/drawing/2014/main" id="{51ABCD88-1EC7-497D-9A38-ABCA69396345}"/>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grpSp>
      <p:sp>
        <p:nvSpPr>
          <p:cNvPr id="25" name="Freeform 74">
            <a:extLst>
              <a:ext uri="{FF2B5EF4-FFF2-40B4-BE49-F238E27FC236}">
                <a16:creationId xmlns:a16="http://schemas.microsoft.com/office/drawing/2014/main" id="{CF8B035F-70F8-47C5-A990-0F910D49FC17}"/>
              </a:ext>
            </a:extLst>
          </p:cNvPr>
          <p:cNvSpPr/>
          <p:nvPr/>
        </p:nvSpPr>
        <p:spPr bwMode="auto">
          <a:xfrm>
            <a:off x="4155893" y="3588791"/>
            <a:ext cx="496872" cy="91753"/>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26" name="Freeform 76">
            <a:extLst>
              <a:ext uri="{FF2B5EF4-FFF2-40B4-BE49-F238E27FC236}">
                <a16:creationId xmlns:a16="http://schemas.microsoft.com/office/drawing/2014/main" id="{55FC3953-1406-4715-B340-1243E775C8F3}"/>
              </a:ext>
            </a:extLst>
          </p:cNvPr>
          <p:cNvSpPr/>
          <p:nvPr/>
        </p:nvSpPr>
        <p:spPr bwMode="auto">
          <a:xfrm>
            <a:off x="4166940" y="3775319"/>
            <a:ext cx="469258" cy="91754"/>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27" name="Rectangle 26">
            <a:extLst>
              <a:ext uri="{FF2B5EF4-FFF2-40B4-BE49-F238E27FC236}">
                <a16:creationId xmlns:a16="http://schemas.microsoft.com/office/drawing/2014/main" id="{5964A7EF-45AB-428E-8C7E-7DAD2362489A}"/>
              </a:ext>
            </a:extLst>
          </p:cNvPr>
          <p:cNvSpPr/>
          <p:nvPr/>
        </p:nvSpPr>
        <p:spPr bwMode="auto">
          <a:xfrm>
            <a:off x="6442166" y="4318980"/>
            <a:ext cx="486378" cy="9225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grpSp>
        <p:nvGrpSpPr>
          <p:cNvPr id="28" name="Group 27">
            <a:extLst>
              <a:ext uri="{FF2B5EF4-FFF2-40B4-BE49-F238E27FC236}">
                <a16:creationId xmlns:a16="http://schemas.microsoft.com/office/drawing/2014/main" id="{E5DC4787-8936-4C81-82E3-71E231C06EB5}"/>
              </a:ext>
            </a:extLst>
          </p:cNvPr>
          <p:cNvGrpSpPr/>
          <p:nvPr/>
        </p:nvGrpSpPr>
        <p:grpSpPr>
          <a:xfrm>
            <a:off x="4492929" y="4198777"/>
            <a:ext cx="2143394" cy="510279"/>
            <a:chOff x="4703061" y="1391920"/>
            <a:chExt cx="2186685" cy="520585"/>
          </a:xfrm>
        </p:grpSpPr>
        <p:sp>
          <p:nvSpPr>
            <p:cNvPr id="29" name="Rectangle 8">
              <a:extLst>
                <a:ext uri="{FF2B5EF4-FFF2-40B4-BE49-F238E27FC236}">
                  <a16:creationId xmlns:a16="http://schemas.microsoft.com/office/drawing/2014/main" id="{580E9A22-D503-4188-9E49-0DBF05489A89}"/>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r>
                <a:rPr lang="en-US" sz="1273" kern="0" spc="-36">
                  <a:solidFill>
                    <a:srgbClr val="FFFFFF"/>
                  </a:solidFill>
                  <a:latin typeface="Segoe UI"/>
                </a:rPr>
                <a:t>Secondary Connection</a:t>
              </a:r>
            </a:p>
          </p:txBody>
        </p:sp>
        <p:sp>
          <p:nvSpPr>
            <p:cNvPr id="30" name="Oval 18">
              <a:extLst>
                <a:ext uri="{FF2B5EF4-FFF2-40B4-BE49-F238E27FC236}">
                  <a16:creationId xmlns:a16="http://schemas.microsoft.com/office/drawing/2014/main" id="{17F0179D-1956-4173-9907-EF4A7422896A}"/>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31" name="Oval 18">
              <a:extLst>
                <a:ext uri="{FF2B5EF4-FFF2-40B4-BE49-F238E27FC236}">
                  <a16:creationId xmlns:a16="http://schemas.microsoft.com/office/drawing/2014/main" id="{43324B63-5EEB-46E0-862C-18641A5A66D5}"/>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grpSp>
      <p:sp>
        <p:nvSpPr>
          <p:cNvPr id="32" name="Freeform 118">
            <a:extLst>
              <a:ext uri="{FF2B5EF4-FFF2-40B4-BE49-F238E27FC236}">
                <a16:creationId xmlns:a16="http://schemas.microsoft.com/office/drawing/2014/main" id="{857A55A8-CD71-49D0-AA6B-65E28A92B286}"/>
              </a:ext>
            </a:extLst>
          </p:cNvPr>
          <p:cNvSpPr/>
          <p:nvPr/>
        </p:nvSpPr>
        <p:spPr bwMode="auto">
          <a:xfrm>
            <a:off x="4173059" y="4326640"/>
            <a:ext cx="472169" cy="84590"/>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33" name="Freeform 120">
            <a:extLst>
              <a:ext uri="{FF2B5EF4-FFF2-40B4-BE49-F238E27FC236}">
                <a16:creationId xmlns:a16="http://schemas.microsoft.com/office/drawing/2014/main" id="{00538037-2E7A-4DDE-AA25-20DA1ED4162F}"/>
              </a:ext>
            </a:extLst>
          </p:cNvPr>
          <p:cNvSpPr/>
          <p:nvPr/>
        </p:nvSpPr>
        <p:spPr bwMode="auto">
          <a:xfrm>
            <a:off x="4159403" y="4503687"/>
            <a:ext cx="469258" cy="91754"/>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02" tIns="105441" rIns="131802" bIns="105441" numCol="1" spcCol="0" rtlCol="0" fromWordArt="0" anchor="t" anchorCtr="0" forceAA="0" compatLnSpc="1">
            <a:prstTxWarp prst="textNoShape">
              <a:avLst/>
            </a:prstTxWarp>
            <a:noAutofit/>
          </a:bodyPr>
          <a:lstStyle/>
          <a:p>
            <a:pPr algn="ctr" defTabSz="658702" fontAlgn="base">
              <a:lnSpc>
                <a:spcPct val="90000"/>
              </a:lnSpc>
              <a:spcBef>
                <a:spcPct val="0"/>
              </a:spcBef>
              <a:spcAft>
                <a:spcPct val="0"/>
              </a:spcAft>
              <a:defRPr/>
            </a:pPr>
            <a:endParaRPr lang="en-US" sz="1442" kern="0" spc="-36">
              <a:solidFill>
                <a:srgbClr val="FFFFFF"/>
              </a:solidFill>
              <a:latin typeface="Segoe UI"/>
            </a:endParaRPr>
          </a:p>
        </p:txBody>
      </p:sp>
      <p:sp>
        <p:nvSpPr>
          <p:cNvPr id="34" name="TextBox 33">
            <a:extLst>
              <a:ext uri="{FF2B5EF4-FFF2-40B4-BE49-F238E27FC236}">
                <a16:creationId xmlns:a16="http://schemas.microsoft.com/office/drawing/2014/main" id="{AE24B7A1-DC93-4625-8786-F23833630754}"/>
              </a:ext>
            </a:extLst>
          </p:cNvPr>
          <p:cNvSpPr txBox="1"/>
          <p:nvPr/>
        </p:nvSpPr>
        <p:spPr>
          <a:xfrm>
            <a:off x="4564623" y="4863113"/>
            <a:ext cx="1949829" cy="282513"/>
          </a:xfrm>
          <a:prstGeom prst="rect">
            <a:avLst/>
          </a:prstGeom>
          <a:noFill/>
        </p:spPr>
        <p:txBody>
          <a:bodyPr wrap="none" lIns="0" tIns="0" rIns="0" bIns="0" rtlCol="0">
            <a:spAutoFit/>
          </a:bodyPr>
          <a:lstStyle/>
          <a:p>
            <a:pPr defTabSz="896214">
              <a:defRPr/>
            </a:pPr>
            <a:r>
              <a:rPr lang="en-US" sz="1836">
                <a:solidFill>
                  <a:srgbClr val="70AD47">
                    <a:lumMod val="50000"/>
                  </a:srgbClr>
                </a:solidFill>
                <a:latin typeface="Calibri" panose="020F0502020204030204"/>
              </a:rPr>
              <a:t>ExpressRoute Circuit</a:t>
            </a:r>
          </a:p>
        </p:txBody>
      </p:sp>
      <p:cxnSp>
        <p:nvCxnSpPr>
          <p:cNvPr id="35" name="Straight Arrow Connector 34">
            <a:extLst>
              <a:ext uri="{FF2B5EF4-FFF2-40B4-BE49-F238E27FC236}">
                <a16:creationId xmlns:a16="http://schemas.microsoft.com/office/drawing/2014/main" id="{333FE521-AF1D-4B09-B487-5919E88FAD33}"/>
              </a:ext>
            </a:extLst>
          </p:cNvPr>
          <p:cNvCxnSpPr>
            <a:cxnSpLocks/>
            <a:stCxn id="34" idx="0"/>
            <a:endCxn id="22" idx="2"/>
          </p:cNvCxnSpPr>
          <p:nvPr/>
        </p:nvCxnSpPr>
        <p:spPr>
          <a:xfrm flipV="1">
            <a:off x="5539538" y="3957705"/>
            <a:ext cx="41850" cy="90540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E546AA7-3758-4AFE-AC84-294C86667A0E}"/>
              </a:ext>
            </a:extLst>
          </p:cNvPr>
          <p:cNvSpPr/>
          <p:nvPr/>
        </p:nvSpPr>
        <p:spPr>
          <a:xfrm>
            <a:off x="438726" y="5294134"/>
            <a:ext cx="6028295" cy="139479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836">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E71E5CCF-38F2-42FE-BC80-0F299AAEEB11}"/>
              </a:ext>
            </a:extLst>
          </p:cNvPr>
          <p:cNvSpPr/>
          <p:nvPr/>
        </p:nvSpPr>
        <p:spPr>
          <a:xfrm>
            <a:off x="579412" y="3272950"/>
            <a:ext cx="1632857" cy="1537789"/>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836">
              <a:solidFill>
                <a:prstClr val="white"/>
              </a:solidFill>
              <a:latin typeface="Calibri" panose="020F0502020204030204"/>
            </a:endParaRPr>
          </a:p>
        </p:txBody>
      </p:sp>
      <p:sp>
        <p:nvSpPr>
          <p:cNvPr id="38" name="Rectangle: Rounded Corners 37">
            <a:extLst>
              <a:ext uri="{FF2B5EF4-FFF2-40B4-BE49-F238E27FC236}">
                <a16:creationId xmlns:a16="http://schemas.microsoft.com/office/drawing/2014/main" id="{8822BAA5-A807-48A2-B394-661C472A0AB0}"/>
              </a:ext>
            </a:extLst>
          </p:cNvPr>
          <p:cNvSpPr/>
          <p:nvPr/>
        </p:nvSpPr>
        <p:spPr>
          <a:xfrm>
            <a:off x="6915986" y="3447425"/>
            <a:ext cx="1212999" cy="1297011"/>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836">
                <a:solidFill>
                  <a:prstClr val="black"/>
                </a:solidFill>
                <a:latin typeface="Calibri" panose="020F0502020204030204"/>
              </a:rPr>
              <a:t>Microsoft Edge</a:t>
            </a:r>
          </a:p>
        </p:txBody>
      </p:sp>
      <p:sp>
        <p:nvSpPr>
          <p:cNvPr id="39" name="Rectangle: Rounded Corners 38">
            <a:extLst>
              <a:ext uri="{FF2B5EF4-FFF2-40B4-BE49-F238E27FC236}">
                <a16:creationId xmlns:a16="http://schemas.microsoft.com/office/drawing/2014/main" id="{442EDD41-9CEB-43C2-8D0E-5233270674EC}"/>
              </a:ext>
            </a:extLst>
          </p:cNvPr>
          <p:cNvSpPr/>
          <p:nvPr/>
        </p:nvSpPr>
        <p:spPr>
          <a:xfrm>
            <a:off x="2942893" y="3447425"/>
            <a:ext cx="1212999" cy="1297011"/>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r>
              <a:rPr lang="en-US" sz="1836">
                <a:solidFill>
                  <a:prstClr val="black"/>
                </a:solidFill>
                <a:latin typeface="Calibri" panose="020F0502020204030204"/>
              </a:rPr>
              <a:t>Partner Edge</a:t>
            </a:r>
          </a:p>
        </p:txBody>
      </p:sp>
      <p:sp>
        <p:nvSpPr>
          <p:cNvPr id="40" name="Rectangle: Rounded Corners 39">
            <a:extLst>
              <a:ext uri="{FF2B5EF4-FFF2-40B4-BE49-F238E27FC236}">
                <a16:creationId xmlns:a16="http://schemas.microsoft.com/office/drawing/2014/main" id="{808D934C-1F84-4541-A4C2-2533EAE3B2AE}"/>
              </a:ext>
            </a:extLst>
          </p:cNvPr>
          <p:cNvSpPr/>
          <p:nvPr/>
        </p:nvSpPr>
        <p:spPr>
          <a:xfrm>
            <a:off x="8565655" y="1837589"/>
            <a:ext cx="2330891" cy="15377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836">
              <a:solidFill>
                <a:prstClr val="white"/>
              </a:solidFill>
              <a:latin typeface="Calibri" panose="020F0502020204030204"/>
            </a:endParaRPr>
          </a:p>
        </p:txBody>
      </p:sp>
      <p:sp>
        <p:nvSpPr>
          <p:cNvPr id="41" name="Freeform 539">
            <a:extLst>
              <a:ext uri="{FF2B5EF4-FFF2-40B4-BE49-F238E27FC236}">
                <a16:creationId xmlns:a16="http://schemas.microsoft.com/office/drawing/2014/main" id="{A08BFAFF-D867-44B8-9306-91231092DA9C}"/>
              </a:ext>
            </a:extLst>
          </p:cNvPr>
          <p:cNvSpPr>
            <a:spLocks noChangeAspect="1"/>
          </p:cNvSpPr>
          <p:nvPr/>
        </p:nvSpPr>
        <p:spPr bwMode="auto">
          <a:xfrm>
            <a:off x="8322312" y="1690665"/>
            <a:ext cx="562466" cy="37135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65901" tIns="32950" rIns="65901" bIns="32950" numCol="1" anchor="t" anchorCtr="0" compatLnSpc="1">
            <a:prstTxWarp prst="textNoShape">
              <a:avLst/>
            </a:prstTxWarp>
          </a:bodyPr>
          <a:lstStyle/>
          <a:p>
            <a:pPr defTabSz="671965">
              <a:defRPr/>
            </a:pPr>
            <a:endParaRPr lang="en-US" sz="1298" kern="0">
              <a:ln w="76200">
                <a:solidFill>
                  <a:srgbClr val="FFFFFF"/>
                </a:solidFill>
              </a:ln>
              <a:solidFill>
                <a:srgbClr val="FFFFFF"/>
              </a:solidFill>
              <a:latin typeface="Segoe UI"/>
            </a:endParaRPr>
          </a:p>
        </p:txBody>
      </p:sp>
      <p:sp>
        <p:nvSpPr>
          <p:cNvPr id="42" name="Rectangle: Rounded Corners 41">
            <a:extLst>
              <a:ext uri="{FF2B5EF4-FFF2-40B4-BE49-F238E27FC236}">
                <a16:creationId xmlns:a16="http://schemas.microsoft.com/office/drawing/2014/main" id="{1AEF5ADB-331A-4CAB-A608-0193C293F59F}"/>
              </a:ext>
            </a:extLst>
          </p:cNvPr>
          <p:cNvSpPr/>
          <p:nvPr/>
        </p:nvSpPr>
        <p:spPr>
          <a:xfrm>
            <a:off x="8572090" y="4811571"/>
            <a:ext cx="2330891" cy="153778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836">
              <a:solidFill>
                <a:prstClr val="white"/>
              </a:solidFill>
              <a:latin typeface="Calibri" panose="020F0502020204030204"/>
            </a:endParaRPr>
          </a:p>
        </p:txBody>
      </p:sp>
      <p:sp>
        <p:nvSpPr>
          <p:cNvPr id="43" name="Freeform 539">
            <a:extLst>
              <a:ext uri="{FF2B5EF4-FFF2-40B4-BE49-F238E27FC236}">
                <a16:creationId xmlns:a16="http://schemas.microsoft.com/office/drawing/2014/main" id="{BC12F278-5272-446C-8BDF-8897D0D1B797}"/>
              </a:ext>
            </a:extLst>
          </p:cNvPr>
          <p:cNvSpPr>
            <a:spLocks noChangeAspect="1"/>
          </p:cNvSpPr>
          <p:nvPr/>
        </p:nvSpPr>
        <p:spPr bwMode="auto">
          <a:xfrm>
            <a:off x="8325363" y="4665402"/>
            <a:ext cx="562466" cy="37135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5901" tIns="32950" rIns="65901" bIns="32950" numCol="1" anchor="t" anchorCtr="0" compatLnSpc="1">
            <a:prstTxWarp prst="textNoShape">
              <a:avLst/>
            </a:prstTxWarp>
          </a:bodyPr>
          <a:lstStyle/>
          <a:p>
            <a:pPr defTabSz="671965">
              <a:defRPr/>
            </a:pPr>
            <a:endParaRPr lang="en-US" sz="1298" kern="0">
              <a:ln w="76200">
                <a:solidFill>
                  <a:srgbClr val="FFFFFF"/>
                </a:solidFill>
              </a:ln>
              <a:solidFill>
                <a:srgbClr val="FFFFFF"/>
              </a:solidFill>
              <a:latin typeface="Segoe UI"/>
            </a:endParaRPr>
          </a:p>
        </p:txBody>
      </p:sp>
      <p:pic>
        <p:nvPicPr>
          <p:cNvPr id="44" name="Picture 43">
            <a:extLst>
              <a:ext uri="{FF2B5EF4-FFF2-40B4-BE49-F238E27FC236}">
                <a16:creationId xmlns:a16="http://schemas.microsoft.com/office/drawing/2014/main" id="{96B9D4C4-C9C2-4931-9D31-3A25B38A0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283" y="2795666"/>
            <a:ext cx="392240" cy="392240"/>
          </a:xfrm>
          <a:prstGeom prst="rect">
            <a:avLst/>
          </a:prstGeom>
        </p:spPr>
      </p:pic>
      <p:pic>
        <p:nvPicPr>
          <p:cNvPr id="45" name="Picture 44">
            <a:extLst>
              <a:ext uri="{FF2B5EF4-FFF2-40B4-BE49-F238E27FC236}">
                <a16:creationId xmlns:a16="http://schemas.microsoft.com/office/drawing/2014/main" id="{7A4926BD-E82C-4A36-8DD4-CA3122AF0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8264" y="2485257"/>
            <a:ext cx="360826" cy="355313"/>
          </a:xfrm>
          <a:prstGeom prst="rect">
            <a:avLst/>
          </a:prstGeom>
          <a:ln>
            <a:tailEnd type="triangle"/>
          </a:ln>
        </p:spPr>
      </p:pic>
      <p:pic>
        <p:nvPicPr>
          <p:cNvPr id="46" name="Picture 45">
            <a:extLst>
              <a:ext uri="{FF2B5EF4-FFF2-40B4-BE49-F238E27FC236}">
                <a16:creationId xmlns:a16="http://schemas.microsoft.com/office/drawing/2014/main" id="{43CD5C75-0A7B-4639-BB04-392EC89CAB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4851" y="2062019"/>
            <a:ext cx="377846" cy="346493"/>
          </a:xfrm>
          <a:prstGeom prst="rect">
            <a:avLst/>
          </a:prstGeom>
          <a:ln>
            <a:tailEnd type="triangle"/>
          </a:ln>
        </p:spPr>
      </p:pic>
      <p:pic>
        <p:nvPicPr>
          <p:cNvPr id="47" name="Picture 46">
            <a:extLst>
              <a:ext uri="{FF2B5EF4-FFF2-40B4-BE49-F238E27FC236}">
                <a16:creationId xmlns:a16="http://schemas.microsoft.com/office/drawing/2014/main" id="{1228A778-C7F0-493B-B720-63FC329708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7815" y="2536687"/>
            <a:ext cx="406568" cy="326376"/>
          </a:xfrm>
          <a:prstGeom prst="rect">
            <a:avLst/>
          </a:prstGeom>
          <a:ln>
            <a:tailEnd type="triangle"/>
          </a:ln>
        </p:spPr>
      </p:pic>
      <p:pic>
        <p:nvPicPr>
          <p:cNvPr id="48" name="Picture 47">
            <a:extLst>
              <a:ext uri="{FF2B5EF4-FFF2-40B4-BE49-F238E27FC236}">
                <a16:creationId xmlns:a16="http://schemas.microsoft.com/office/drawing/2014/main" id="{AE4E1161-336A-412F-8D30-EEC65DCAF8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2410" y="2016401"/>
            <a:ext cx="372369" cy="338088"/>
          </a:xfrm>
          <a:prstGeom prst="rect">
            <a:avLst/>
          </a:prstGeom>
          <a:ln>
            <a:tailEnd type="triangle"/>
          </a:ln>
        </p:spPr>
      </p:pic>
      <p:pic>
        <p:nvPicPr>
          <p:cNvPr id="49" name="Picture 48">
            <a:extLst>
              <a:ext uri="{FF2B5EF4-FFF2-40B4-BE49-F238E27FC236}">
                <a16:creationId xmlns:a16="http://schemas.microsoft.com/office/drawing/2014/main" id="{B5FECEA2-2399-492D-BFF0-151F4B114C90}"/>
              </a:ext>
            </a:extLst>
          </p:cNvPr>
          <p:cNvPicPr>
            <a:picLocks noChangeAspect="1"/>
          </p:cNvPicPr>
          <p:nvPr/>
        </p:nvPicPr>
        <p:blipFill>
          <a:blip r:embed="rId8"/>
          <a:stretch>
            <a:fillRect/>
          </a:stretch>
        </p:blipFill>
        <p:spPr>
          <a:xfrm>
            <a:off x="9548386" y="2987156"/>
            <a:ext cx="316284" cy="307520"/>
          </a:xfrm>
          <a:prstGeom prst="rect">
            <a:avLst/>
          </a:prstGeom>
        </p:spPr>
      </p:pic>
      <p:pic>
        <p:nvPicPr>
          <p:cNvPr id="50" name="Picture 49">
            <a:extLst>
              <a:ext uri="{FF2B5EF4-FFF2-40B4-BE49-F238E27FC236}">
                <a16:creationId xmlns:a16="http://schemas.microsoft.com/office/drawing/2014/main" id="{94E7F48E-3279-443C-8C31-369B137E2231}"/>
              </a:ext>
            </a:extLst>
          </p:cNvPr>
          <p:cNvPicPr>
            <a:picLocks noChangeAspect="1"/>
          </p:cNvPicPr>
          <p:nvPr/>
        </p:nvPicPr>
        <p:blipFill>
          <a:blip r:embed="rId9"/>
          <a:stretch>
            <a:fillRect/>
          </a:stretch>
        </p:blipFill>
        <p:spPr>
          <a:xfrm>
            <a:off x="10092574" y="2963773"/>
            <a:ext cx="336515" cy="336515"/>
          </a:xfrm>
          <a:prstGeom prst="rect">
            <a:avLst/>
          </a:prstGeom>
        </p:spPr>
      </p:pic>
      <p:grpSp>
        <p:nvGrpSpPr>
          <p:cNvPr id="51" name="Group 50">
            <a:extLst>
              <a:ext uri="{FF2B5EF4-FFF2-40B4-BE49-F238E27FC236}">
                <a16:creationId xmlns:a16="http://schemas.microsoft.com/office/drawing/2014/main" id="{08D4278F-D120-493C-AC5F-D01B0C9B8F2F}"/>
              </a:ext>
            </a:extLst>
          </p:cNvPr>
          <p:cNvGrpSpPr/>
          <p:nvPr/>
        </p:nvGrpSpPr>
        <p:grpSpPr>
          <a:xfrm>
            <a:off x="8884780" y="5078217"/>
            <a:ext cx="1463122" cy="1064257"/>
            <a:chOff x="8979942" y="4782794"/>
            <a:chExt cx="1492673" cy="1085752"/>
          </a:xfrm>
        </p:grpSpPr>
        <p:sp>
          <p:nvSpPr>
            <p:cNvPr id="52" name="Rectangle 51">
              <a:extLst>
                <a:ext uri="{FF2B5EF4-FFF2-40B4-BE49-F238E27FC236}">
                  <a16:creationId xmlns:a16="http://schemas.microsoft.com/office/drawing/2014/main" id="{05DA2F9D-F480-4B92-B60B-7E99B583B072}"/>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53" name="Rounded Rectangle 48">
              <a:extLst>
                <a:ext uri="{FF2B5EF4-FFF2-40B4-BE49-F238E27FC236}">
                  <a16:creationId xmlns:a16="http://schemas.microsoft.com/office/drawing/2014/main" id="{5CB44242-9330-4C04-836F-3E7CC5E3D581}"/>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pic>
          <p:nvPicPr>
            <p:cNvPr id="54" name="Picture 53">
              <a:extLst>
                <a:ext uri="{FF2B5EF4-FFF2-40B4-BE49-F238E27FC236}">
                  <a16:creationId xmlns:a16="http://schemas.microsoft.com/office/drawing/2014/main" id="{5B7F1825-7F1F-4950-99B6-AC620B0F95B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55" name="Picture 54">
              <a:extLst>
                <a:ext uri="{FF2B5EF4-FFF2-40B4-BE49-F238E27FC236}">
                  <a16:creationId xmlns:a16="http://schemas.microsoft.com/office/drawing/2014/main" id="{6E9DB047-A654-4FA7-A0E9-5A6E541DF0C5}"/>
                </a:ext>
              </a:extLst>
            </p:cNvPr>
            <p:cNvPicPr>
              <a:picLocks noChangeAspect="1"/>
            </p:cNvPicPr>
            <p:nvPr/>
          </p:nvPicPr>
          <p:blipFill>
            <a:blip r:embed="rId8"/>
            <a:stretch>
              <a:fillRect/>
            </a:stretch>
          </p:blipFill>
          <p:spPr>
            <a:xfrm>
              <a:off x="9727782" y="5073865"/>
              <a:ext cx="280435" cy="224114"/>
            </a:xfrm>
            <a:prstGeom prst="rect">
              <a:avLst/>
            </a:prstGeom>
            <a:solidFill>
              <a:srgbClr val="0078D7">
                <a:lumMod val="40000"/>
                <a:lumOff val="60000"/>
              </a:srgbClr>
            </a:solidFill>
          </p:spPr>
        </p:pic>
        <p:pic>
          <p:nvPicPr>
            <p:cNvPr id="56" name="Picture 55">
              <a:extLst>
                <a:ext uri="{FF2B5EF4-FFF2-40B4-BE49-F238E27FC236}">
                  <a16:creationId xmlns:a16="http://schemas.microsoft.com/office/drawing/2014/main" id="{52936F84-D28B-4AF2-9010-0261BB01475A}"/>
                </a:ext>
              </a:extLst>
            </p:cNvPr>
            <p:cNvPicPr>
              <a:picLocks noChangeAspect="1"/>
            </p:cNvPicPr>
            <p:nvPr/>
          </p:nvPicPr>
          <p:blipFill>
            <a:blip r:embed="rId8"/>
            <a:stretch>
              <a:fillRect/>
            </a:stretch>
          </p:blipFill>
          <p:spPr>
            <a:xfrm>
              <a:off x="9979624" y="5240236"/>
              <a:ext cx="280435" cy="224114"/>
            </a:xfrm>
            <a:prstGeom prst="rect">
              <a:avLst/>
            </a:prstGeom>
            <a:solidFill>
              <a:srgbClr val="0078D7">
                <a:lumMod val="40000"/>
                <a:lumOff val="60000"/>
              </a:srgbClr>
            </a:solidFill>
          </p:spPr>
        </p:pic>
      </p:grpSp>
      <p:sp>
        <p:nvSpPr>
          <p:cNvPr id="57" name="TextBox 56">
            <a:extLst>
              <a:ext uri="{FF2B5EF4-FFF2-40B4-BE49-F238E27FC236}">
                <a16:creationId xmlns:a16="http://schemas.microsoft.com/office/drawing/2014/main" id="{0A6BA7D7-8211-4622-8FEC-CF8ACED1249F}"/>
              </a:ext>
            </a:extLst>
          </p:cNvPr>
          <p:cNvSpPr txBox="1"/>
          <p:nvPr/>
        </p:nvSpPr>
        <p:spPr>
          <a:xfrm>
            <a:off x="270808" y="1074446"/>
            <a:ext cx="7241885" cy="1572740"/>
          </a:xfrm>
          <a:prstGeom prst="rect">
            <a:avLst/>
          </a:prstGeom>
          <a:noFill/>
        </p:spPr>
        <p:txBody>
          <a:bodyPr wrap="square" lIns="179237" tIns="143389" rIns="179237" bIns="143389" rtlCol="0">
            <a:noAutofit/>
          </a:bodyPr>
          <a:lstStyle/>
          <a:p>
            <a:pPr marL="0" lvl="1">
              <a:lnSpc>
                <a:spcPct val="90000"/>
              </a:lnSpc>
              <a:spcBef>
                <a:spcPts val="1175"/>
              </a:spcBef>
              <a:buSzPct val="90000"/>
            </a:pPr>
            <a:r>
              <a:rPr lang="en-US" sz="1836">
                <a:latin typeface="Segoe UI Semilight" panose="020B0402040204020203" pitchFamily="34" charset="0"/>
                <a:cs typeface="Segoe UI Semilight" panose="020B0402040204020203" pitchFamily="34" charset="0"/>
              </a:rPr>
              <a:t>✔  </a:t>
            </a:r>
            <a:r>
              <a:rPr lang="en-US" sz="1836">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Unified connectivity to Microsoft Cloud Services</a:t>
            </a:r>
          </a:p>
          <a:p>
            <a:pPr marL="0" lvl="1">
              <a:lnSpc>
                <a:spcPct val="90000"/>
              </a:lnSpc>
              <a:spcBef>
                <a:spcPts val="1175"/>
              </a:spcBef>
              <a:buSzPct val="90000"/>
            </a:pPr>
            <a:r>
              <a:rPr lang="en-US" sz="1836">
                <a:latin typeface="Segoe UI Semilight" panose="020B0402040204020203" pitchFamily="34" charset="0"/>
                <a:cs typeface="Segoe UI Semilight" panose="020B0402040204020203" pitchFamily="34" charset="0"/>
              </a:rPr>
              <a:t>✔  </a:t>
            </a:r>
            <a:r>
              <a:rPr lang="en-US" sz="1836">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Predictable performance</a:t>
            </a:r>
          </a:p>
          <a:p>
            <a:pPr marL="0" lvl="1">
              <a:lnSpc>
                <a:spcPct val="90000"/>
              </a:lnSpc>
              <a:spcBef>
                <a:spcPts val="1175"/>
              </a:spcBef>
              <a:buSzPct val="90000"/>
            </a:pPr>
            <a:r>
              <a:rPr lang="en-US" sz="1836">
                <a:latin typeface="Segoe UI Semilight" panose="020B0402040204020203" pitchFamily="34" charset="0"/>
                <a:cs typeface="Segoe UI Semilight" panose="020B0402040204020203" pitchFamily="34" charset="0"/>
              </a:rPr>
              <a:t>✔  </a:t>
            </a:r>
            <a:r>
              <a:rPr lang="en-US" sz="1836">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Enterprise-grade resiliency and with SLA for availability</a:t>
            </a:r>
          </a:p>
          <a:p>
            <a:pPr marL="0" lvl="1">
              <a:lnSpc>
                <a:spcPct val="90000"/>
              </a:lnSpc>
              <a:spcBef>
                <a:spcPts val="1175"/>
              </a:spcBef>
              <a:buSzPct val="90000"/>
            </a:pPr>
            <a:r>
              <a:rPr lang="en-US" sz="1836">
                <a:latin typeface="Segoe UI Semilight" panose="020B0402040204020203" pitchFamily="34" charset="0"/>
                <a:cs typeface="Segoe UI Semilight" panose="020B0402040204020203" pitchFamily="34" charset="0"/>
              </a:rPr>
              <a:t>✔  </a:t>
            </a:r>
            <a:r>
              <a:rPr lang="en-US" sz="1836">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Large and growing ExpressRoute partner ecosystem</a:t>
            </a:r>
          </a:p>
        </p:txBody>
      </p:sp>
    </p:spTree>
    <p:extLst>
      <p:ext uri="{BB962C8B-B14F-4D97-AF65-F5344CB8AC3E}">
        <p14:creationId xmlns:p14="http://schemas.microsoft.com/office/powerpoint/2010/main" val="7137176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263" y="457200"/>
            <a:ext cx="9848086" cy="1107996"/>
          </a:xfrm>
        </p:spPr>
        <p:txBody>
          <a:bodyPr/>
          <a:lstStyle/>
          <a:p>
            <a:r>
              <a:rPr lang="en-US"/>
              <a:t>Connect virtual networks to each other through </a:t>
            </a:r>
            <a:r>
              <a:rPr lang="en-US" err="1"/>
              <a:t>VNet</a:t>
            </a:r>
            <a:r>
              <a:rPr lang="en-US"/>
              <a:t> Peering</a:t>
            </a:r>
            <a:endParaRPr lang="en-IN"/>
          </a:p>
        </p:txBody>
      </p:sp>
      <p:sp>
        <p:nvSpPr>
          <p:cNvPr id="6" name="Content Placeholder 2">
            <a:extLst>
              <a:ext uri="{FF2B5EF4-FFF2-40B4-BE49-F238E27FC236}">
                <a16:creationId xmlns:a16="http://schemas.microsoft.com/office/drawing/2014/main" id="{25B9FCCE-87A3-4028-88C2-136F9E5942FF}"/>
              </a:ext>
            </a:extLst>
          </p:cNvPr>
          <p:cNvSpPr txBox="1">
            <a:spLocks/>
          </p:cNvSpPr>
          <p:nvPr/>
        </p:nvSpPr>
        <p:spPr>
          <a:xfrm>
            <a:off x="675223" y="1673993"/>
            <a:ext cx="11002621" cy="584415"/>
          </a:xfrm>
          <a:prstGeom prst="rect">
            <a:avLst/>
          </a:prstGeom>
          <a:solidFill>
            <a:srgbClr val="FFFFFF">
              <a:lumMod val="95000"/>
            </a:srgbClr>
          </a:solidFill>
        </p:spPr>
        <p:txBody>
          <a:bodyPr vert="horz" wrap="square" lIns="137160" tIns="91440" rIns="137160" bIns="4572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t>Virtual network peering enables you to seamlessly connect two or more Virtual Networks in Azure</a:t>
            </a:r>
          </a:p>
        </p:txBody>
      </p:sp>
      <p:sp>
        <p:nvSpPr>
          <p:cNvPr id="7" name="Rectangle 6">
            <a:extLst>
              <a:ext uri="{FF2B5EF4-FFF2-40B4-BE49-F238E27FC236}">
                <a16:creationId xmlns:a16="http://schemas.microsoft.com/office/drawing/2014/main" id="{0D101B8F-1FCB-4F6C-8DC9-0A1E5396ABBB}"/>
              </a:ext>
            </a:extLst>
          </p:cNvPr>
          <p:cNvSpPr/>
          <p:nvPr/>
        </p:nvSpPr>
        <p:spPr>
          <a:xfrm>
            <a:off x="584200" y="1673993"/>
            <a:ext cx="91023" cy="584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sp>
        <p:nvSpPr>
          <p:cNvPr id="8" name="Rectangle 7">
            <a:extLst>
              <a:ext uri="{FF2B5EF4-FFF2-40B4-BE49-F238E27FC236}">
                <a16:creationId xmlns:a16="http://schemas.microsoft.com/office/drawing/2014/main" id="{9D262751-0263-4871-8103-7283A919C3EC}"/>
              </a:ext>
              <a:ext uri="{C183D7F6-B498-43B3-948B-1728B52AA6E4}">
                <adec:decorative xmlns:adec="http://schemas.microsoft.com/office/drawing/2017/decorative" val="1"/>
              </a:ext>
            </a:extLst>
          </p:cNvPr>
          <p:cNvSpPr/>
          <p:nvPr/>
        </p:nvSpPr>
        <p:spPr bwMode="auto">
          <a:xfrm>
            <a:off x="549178" y="3842086"/>
            <a:ext cx="11093644" cy="2558714"/>
          </a:xfrm>
          <a:prstGeom prst="rect">
            <a:avLst/>
          </a:prstGeom>
          <a:noFill/>
          <a:ln w="19050" cap="flat" cmpd="sng" algn="ctr">
            <a:solidFill>
              <a:srgbClr val="1392B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Content Placeholder 2">
            <a:extLst>
              <a:ext uri="{FF2B5EF4-FFF2-40B4-BE49-F238E27FC236}">
                <a16:creationId xmlns:a16="http://schemas.microsoft.com/office/drawing/2014/main" id="{8BF786AD-ACF9-4DF4-B892-DE588CBA7C29}"/>
              </a:ext>
            </a:extLst>
          </p:cNvPr>
          <p:cNvSpPr txBox="1">
            <a:spLocks/>
          </p:cNvSpPr>
          <p:nvPr/>
        </p:nvSpPr>
        <p:spPr>
          <a:xfrm>
            <a:off x="675223" y="2382305"/>
            <a:ext cx="11002621" cy="1287995"/>
          </a:xfrm>
          <a:prstGeom prst="rect">
            <a:avLst/>
          </a:prstGeom>
          <a:solidFill>
            <a:srgbClr val="FFFFFF">
              <a:lumMod val="95000"/>
            </a:srgbClr>
          </a:solidFill>
        </p:spPr>
        <p:txBody>
          <a:bodyPr vert="horz" wrap="square" lIns="137160" tIns="91440" rIns="137160" bIns="45720" rtlCol="0" anchor="t">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0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18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1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spcBef>
                <a:spcPts val="1800"/>
              </a:spcBef>
            </a:pPr>
            <a:r>
              <a:rPr lang="en-US" sz="1800" b="0" i="0" baseline="0"/>
              <a:t>Azure supports the following types of peering</a:t>
            </a:r>
          </a:p>
          <a:p>
            <a:pPr marL="285750" lvl="0" indent="-285750">
              <a:spcBef>
                <a:spcPts val="600"/>
              </a:spcBef>
              <a:buFont typeface="Arial" panose="020B0604020202020204" pitchFamily="34" charset="0"/>
              <a:buChar char="•"/>
            </a:pPr>
            <a:r>
              <a:rPr lang="en-US" sz="1800" b="0" i="0" baseline="0">
                <a:latin typeface="+mn-lt"/>
              </a:rPr>
              <a:t>Regional Virtual network peering</a:t>
            </a:r>
          </a:p>
          <a:p>
            <a:pPr marL="285750" lvl="0" indent="-285750">
              <a:spcBef>
                <a:spcPts val="600"/>
              </a:spcBef>
              <a:buFont typeface="Arial" panose="020B0604020202020204" pitchFamily="34" charset="0"/>
              <a:buChar char="•"/>
            </a:pPr>
            <a:r>
              <a:rPr lang="en-US" sz="1800" b="0" i="0" baseline="0">
                <a:latin typeface="+mn-lt"/>
              </a:rPr>
              <a:t>Global virtual network peering</a:t>
            </a:r>
          </a:p>
        </p:txBody>
      </p:sp>
      <p:sp>
        <p:nvSpPr>
          <p:cNvPr id="10" name="Rectangle 9">
            <a:extLst>
              <a:ext uri="{FF2B5EF4-FFF2-40B4-BE49-F238E27FC236}">
                <a16:creationId xmlns:a16="http://schemas.microsoft.com/office/drawing/2014/main" id="{1AFAA658-7891-4784-9A7F-D8BDF58666C1}"/>
              </a:ext>
            </a:extLst>
          </p:cNvPr>
          <p:cNvSpPr/>
          <p:nvPr/>
        </p:nvSpPr>
        <p:spPr>
          <a:xfrm>
            <a:off x="584200" y="2382305"/>
            <a:ext cx="91023" cy="128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Lato Light" panose="020F0502020204030203" pitchFamily="34" charset="0"/>
              <a:ea typeface="+mn-ea"/>
              <a:cs typeface="+mn-cs"/>
            </a:endParaRPr>
          </a:p>
        </p:txBody>
      </p:sp>
      <p:pic>
        <p:nvPicPr>
          <p:cNvPr id="11" name="Picture 10">
            <a:extLst>
              <a:ext uri="{FF2B5EF4-FFF2-40B4-BE49-F238E27FC236}">
                <a16:creationId xmlns:a16="http://schemas.microsoft.com/office/drawing/2014/main" id="{49FA48D4-2A31-4EAF-8C88-DFE9C9455254}"/>
              </a:ext>
            </a:extLst>
          </p:cNvPr>
          <p:cNvPicPr>
            <a:picLocks noChangeAspect="1"/>
          </p:cNvPicPr>
          <p:nvPr/>
        </p:nvPicPr>
        <p:blipFill>
          <a:blip r:embed="rId3"/>
          <a:stretch>
            <a:fillRect/>
          </a:stretch>
        </p:blipFill>
        <p:spPr>
          <a:xfrm>
            <a:off x="1405448" y="3931398"/>
            <a:ext cx="9381104" cy="2380091"/>
          </a:xfrm>
          <a:prstGeom prst="rect">
            <a:avLst/>
          </a:prstGeom>
          <a:ln>
            <a:noFill/>
          </a:ln>
          <a:effectLst/>
        </p:spPr>
      </p:pic>
    </p:spTree>
    <p:extLst>
      <p:ext uri="{BB962C8B-B14F-4D97-AF65-F5344CB8AC3E}">
        <p14:creationId xmlns:p14="http://schemas.microsoft.com/office/powerpoint/2010/main" val="34235215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432827" y="620827"/>
            <a:ext cx="11306469" cy="762110"/>
          </a:xfrm>
        </p:spPr>
        <p:txBody>
          <a:bodyPr/>
          <a:lstStyle/>
          <a:p>
            <a:r>
              <a:rPr lang="en-US"/>
              <a:t>Azure Firewall</a:t>
            </a:r>
            <a:br>
              <a:rPr lang="en-US"/>
            </a:br>
            <a:r>
              <a:rPr lang="en-US" sz="1961" spc="0">
                <a:solidFill>
                  <a:schemeClr val="tx1"/>
                </a:solidFill>
              </a:rPr>
              <a:t>Cloud native stateful Firewall as a service</a:t>
            </a:r>
            <a:endParaRPr lang="en-US" spc="0">
              <a:solidFill>
                <a:schemeClr val="tx1"/>
              </a:solidFill>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420376" y="1643353"/>
            <a:ext cx="4748251" cy="5165287"/>
          </a:xfrm>
        </p:spPr>
        <p:txBody>
          <a:bodyPr>
            <a:normAutofit fontScale="85000" lnSpcReduction="10000"/>
          </a:bodyPr>
          <a:lstStyle/>
          <a:p>
            <a:pPr>
              <a:lnSpc>
                <a:spcPts val="1765"/>
              </a:lnSpc>
              <a:spcAft>
                <a:spcPts val="588"/>
              </a:spcAft>
            </a:pPr>
            <a:r>
              <a:rPr lang="en-US" sz="1372" spc="0">
                <a:solidFill>
                  <a:schemeClr val="tx1"/>
                </a:solidFill>
              </a:rPr>
              <a:t>A first among public cloud providers</a:t>
            </a:r>
            <a:endParaRPr lang="en-US" sz="1372">
              <a:solidFill>
                <a:schemeClr val="tx2"/>
              </a:solidFill>
              <a:cs typeface="Segoe UI" panose="020B0502040204020203" pitchFamily="34" charset="0"/>
            </a:endParaRPr>
          </a:p>
          <a:p>
            <a:pPr lvl="1">
              <a:lnSpc>
                <a:spcPts val="1765"/>
              </a:lnSpc>
              <a:spcBef>
                <a:spcPts val="980"/>
              </a:spcBef>
              <a:spcAft>
                <a:spcPts val="588"/>
              </a:spcAft>
            </a:pPr>
            <a:r>
              <a:rPr lang="en-US" sz="1372">
                <a:solidFill>
                  <a:schemeClr val="tx2"/>
                </a:solidFill>
                <a:latin typeface="+mj-lt"/>
                <a:cs typeface="Segoe UI" panose="020B0502040204020203" pitchFamily="34" charset="0"/>
              </a:rPr>
              <a:t>Central governance of all traffic flows</a:t>
            </a:r>
            <a:endParaRPr lang="en-US" sz="1372">
              <a:cs typeface="Segoe UI" panose="020B0502040204020203" pitchFamily="34" charset="0"/>
            </a:endParaRPr>
          </a:p>
          <a:p>
            <a:pPr lvl="1">
              <a:lnSpc>
                <a:spcPts val="1765"/>
              </a:lnSpc>
              <a:spcAft>
                <a:spcPts val="588"/>
              </a:spcAft>
              <a:buSzPct val="110000"/>
            </a:pPr>
            <a:r>
              <a:rPr lang="en-US" sz="1372" dirty="0">
                <a:cs typeface="Segoe UI" panose="020B0502040204020203" pitchFamily="34" charset="0"/>
              </a:rPr>
              <a:t>Built-in high availability and auto scale</a:t>
            </a:r>
          </a:p>
          <a:p>
            <a:pPr lvl="1">
              <a:lnSpc>
                <a:spcPts val="1765"/>
              </a:lnSpc>
              <a:spcAft>
                <a:spcPts val="588"/>
              </a:spcAft>
              <a:buSzPct val="110000"/>
            </a:pPr>
            <a:r>
              <a:rPr lang="en-US" sz="1372" dirty="0">
                <a:cs typeface="Segoe UI" panose="020B0502040204020203" pitchFamily="34" charset="0"/>
              </a:rPr>
              <a:t>Network and application traffic filtering</a:t>
            </a:r>
          </a:p>
          <a:p>
            <a:pPr lvl="1">
              <a:lnSpc>
                <a:spcPts val="1765"/>
              </a:lnSpc>
              <a:spcAft>
                <a:spcPts val="588"/>
              </a:spcAft>
              <a:buSzPct val="110000"/>
            </a:pPr>
            <a:r>
              <a:rPr lang="en-US" sz="1372" dirty="0">
                <a:cs typeface="Segoe UI" panose="020B0502040204020203" pitchFamily="34" charset="0"/>
              </a:rPr>
              <a:t>Centralized policy across </a:t>
            </a:r>
            <a:r>
              <a:rPr lang="en-US" sz="1372" dirty="0" err="1">
                <a:cs typeface="Segoe UI" panose="020B0502040204020203" pitchFamily="34" charset="0"/>
              </a:rPr>
              <a:t>VNets</a:t>
            </a:r>
            <a:r>
              <a:rPr lang="en-US" sz="1372" dirty="0">
                <a:cs typeface="Segoe UI" panose="020B0502040204020203" pitchFamily="34" charset="0"/>
              </a:rPr>
              <a:t> and subscriptions</a:t>
            </a:r>
            <a:endParaRPr lang="en-US" sz="1372">
              <a:latin typeface="+mj-lt"/>
              <a:cs typeface="Segoe UI" panose="020B0502040204020203" pitchFamily="34" charset="0"/>
            </a:endParaRPr>
          </a:p>
          <a:p>
            <a:pPr lvl="1">
              <a:lnSpc>
                <a:spcPts val="1765"/>
              </a:lnSpc>
              <a:spcBef>
                <a:spcPts val="980"/>
              </a:spcBef>
              <a:spcAft>
                <a:spcPts val="588"/>
              </a:spcAft>
              <a:buSzPct val="110000"/>
            </a:pPr>
            <a:r>
              <a:rPr lang="en-US" sz="1372" dirty="0">
                <a:solidFill>
                  <a:schemeClr val="tx2"/>
                </a:solidFill>
                <a:latin typeface="+mj-lt"/>
                <a:cs typeface="Segoe UI" panose="020B0502040204020203" pitchFamily="34" charset="0"/>
              </a:rPr>
              <a:t>Complete VNET protection</a:t>
            </a:r>
          </a:p>
          <a:p>
            <a:pPr lvl="1">
              <a:lnSpc>
                <a:spcPts val="1765"/>
              </a:lnSpc>
              <a:spcAft>
                <a:spcPts val="588"/>
              </a:spcAft>
              <a:buSzPct val="110000"/>
            </a:pPr>
            <a:r>
              <a:rPr lang="en-US" sz="1372" dirty="0">
                <a:cs typeface="Segoe UI" panose="020B0502040204020203" pitchFamily="34" charset="0"/>
              </a:rPr>
              <a:t>Filter Outbound, Inbound, Spoke-Spoke and Hybrid Connections traffic (VPN and ExpressRoute) </a:t>
            </a:r>
            <a:endParaRPr lang="en-US" sz="1372">
              <a:latin typeface="+mj-lt"/>
              <a:cs typeface="Segoe UI" panose="020B0502040204020203" pitchFamily="34" charset="0"/>
            </a:endParaRPr>
          </a:p>
          <a:p>
            <a:pPr lvl="1">
              <a:lnSpc>
                <a:spcPts val="1765"/>
              </a:lnSpc>
              <a:spcBef>
                <a:spcPts val="980"/>
              </a:spcBef>
              <a:spcAft>
                <a:spcPts val="588"/>
              </a:spcAft>
              <a:buSzPct val="110000"/>
            </a:pPr>
            <a:r>
              <a:rPr lang="en-US" sz="1372" dirty="0">
                <a:solidFill>
                  <a:schemeClr val="tx2"/>
                </a:solidFill>
                <a:latin typeface="+mj-lt"/>
                <a:cs typeface="Segoe UI" panose="020B0502040204020203" pitchFamily="34" charset="0"/>
              </a:rPr>
              <a:t>Centralized logging</a:t>
            </a:r>
          </a:p>
          <a:p>
            <a:pPr lvl="1">
              <a:lnSpc>
                <a:spcPts val="1765"/>
              </a:lnSpc>
              <a:spcAft>
                <a:spcPts val="588"/>
              </a:spcAft>
              <a:buSzPct val="110000"/>
            </a:pPr>
            <a:r>
              <a:rPr lang="en-US" sz="1372" dirty="0">
                <a:cs typeface="Segoe UI" panose="020B0502040204020203" pitchFamily="34" charset="0"/>
              </a:rPr>
              <a:t>Archive logs to a storage account, stream events to </a:t>
            </a:r>
            <a:br>
              <a:rPr lang="en-US" sz="1372">
                <a:cs typeface="Segoe UI" panose="020B0502040204020203" pitchFamily="34" charset="0"/>
              </a:rPr>
            </a:br>
            <a:r>
              <a:rPr lang="en-US" sz="1372" dirty="0">
                <a:cs typeface="Segoe UI" panose="020B0502040204020203" pitchFamily="34" charset="0"/>
              </a:rPr>
              <a:t>your Event Hub, or send them to Log Analytics or Security Integration and Event Management (SIEM) system of choice</a:t>
            </a:r>
            <a:endParaRPr lang="en-US" sz="1372">
              <a:latin typeface="+mj-lt"/>
              <a:cs typeface="Segoe UI" panose="020B0502040204020203" pitchFamily="34" charset="0"/>
            </a:endParaRPr>
          </a:p>
          <a:p>
            <a:pPr lvl="1">
              <a:lnSpc>
                <a:spcPts val="1765"/>
              </a:lnSpc>
              <a:spcBef>
                <a:spcPts val="980"/>
              </a:spcBef>
              <a:spcAft>
                <a:spcPts val="588"/>
              </a:spcAft>
              <a:buSzPct val="110000"/>
            </a:pPr>
            <a:r>
              <a:rPr lang="en-US" sz="1372" dirty="0">
                <a:solidFill>
                  <a:schemeClr val="tx2"/>
                </a:solidFill>
                <a:latin typeface="+mj-lt"/>
                <a:cs typeface="Segoe UI" panose="020B0502040204020203" pitchFamily="34" charset="0"/>
              </a:rPr>
              <a:t>Best for Azure</a:t>
            </a:r>
          </a:p>
          <a:p>
            <a:pPr lvl="1">
              <a:lnSpc>
                <a:spcPts val="1765"/>
              </a:lnSpc>
              <a:spcAft>
                <a:spcPts val="588"/>
              </a:spcAft>
              <a:buSzPct val="110000"/>
            </a:pPr>
            <a:r>
              <a:rPr lang="en-US" sz="1372" dirty="0">
                <a:cs typeface="Segoe UI" panose="020B0502040204020203" pitchFamily="34" charset="0"/>
              </a:rPr>
              <a:t>DevOps integration, integration with Sentinel and ASC, FQDN Tags, Service Tags, Integration with ASE, Backup and other Azure services</a:t>
            </a:r>
          </a:p>
        </p:txBody>
      </p:sp>
      <p:grpSp>
        <p:nvGrpSpPr>
          <p:cNvPr id="2" name="Group 1" descr="Visualization of Azure Firewall architecture.">
            <a:extLst>
              <a:ext uri="{FF2B5EF4-FFF2-40B4-BE49-F238E27FC236}">
                <a16:creationId xmlns:a16="http://schemas.microsoft.com/office/drawing/2014/main" id="{2CFABB48-C72E-48E3-91B8-F4887229C892}"/>
              </a:ext>
            </a:extLst>
          </p:cNvPr>
          <p:cNvGrpSpPr/>
          <p:nvPr/>
        </p:nvGrpSpPr>
        <p:grpSpPr>
          <a:xfrm>
            <a:off x="5580627" y="1563654"/>
            <a:ext cx="6158669" cy="4785161"/>
            <a:chOff x="5692529" y="1594512"/>
            <a:chExt cx="6282163" cy="4881113"/>
          </a:xfrm>
        </p:grpSpPr>
        <p:sp>
          <p:nvSpPr>
            <p:cNvPr id="98" name="Oval 97">
              <a:extLst>
                <a:ext uri="{FF2B5EF4-FFF2-40B4-BE49-F238E27FC236}">
                  <a16:creationId xmlns:a16="http://schemas.microsoft.com/office/drawing/2014/main" id="{C13ABA6A-0707-47E0-B860-657374F44BFC}"/>
                </a:ext>
                <a:ext uri="{C183D7F6-B498-43B3-948B-1728B52AA6E4}">
                  <adec:decorative xmlns:adec="http://schemas.microsoft.com/office/drawing/2017/decorative" val="1"/>
                </a:ext>
              </a:extLst>
            </p:cNvPr>
            <p:cNvSpPr/>
            <p:nvPr/>
          </p:nvSpPr>
          <p:spPr bwMode="auto">
            <a:xfrm>
              <a:off x="8074728" y="2852793"/>
              <a:ext cx="2072655" cy="2072653"/>
            </a:xfrm>
            <a:prstGeom prst="ellipse">
              <a:avLst/>
            </a:prstGeom>
            <a:noFill/>
            <a:ln w="1905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FFF7BA1B-0EA8-4A7B-ADF6-9A59E679A7FD}"/>
                </a:ext>
                <a:ext uri="{C183D7F6-B498-43B3-948B-1728B52AA6E4}">
                  <adec:decorative xmlns:adec="http://schemas.microsoft.com/office/drawing/2017/decorative" val="1"/>
                </a:ext>
              </a:extLst>
            </p:cNvPr>
            <p:cNvSpPr/>
            <p:nvPr/>
          </p:nvSpPr>
          <p:spPr bwMode="auto">
            <a:xfrm>
              <a:off x="8333432" y="3111500"/>
              <a:ext cx="1555247" cy="155524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9ED67BF3-2B26-4BF0-9092-1559DAD61354}"/>
                </a:ext>
              </a:extLst>
            </p:cNvPr>
            <p:cNvSpPr txBox="1"/>
            <p:nvPr/>
          </p:nvSpPr>
          <p:spPr>
            <a:xfrm>
              <a:off x="8578850" y="2799307"/>
              <a:ext cx="1059255" cy="216636"/>
            </a:xfrm>
            <a:prstGeom prst="rect">
              <a:avLst/>
            </a:prstGeom>
            <a:solidFill>
              <a:schemeClr val="bg1"/>
            </a:solidFill>
          </p:spPr>
          <p:txBody>
            <a:bodyPr wrap="square" lIns="27428" tIns="0" rIns="27428" bIns="27428" rtlCol="0" anchor="ctr">
              <a:spAutoFit/>
            </a:bodyPr>
            <a:lstStyle/>
            <a:p>
              <a:pPr algn="ctr" defTabSz="914192">
                <a:defRPr/>
              </a:pPr>
              <a:r>
                <a:rPr lang="en-US" sz="1200" dirty="0">
                  <a:solidFill>
                    <a:srgbClr val="0078D4"/>
                  </a:solidFill>
                  <a:latin typeface="Segoe UI Semibold"/>
                </a:rPr>
                <a:t>Central VNet</a:t>
              </a:r>
            </a:p>
          </p:txBody>
        </p:sp>
        <p:sp>
          <p:nvSpPr>
            <p:cNvPr id="28" name="TextBox 27">
              <a:extLst>
                <a:ext uri="{FF2B5EF4-FFF2-40B4-BE49-F238E27FC236}">
                  <a16:creationId xmlns:a16="http://schemas.microsoft.com/office/drawing/2014/main" id="{4CC04D55-AB78-4200-9570-683A818B98F0}"/>
                </a:ext>
              </a:extLst>
            </p:cNvPr>
            <p:cNvSpPr txBox="1"/>
            <p:nvPr/>
          </p:nvSpPr>
          <p:spPr>
            <a:xfrm>
              <a:off x="8612891" y="4116993"/>
              <a:ext cx="996328" cy="188369"/>
            </a:xfrm>
            <a:prstGeom prst="rect">
              <a:avLst/>
            </a:prstGeom>
            <a:noFill/>
          </p:spPr>
          <p:txBody>
            <a:bodyPr wrap="none" lIns="0" tIns="0" rIns="0" bIns="0" rtlCol="0" anchor="b">
              <a:spAutoFit/>
            </a:bodyPr>
            <a:lstStyle/>
            <a:p>
              <a:pPr algn="ctr" defTabSz="914192">
                <a:defRPr/>
              </a:pPr>
              <a:r>
                <a:rPr lang="en-US" sz="1200" dirty="0">
                  <a:gradFill>
                    <a:gsLst>
                      <a:gs pos="2917">
                        <a:srgbClr val="000000"/>
                      </a:gs>
                      <a:gs pos="30000">
                        <a:srgbClr val="000000"/>
                      </a:gs>
                    </a:gsLst>
                    <a:lin ang="5400000" scaled="0"/>
                  </a:gradFill>
                  <a:latin typeface="Segoe UI Semibold"/>
                </a:rPr>
                <a:t>Azure Firewall</a:t>
              </a:r>
            </a:p>
          </p:txBody>
        </p:sp>
        <p:grpSp>
          <p:nvGrpSpPr>
            <p:cNvPr id="155" name="Group 154">
              <a:extLst>
                <a:ext uri="{FF2B5EF4-FFF2-40B4-BE49-F238E27FC236}">
                  <a16:creationId xmlns:a16="http://schemas.microsoft.com/office/drawing/2014/main" id="{50FE374D-2884-4F4A-B4DF-072AF889EF8F}"/>
                </a:ext>
                <a:ext uri="{C183D7F6-B498-43B3-948B-1728B52AA6E4}">
                  <adec:decorative xmlns:adec="http://schemas.microsoft.com/office/drawing/2017/decorative" val="1"/>
                </a:ext>
              </a:extLst>
            </p:cNvPr>
            <p:cNvGrpSpPr/>
            <p:nvPr/>
          </p:nvGrpSpPr>
          <p:grpSpPr>
            <a:xfrm>
              <a:off x="7017582" y="3781560"/>
              <a:ext cx="874160" cy="215119"/>
              <a:chOff x="7122950" y="3320281"/>
              <a:chExt cx="412202" cy="217439"/>
            </a:xfrm>
          </p:grpSpPr>
          <p:cxnSp>
            <p:nvCxnSpPr>
              <p:cNvPr id="145" name="Straight Connector 144">
                <a:extLst>
                  <a:ext uri="{FF2B5EF4-FFF2-40B4-BE49-F238E27FC236}">
                    <a16:creationId xmlns:a16="http://schemas.microsoft.com/office/drawing/2014/main" id="{53AA2FFD-7972-4E70-BD5A-17E5E657568B}"/>
                  </a:ext>
                </a:extLst>
              </p:cNvPr>
              <p:cNvCxnSpPr>
                <a:cxnSpLocks/>
              </p:cNvCxnSpPr>
              <p:nvPr/>
            </p:nvCxnSpPr>
            <p:spPr>
              <a:xfrm>
                <a:off x="7122950" y="3320281"/>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E8AF8AF-F779-496C-B483-986C0EF4F1E8}"/>
                  </a:ext>
                </a:extLst>
              </p:cNvPr>
              <p:cNvCxnSpPr>
                <a:cxnSpLocks/>
              </p:cNvCxnSpPr>
              <p:nvPr/>
            </p:nvCxnSpPr>
            <p:spPr>
              <a:xfrm>
                <a:off x="7122950" y="3537720"/>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194" name="TextBox 193">
              <a:extLst>
                <a:ext uri="{FF2B5EF4-FFF2-40B4-BE49-F238E27FC236}">
                  <a16:creationId xmlns:a16="http://schemas.microsoft.com/office/drawing/2014/main" id="{D3CED44D-6143-45EE-9C7B-DE449418EE7D}"/>
                </a:ext>
              </a:extLst>
            </p:cNvPr>
            <p:cNvSpPr txBox="1"/>
            <p:nvPr/>
          </p:nvSpPr>
          <p:spPr>
            <a:xfrm>
              <a:off x="8661353" y="6287256"/>
              <a:ext cx="907769" cy="188369"/>
            </a:xfrm>
            <a:prstGeom prst="rect">
              <a:avLst/>
            </a:prstGeom>
            <a:noFill/>
          </p:spPr>
          <p:txBody>
            <a:bodyPr wrap="none" lIns="0" tIns="0" rIns="0" bIns="0" rtlCol="0" anchor="ctr">
              <a:spAutoFit/>
            </a:bodyPr>
            <a:lstStyle/>
            <a:p>
              <a:pPr algn="ctr" defTabSz="914192">
                <a:defRPr/>
              </a:pPr>
              <a:r>
                <a:rPr lang="en-US" sz="1200" dirty="0">
                  <a:solidFill>
                    <a:srgbClr val="0078D4"/>
                  </a:solidFill>
                  <a:latin typeface="Segoe UI Semibold"/>
                </a:rPr>
                <a:t>On-premises</a:t>
              </a:r>
            </a:p>
          </p:txBody>
        </p:sp>
        <p:grpSp>
          <p:nvGrpSpPr>
            <p:cNvPr id="222" name="Group 221">
              <a:extLst>
                <a:ext uri="{FF2B5EF4-FFF2-40B4-BE49-F238E27FC236}">
                  <a16:creationId xmlns:a16="http://schemas.microsoft.com/office/drawing/2014/main" id="{5CD5D815-B9FA-446A-9886-1E5637152832}"/>
                </a:ext>
              </a:extLst>
            </p:cNvPr>
            <p:cNvGrpSpPr/>
            <p:nvPr/>
          </p:nvGrpSpPr>
          <p:grpSpPr>
            <a:xfrm>
              <a:off x="8074729" y="5086598"/>
              <a:ext cx="1036327" cy="407803"/>
              <a:chOff x="7715495" y="4639393"/>
              <a:chExt cx="1047505" cy="412202"/>
            </a:xfrm>
          </p:grpSpPr>
          <p:sp>
            <p:nvSpPr>
              <p:cNvPr id="32" name="TextBox 31">
                <a:extLst>
                  <a:ext uri="{FF2B5EF4-FFF2-40B4-BE49-F238E27FC236}">
                    <a16:creationId xmlns:a16="http://schemas.microsoft.com/office/drawing/2014/main" id="{9ED974BB-1FA3-4519-A265-1F80B705450F}"/>
                  </a:ext>
                </a:extLst>
              </p:cNvPr>
              <p:cNvSpPr txBox="1"/>
              <p:nvPr/>
            </p:nvSpPr>
            <p:spPr>
              <a:xfrm>
                <a:off x="7715495" y="4698756"/>
                <a:ext cx="863588" cy="253803"/>
              </a:xfrm>
              <a:prstGeom prst="rect">
                <a:avLst/>
              </a:prstGeom>
              <a:noFill/>
            </p:spPr>
            <p:txBody>
              <a:bodyPr wrap="square" lIns="0" tIns="0" rIns="0" bIns="0" rtlCol="0" anchor="ctr">
                <a:spAutoFit/>
              </a:bodyPr>
              <a:lstStyle/>
              <a:p>
                <a:pPr algn="r" defTabSz="914192">
                  <a:defRPr/>
                </a:pPr>
                <a:r>
                  <a:rPr lang="en-US" sz="800" dirty="0">
                    <a:gradFill>
                      <a:gsLst>
                        <a:gs pos="2917">
                          <a:srgbClr val="000000"/>
                        </a:gs>
                        <a:gs pos="30000">
                          <a:srgbClr val="000000"/>
                        </a:gs>
                      </a:gsLst>
                      <a:lin ang="5400000" scaled="0"/>
                    </a:gradFill>
                    <a:latin typeface="Segoe UI Semibold"/>
                  </a:rPr>
                  <a:t>Azure to on-prem traffic filtering</a:t>
                </a:r>
              </a:p>
            </p:txBody>
          </p:sp>
          <p:cxnSp>
            <p:nvCxnSpPr>
              <p:cNvPr id="196" name="Straight Connector 195">
                <a:extLst>
                  <a:ext uri="{FF2B5EF4-FFF2-40B4-BE49-F238E27FC236}">
                    <a16:creationId xmlns:a16="http://schemas.microsoft.com/office/drawing/2014/main" id="{E9096D50-3A2C-49EC-84B8-3982B23C3219}"/>
                  </a:ext>
                </a:extLst>
              </p:cNvPr>
              <p:cNvCxnSpPr>
                <a:cxnSpLocks/>
              </p:cNvCxnSpPr>
              <p:nvPr/>
            </p:nvCxnSpPr>
            <p:spPr>
              <a:xfrm rot="16200000">
                <a:off x="8556899" y="4845494"/>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43091ACD-9FC0-4206-A4F3-2A5516DAA335}"/>
                </a:ext>
              </a:extLst>
            </p:cNvPr>
            <p:cNvGrpSpPr/>
            <p:nvPr/>
          </p:nvGrpSpPr>
          <p:grpSpPr>
            <a:xfrm>
              <a:off x="10345914" y="2758086"/>
              <a:ext cx="874160" cy="1762372"/>
              <a:chOff x="10011177" y="2285769"/>
              <a:chExt cx="883589" cy="1781382"/>
            </a:xfrm>
          </p:grpSpPr>
          <p:sp>
            <p:nvSpPr>
              <p:cNvPr id="30" name="TextBox 29">
                <a:extLst>
                  <a:ext uri="{FF2B5EF4-FFF2-40B4-BE49-F238E27FC236}">
                    <a16:creationId xmlns:a16="http://schemas.microsoft.com/office/drawing/2014/main" id="{80C5DA05-FF43-408E-9413-C59EDD7E76F6}"/>
                  </a:ext>
                </a:extLst>
              </p:cNvPr>
              <p:cNvSpPr txBox="1"/>
              <p:nvPr/>
            </p:nvSpPr>
            <p:spPr>
              <a:xfrm>
                <a:off x="10013450" y="2285769"/>
                <a:ext cx="876096" cy="761603"/>
              </a:xfrm>
              <a:prstGeom prst="rect">
                <a:avLst/>
              </a:prstGeom>
              <a:noFill/>
            </p:spPr>
            <p:txBody>
              <a:bodyPr wrap="square" lIns="0" tIns="0" rIns="0" bIns="0" rtlCol="0" anchor="b">
                <a:spAutoFit/>
              </a:bodyPr>
              <a:lstStyle/>
              <a:p>
                <a:pPr defTabSz="914192">
                  <a:defRPr/>
                </a:pPr>
                <a:r>
                  <a:rPr lang="en-US" sz="800" dirty="0">
                    <a:gradFill>
                      <a:gsLst>
                        <a:gs pos="2917">
                          <a:srgbClr val="000000"/>
                        </a:gs>
                        <a:gs pos="30000">
                          <a:srgbClr val="000000"/>
                        </a:gs>
                      </a:gsLst>
                      <a:lin ang="5400000" scaled="0"/>
                    </a:gradFill>
                    <a:latin typeface="Segoe UI Semibold"/>
                  </a:rPr>
                  <a:t>Threat intel, NAT, network and application traffic filtering rules allows inbound/ outbound access</a:t>
                </a:r>
              </a:p>
            </p:txBody>
          </p:sp>
          <p:sp>
            <p:nvSpPr>
              <p:cNvPr id="31" name="TextBox 30">
                <a:extLst>
                  <a:ext uri="{FF2B5EF4-FFF2-40B4-BE49-F238E27FC236}">
                    <a16:creationId xmlns:a16="http://schemas.microsoft.com/office/drawing/2014/main" id="{92C809AF-BC95-4F0F-AFEB-B9C5139A1E2E}"/>
                  </a:ext>
                </a:extLst>
              </p:cNvPr>
              <p:cNvSpPr txBox="1"/>
              <p:nvPr/>
            </p:nvSpPr>
            <p:spPr>
              <a:xfrm>
                <a:off x="10017524" y="3813284"/>
                <a:ext cx="867883" cy="253867"/>
              </a:xfrm>
              <a:prstGeom prst="rect">
                <a:avLst/>
              </a:prstGeom>
              <a:noFill/>
            </p:spPr>
            <p:txBody>
              <a:bodyPr wrap="square" lIns="0" tIns="0" rIns="0" bIns="0" rtlCol="0" anchor="t">
                <a:spAutoFit/>
              </a:bodyPr>
              <a:lstStyle/>
              <a:p>
                <a:pPr defTabSz="914192">
                  <a:defRPr/>
                </a:pPr>
                <a:r>
                  <a:rPr lang="en-US" sz="800" dirty="0">
                    <a:gradFill>
                      <a:gsLst>
                        <a:gs pos="2917">
                          <a:srgbClr val="000000"/>
                        </a:gs>
                        <a:gs pos="30000">
                          <a:srgbClr val="000000"/>
                        </a:gs>
                      </a:gsLst>
                      <a:lin ang="5400000" scaled="0"/>
                    </a:gradFill>
                    <a:latin typeface="Segoe UI Semibold"/>
                  </a:rPr>
                  <a:t>Traffic is denied by default</a:t>
                </a:r>
              </a:p>
            </p:txBody>
          </p:sp>
          <p:grpSp>
            <p:nvGrpSpPr>
              <p:cNvPr id="156" name="Group 155">
                <a:extLst>
                  <a:ext uri="{FF2B5EF4-FFF2-40B4-BE49-F238E27FC236}">
                    <a16:creationId xmlns:a16="http://schemas.microsoft.com/office/drawing/2014/main" id="{560D6BB0-44F0-47E2-B5F4-364ADBF1D2F6}"/>
                  </a:ext>
                </a:extLst>
              </p:cNvPr>
              <p:cNvGrpSpPr/>
              <p:nvPr/>
            </p:nvGrpSpPr>
            <p:grpSpPr>
              <a:xfrm>
                <a:off x="10011177" y="3320280"/>
                <a:ext cx="883589" cy="217439"/>
                <a:chOff x="7122950" y="3320281"/>
                <a:chExt cx="412202" cy="217439"/>
              </a:xfrm>
            </p:grpSpPr>
            <p:cxnSp>
              <p:nvCxnSpPr>
                <p:cNvPr id="157" name="Straight Connector 156">
                  <a:extLst>
                    <a:ext uri="{FF2B5EF4-FFF2-40B4-BE49-F238E27FC236}">
                      <a16:creationId xmlns:a16="http://schemas.microsoft.com/office/drawing/2014/main" id="{376434B5-4794-4FE5-8E77-8AD2250CAF85}"/>
                    </a:ext>
                  </a:extLst>
                </p:cNvPr>
                <p:cNvCxnSpPr>
                  <a:cxnSpLocks/>
                </p:cNvCxnSpPr>
                <p:nvPr/>
              </p:nvCxnSpPr>
              <p:spPr>
                <a:xfrm>
                  <a:off x="7122950" y="3320281"/>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30E4DFB-7F63-43C8-8E4E-A512F9EC1E0D}"/>
                    </a:ext>
                  </a:extLst>
                </p:cNvPr>
                <p:cNvCxnSpPr>
                  <a:cxnSpLocks/>
                </p:cNvCxnSpPr>
                <p:nvPr/>
              </p:nvCxnSpPr>
              <p:spPr>
                <a:xfrm>
                  <a:off x="7122950" y="3537720"/>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221" name="Group 220">
              <a:extLst>
                <a:ext uri="{FF2B5EF4-FFF2-40B4-BE49-F238E27FC236}">
                  <a16:creationId xmlns:a16="http://schemas.microsoft.com/office/drawing/2014/main" id="{2D174F15-9419-4DE3-82EF-9DF37CDF0EA7}"/>
                </a:ext>
              </a:extLst>
            </p:cNvPr>
            <p:cNvGrpSpPr/>
            <p:nvPr/>
          </p:nvGrpSpPr>
          <p:grpSpPr>
            <a:xfrm>
              <a:off x="6645672" y="1594512"/>
              <a:ext cx="4930770" cy="1154770"/>
              <a:chOff x="6271024" y="1109641"/>
              <a:chExt cx="4983955" cy="1167225"/>
            </a:xfrm>
          </p:grpSpPr>
          <p:sp>
            <p:nvSpPr>
              <p:cNvPr id="25" name="TextBox 24">
                <a:extLst>
                  <a:ext uri="{FF2B5EF4-FFF2-40B4-BE49-F238E27FC236}">
                    <a16:creationId xmlns:a16="http://schemas.microsoft.com/office/drawing/2014/main" id="{F05D8386-8F1B-41A0-80A4-5C5B8ED4DB71}"/>
                  </a:ext>
                </a:extLst>
              </p:cNvPr>
              <p:cNvSpPr txBox="1"/>
              <p:nvPr/>
            </p:nvSpPr>
            <p:spPr>
              <a:xfrm>
                <a:off x="6271024" y="1114382"/>
                <a:ext cx="1930290" cy="317335"/>
              </a:xfrm>
              <a:prstGeom prst="rect">
                <a:avLst/>
              </a:prstGeom>
              <a:noFill/>
            </p:spPr>
            <p:txBody>
              <a:bodyPr wrap="square" lIns="0" tIns="0" rIns="0" bIns="0" rtlCol="0" anchor="b">
                <a:spAutoFit/>
              </a:bodyPr>
              <a:lstStyle/>
              <a:p>
                <a:pPr algn="r" defTabSz="914192">
                  <a:defRPr/>
                </a:pPr>
                <a:r>
                  <a:rPr lang="en-US" sz="1000" dirty="0">
                    <a:solidFill>
                      <a:srgbClr val="000000"/>
                    </a:solidFill>
                    <a:latin typeface="Segoe UI Semibold"/>
                  </a:rPr>
                  <a:t>User configuration</a:t>
                </a:r>
              </a:p>
              <a:p>
                <a:pPr algn="r" defTabSz="914192">
                  <a:defRPr/>
                </a:pPr>
                <a:r>
                  <a:rPr lang="en-US" sz="1000" dirty="0">
                    <a:solidFill>
                      <a:srgbClr val="000000"/>
                    </a:solidFill>
                    <a:latin typeface="Segoe UI Semibold"/>
                  </a:rPr>
                  <a:t>L3-L7 connectivity policies</a:t>
                </a:r>
              </a:p>
            </p:txBody>
          </p:sp>
          <p:sp>
            <p:nvSpPr>
              <p:cNvPr id="29" name="TextBox 28">
                <a:extLst>
                  <a:ext uri="{FF2B5EF4-FFF2-40B4-BE49-F238E27FC236}">
                    <a16:creationId xmlns:a16="http://schemas.microsoft.com/office/drawing/2014/main" id="{4001DF77-DE06-43F3-9F39-0AA5F370DDBA}"/>
                  </a:ext>
                </a:extLst>
              </p:cNvPr>
              <p:cNvSpPr txBox="1"/>
              <p:nvPr/>
            </p:nvSpPr>
            <p:spPr>
              <a:xfrm>
                <a:off x="9324689" y="1109641"/>
                <a:ext cx="1930290" cy="317318"/>
              </a:xfrm>
              <a:prstGeom prst="rect">
                <a:avLst/>
              </a:prstGeom>
              <a:noFill/>
            </p:spPr>
            <p:txBody>
              <a:bodyPr wrap="square" lIns="0" tIns="0" rIns="0" bIns="0" rtlCol="0" anchor="b">
                <a:spAutoFit/>
              </a:bodyPr>
              <a:lstStyle/>
              <a:p>
                <a:pPr defTabSz="914192">
                  <a:defRPr/>
                </a:pPr>
                <a:r>
                  <a:rPr lang="en-US" sz="1000" dirty="0">
                    <a:solidFill>
                      <a:srgbClr val="000000"/>
                    </a:solidFill>
                    <a:latin typeface="Segoe UI Semibold"/>
                  </a:rPr>
                  <a:t>Microsoft Threat Intelligence</a:t>
                </a:r>
              </a:p>
              <a:p>
                <a:pPr defTabSz="914192">
                  <a:defRPr/>
                </a:pPr>
                <a:r>
                  <a:rPr lang="en-US" sz="1000" dirty="0">
                    <a:solidFill>
                      <a:srgbClr val="000000"/>
                    </a:solidFill>
                    <a:latin typeface="Segoe UI Semibold"/>
                  </a:rPr>
                  <a:t>Known malicious IPs and FQDNs</a:t>
                </a:r>
              </a:p>
            </p:txBody>
          </p:sp>
          <p:grpSp>
            <p:nvGrpSpPr>
              <p:cNvPr id="219" name="Group 218">
                <a:extLst>
                  <a:ext uri="{FF2B5EF4-FFF2-40B4-BE49-F238E27FC236}">
                    <a16:creationId xmlns:a16="http://schemas.microsoft.com/office/drawing/2014/main" id="{27FE15C5-EE08-4DA2-928E-AD529F1820A4}"/>
                  </a:ext>
                </a:extLst>
              </p:cNvPr>
              <p:cNvGrpSpPr/>
              <p:nvPr/>
            </p:nvGrpSpPr>
            <p:grpSpPr>
              <a:xfrm>
                <a:off x="8389230" y="1275686"/>
                <a:ext cx="747541" cy="1001180"/>
                <a:chOff x="8313358" y="1932076"/>
                <a:chExt cx="747541" cy="344789"/>
              </a:xfrm>
            </p:grpSpPr>
            <p:grpSp>
              <p:nvGrpSpPr>
                <p:cNvPr id="215" name="Group 214">
                  <a:extLst>
                    <a:ext uri="{FF2B5EF4-FFF2-40B4-BE49-F238E27FC236}">
                      <a16:creationId xmlns:a16="http://schemas.microsoft.com/office/drawing/2014/main" id="{08087C56-0AE3-4CC6-993E-79222B2563EA}"/>
                    </a:ext>
                  </a:extLst>
                </p:cNvPr>
                <p:cNvGrpSpPr/>
                <p:nvPr/>
              </p:nvGrpSpPr>
              <p:grpSpPr>
                <a:xfrm>
                  <a:off x="8313358" y="1932076"/>
                  <a:ext cx="265724" cy="344789"/>
                  <a:chOff x="8313358" y="1730070"/>
                  <a:chExt cx="265724" cy="470527"/>
                </a:xfrm>
              </p:grpSpPr>
              <p:cxnSp>
                <p:nvCxnSpPr>
                  <p:cNvPr id="212" name="Straight Connector 211">
                    <a:extLst>
                      <a:ext uri="{FF2B5EF4-FFF2-40B4-BE49-F238E27FC236}">
                        <a16:creationId xmlns:a16="http://schemas.microsoft.com/office/drawing/2014/main" id="{7CFF59CD-E273-4E66-982B-6E232A4376AD}"/>
                      </a:ext>
                    </a:extLst>
                  </p:cNvPr>
                  <p:cNvCxnSpPr/>
                  <p:nvPr/>
                </p:nvCxnSpPr>
                <p:spPr>
                  <a:xfrm flipV="1">
                    <a:off x="8579082" y="1730070"/>
                    <a:ext cx="0" cy="470527"/>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510A2FC-8640-4FB5-A7C5-DF84436B7E65}"/>
                      </a:ext>
                    </a:extLst>
                  </p:cNvPr>
                  <p:cNvCxnSpPr/>
                  <p:nvPr/>
                </p:nvCxnSpPr>
                <p:spPr>
                  <a:xfrm flipH="1">
                    <a:off x="8313358" y="1730070"/>
                    <a:ext cx="265724" cy="0"/>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911CAEF2-0177-4219-B112-1F7DF1E711B0}"/>
                    </a:ext>
                  </a:extLst>
                </p:cNvPr>
                <p:cNvGrpSpPr/>
                <p:nvPr/>
              </p:nvGrpSpPr>
              <p:grpSpPr>
                <a:xfrm flipH="1">
                  <a:off x="8795175" y="1932076"/>
                  <a:ext cx="265724" cy="344789"/>
                  <a:chOff x="8313358" y="1730070"/>
                  <a:chExt cx="265724" cy="470527"/>
                </a:xfrm>
              </p:grpSpPr>
              <p:cxnSp>
                <p:nvCxnSpPr>
                  <p:cNvPr id="217" name="Straight Connector 216">
                    <a:extLst>
                      <a:ext uri="{FF2B5EF4-FFF2-40B4-BE49-F238E27FC236}">
                        <a16:creationId xmlns:a16="http://schemas.microsoft.com/office/drawing/2014/main" id="{B9D707DA-CFA3-4DE3-AF60-AA0BFD4A2D6E}"/>
                      </a:ext>
                    </a:extLst>
                  </p:cNvPr>
                  <p:cNvCxnSpPr/>
                  <p:nvPr/>
                </p:nvCxnSpPr>
                <p:spPr>
                  <a:xfrm flipV="1">
                    <a:off x="8579082" y="1730070"/>
                    <a:ext cx="0" cy="470527"/>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EC24862-2B94-4E95-B5A3-49CE8AAB18E0}"/>
                      </a:ext>
                    </a:extLst>
                  </p:cNvPr>
                  <p:cNvCxnSpPr/>
                  <p:nvPr/>
                </p:nvCxnSpPr>
                <p:spPr>
                  <a:xfrm flipH="1">
                    <a:off x="8313358" y="1730070"/>
                    <a:ext cx="265724" cy="0"/>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7A579ECC-4DED-4AD4-A5D9-7961F4BD83A4}"/>
                </a:ext>
              </a:extLst>
            </p:cNvPr>
            <p:cNvGrpSpPr/>
            <p:nvPr/>
          </p:nvGrpSpPr>
          <p:grpSpPr>
            <a:xfrm>
              <a:off x="5692529" y="2017662"/>
              <a:ext cx="1145646" cy="4040219"/>
              <a:chOff x="5555650" y="1846937"/>
              <a:chExt cx="1123284" cy="3961359"/>
            </a:xfrm>
          </p:grpSpPr>
          <p:pic>
            <p:nvPicPr>
              <p:cNvPr id="101" name="Graphic 100">
                <a:extLst>
                  <a:ext uri="{FF2B5EF4-FFF2-40B4-BE49-F238E27FC236}">
                    <a16:creationId xmlns:a16="http://schemas.microsoft.com/office/drawing/2014/main" id="{A49E378B-A5B9-44CB-82C9-8CB460597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4140924"/>
                <a:ext cx="492988" cy="492986"/>
              </a:xfrm>
              <a:prstGeom prst="rect">
                <a:avLst/>
              </a:prstGeom>
            </p:spPr>
          </p:pic>
          <p:pic>
            <p:nvPicPr>
              <p:cNvPr id="102" name="Graphic 101">
                <a:extLst>
                  <a:ext uri="{FF2B5EF4-FFF2-40B4-BE49-F238E27FC236}">
                    <a16:creationId xmlns:a16="http://schemas.microsoft.com/office/drawing/2014/main" id="{143EB30A-7EE5-421D-862A-563143BB0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4721568"/>
                <a:ext cx="492988" cy="492986"/>
              </a:xfrm>
              <a:prstGeom prst="rect">
                <a:avLst/>
              </a:prstGeom>
            </p:spPr>
          </p:pic>
          <p:pic>
            <p:nvPicPr>
              <p:cNvPr id="8" name="Graphic 7">
                <a:extLst>
                  <a:ext uri="{FF2B5EF4-FFF2-40B4-BE49-F238E27FC236}">
                    <a16:creationId xmlns:a16="http://schemas.microsoft.com/office/drawing/2014/main" id="{F92162E2-A0F6-4A0C-B9C2-C6C8A954F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2268412"/>
                <a:ext cx="492988" cy="492986"/>
              </a:xfrm>
              <a:prstGeom prst="rect">
                <a:avLst/>
              </a:prstGeom>
            </p:spPr>
          </p:pic>
          <p:pic>
            <p:nvPicPr>
              <p:cNvPr id="100" name="Graphic 99">
                <a:extLst>
                  <a:ext uri="{FF2B5EF4-FFF2-40B4-BE49-F238E27FC236}">
                    <a16:creationId xmlns:a16="http://schemas.microsoft.com/office/drawing/2014/main" id="{D7699708-74F2-4F5F-9C40-75A69BD021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2849056"/>
                <a:ext cx="492988" cy="492986"/>
              </a:xfrm>
              <a:prstGeom prst="rect">
                <a:avLst/>
              </a:prstGeom>
            </p:spPr>
          </p:pic>
          <p:sp>
            <p:nvSpPr>
              <p:cNvPr id="26" name="Rectangle 25">
                <a:extLst>
                  <a:ext uri="{FF2B5EF4-FFF2-40B4-BE49-F238E27FC236}">
                    <a16:creationId xmlns:a16="http://schemas.microsoft.com/office/drawing/2014/main" id="{812EBAC3-0CDA-4CFB-B227-49C57E224599}"/>
                  </a:ext>
                </a:extLst>
              </p:cNvPr>
              <p:cNvSpPr/>
              <p:nvPr/>
            </p:nvSpPr>
            <p:spPr bwMode="auto">
              <a:xfrm>
                <a:off x="5555650" y="1846937"/>
                <a:ext cx="1123100" cy="1664591"/>
              </a:xfrm>
              <a:prstGeom prst="rect">
                <a:avLst/>
              </a:prstGeom>
              <a:noFill/>
              <a:ln w="19050" cap="rnd">
                <a:noFill/>
                <a:prstDash val="sysDot"/>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solidFill>
                      <a:srgbClr val="000000"/>
                    </a:solidFill>
                    <a:latin typeface="Segoe UI Semibold"/>
                    <a:ea typeface="Segoe UI" pitchFamily="34" charset="0"/>
                    <a:cs typeface="Segoe UI" pitchFamily="34" charset="0"/>
                  </a:rPr>
                  <a:t>Spoke 1</a:t>
                </a:r>
              </a:p>
            </p:txBody>
          </p:sp>
          <p:grpSp>
            <p:nvGrpSpPr>
              <p:cNvPr id="139" name="Group 138">
                <a:extLst>
                  <a:ext uri="{FF2B5EF4-FFF2-40B4-BE49-F238E27FC236}">
                    <a16:creationId xmlns:a16="http://schemas.microsoft.com/office/drawing/2014/main" id="{B1E20BC8-2555-4845-8CC3-8EB519772BB4}"/>
                  </a:ext>
                </a:extLst>
              </p:cNvPr>
              <p:cNvGrpSpPr/>
              <p:nvPr/>
            </p:nvGrpSpPr>
            <p:grpSpPr>
              <a:xfrm>
                <a:off x="6524954" y="1891804"/>
                <a:ext cx="151511" cy="1716041"/>
                <a:chOff x="6617706" y="1496482"/>
                <a:chExt cx="248700" cy="1716041"/>
              </a:xfrm>
            </p:grpSpPr>
            <p:cxnSp>
              <p:nvCxnSpPr>
                <p:cNvPr id="135" name="Straight Connector 134">
                  <a:extLst>
                    <a:ext uri="{FF2B5EF4-FFF2-40B4-BE49-F238E27FC236}">
                      <a16:creationId xmlns:a16="http://schemas.microsoft.com/office/drawing/2014/main" id="{A287F0CF-00E0-4215-B876-2E8EDEA32250}"/>
                    </a:ext>
                  </a:extLst>
                </p:cNvPr>
                <p:cNvCxnSpPr/>
                <p:nvPr/>
              </p:nvCxnSpPr>
              <p:spPr>
                <a:xfrm>
                  <a:off x="6617706" y="1496482"/>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D690DAE-EBF8-413F-ADFD-1B7824FE9213}"/>
                    </a:ext>
                  </a:extLst>
                </p:cNvPr>
                <p:cNvCxnSpPr/>
                <p:nvPr/>
              </p:nvCxnSpPr>
              <p:spPr>
                <a:xfrm>
                  <a:off x="6866406" y="1496482"/>
                  <a:ext cx="0" cy="1716041"/>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9F156A2-C03A-4602-B1C3-0FC5DAB22DE4}"/>
                    </a:ext>
                  </a:extLst>
                </p:cNvPr>
                <p:cNvCxnSpPr/>
                <p:nvPr/>
              </p:nvCxnSpPr>
              <p:spPr>
                <a:xfrm>
                  <a:off x="6617706" y="3212523"/>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D99A5668-7B5F-40ED-9786-287749913F68}"/>
                  </a:ext>
                </a:extLst>
              </p:cNvPr>
              <p:cNvSpPr/>
              <p:nvPr/>
            </p:nvSpPr>
            <p:spPr bwMode="auto">
              <a:xfrm>
                <a:off x="5555834" y="3722448"/>
                <a:ext cx="1123100" cy="1664591"/>
              </a:xfrm>
              <a:prstGeom prst="rect">
                <a:avLst/>
              </a:prstGeom>
              <a:noFill/>
              <a:ln w="19050" cap="rnd">
                <a:noFill/>
                <a:prstDash val="sysDot"/>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200" dirty="0">
                    <a:solidFill>
                      <a:srgbClr val="000000"/>
                    </a:solidFill>
                    <a:latin typeface="Segoe UI Semibold"/>
                    <a:ea typeface="Segoe UI" pitchFamily="34" charset="0"/>
                    <a:cs typeface="Segoe UI" pitchFamily="34" charset="0"/>
                  </a:rPr>
                  <a:t>Spoke 2</a:t>
                </a:r>
              </a:p>
            </p:txBody>
          </p:sp>
          <p:grpSp>
            <p:nvGrpSpPr>
              <p:cNvPr id="140" name="Group 139">
                <a:extLst>
                  <a:ext uri="{FF2B5EF4-FFF2-40B4-BE49-F238E27FC236}">
                    <a16:creationId xmlns:a16="http://schemas.microsoft.com/office/drawing/2014/main" id="{61F51460-6C50-4FD4-990E-E87AF401ED34}"/>
                  </a:ext>
                </a:extLst>
              </p:cNvPr>
              <p:cNvGrpSpPr/>
              <p:nvPr/>
            </p:nvGrpSpPr>
            <p:grpSpPr>
              <a:xfrm>
                <a:off x="6524954" y="3767315"/>
                <a:ext cx="151511" cy="1716041"/>
                <a:chOff x="6617706" y="1496482"/>
                <a:chExt cx="248700" cy="1716041"/>
              </a:xfrm>
            </p:grpSpPr>
            <p:cxnSp>
              <p:nvCxnSpPr>
                <p:cNvPr id="141" name="Straight Connector 140">
                  <a:extLst>
                    <a:ext uri="{FF2B5EF4-FFF2-40B4-BE49-F238E27FC236}">
                      <a16:creationId xmlns:a16="http://schemas.microsoft.com/office/drawing/2014/main" id="{26C464C7-A877-41EF-B101-2B22704540BB}"/>
                    </a:ext>
                  </a:extLst>
                </p:cNvPr>
                <p:cNvCxnSpPr/>
                <p:nvPr/>
              </p:nvCxnSpPr>
              <p:spPr>
                <a:xfrm>
                  <a:off x="6617706" y="1496482"/>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89721A-3B06-4D64-9490-52923EC03DF0}"/>
                    </a:ext>
                  </a:extLst>
                </p:cNvPr>
                <p:cNvCxnSpPr/>
                <p:nvPr/>
              </p:nvCxnSpPr>
              <p:spPr>
                <a:xfrm>
                  <a:off x="6866406" y="1496482"/>
                  <a:ext cx="0" cy="1716041"/>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F27A85B-5D9C-4DE8-81C6-B01337ED6B2C}"/>
                    </a:ext>
                  </a:extLst>
                </p:cNvPr>
                <p:cNvCxnSpPr/>
                <p:nvPr/>
              </p:nvCxnSpPr>
              <p:spPr>
                <a:xfrm>
                  <a:off x="6617706" y="3212523"/>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7" name="TextBox 196">
                <a:extLst>
                  <a:ext uri="{FF2B5EF4-FFF2-40B4-BE49-F238E27FC236}">
                    <a16:creationId xmlns:a16="http://schemas.microsoft.com/office/drawing/2014/main" id="{9880A9C9-B586-4E97-ABAB-8AF96116E61A}"/>
                  </a:ext>
                </a:extLst>
              </p:cNvPr>
              <p:cNvSpPr txBox="1"/>
              <p:nvPr/>
            </p:nvSpPr>
            <p:spPr>
              <a:xfrm>
                <a:off x="5672230" y="5623604"/>
                <a:ext cx="890306" cy="184692"/>
              </a:xfrm>
              <a:prstGeom prst="rect">
                <a:avLst/>
              </a:prstGeom>
              <a:noFill/>
            </p:spPr>
            <p:txBody>
              <a:bodyPr wrap="none" lIns="0" tIns="0" rIns="0" bIns="0" rtlCol="0" anchor="ctr">
                <a:spAutoFit/>
              </a:bodyPr>
              <a:lstStyle/>
              <a:p>
                <a:pPr algn="ctr" defTabSz="914192">
                  <a:defRPr/>
                </a:pPr>
                <a:r>
                  <a:rPr lang="en-US" sz="1200" dirty="0">
                    <a:solidFill>
                      <a:srgbClr val="0078D4"/>
                    </a:solidFill>
                    <a:latin typeface="Segoe UI Semibold"/>
                  </a:rPr>
                  <a:t>Spoke </a:t>
                </a:r>
                <a:r>
                  <a:rPr lang="en-US" sz="1200" dirty="0" err="1">
                    <a:solidFill>
                      <a:srgbClr val="0078D4"/>
                    </a:solidFill>
                    <a:latin typeface="Segoe UI Semibold"/>
                  </a:rPr>
                  <a:t>VNets</a:t>
                </a:r>
                <a:endParaRPr lang="en-US" sz="1200" dirty="0">
                  <a:solidFill>
                    <a:srgbClr val="0078D4"/>
                  </a:solidFill>
                  <a:latin typeface="Segoe UI Semibold"/>
                </a:endParaRPr>
              </a:p>
            </p:txBody>
          </p:sp>
        </p:grpSp>
        <p:pic>
          <p:nvPicPr>
            <p:cNvPr id="122" name="Graphic 121">
              <a:extLst>
                <a:ext uri="{FF2B5EF4-FFF2-40B4-BE49-F238E27FC236}">
                  <a16:creationId xmlns:a16="http://schemas.microsoft.com/office/drawing/2014/main" id="{BA5D2482-67B7-413D-B4A1-14021C0E9F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4524" y="3302394"/>
              <a:ext cx="773062" cy="773060"/>
            </a:xfrm>
            <a:prstGeom prst="rect">
              <a:avLst/>
            </a:prstGeom>
          </p:spPr>
        </p:pic>
        <p:pic>
          <p:nvPicPr>
            <p:cNvPr id="10" name="Graphic 9">
              <a:extLst>
                <a:ext uri="{FF2B5EF4-FFF2-40B4-BE49-F238E27FC236}">
                  <a16:creationId xmlns:a16="http://schemas.microsoft.com/office/drawing/2014/main" id="{2AD509A6-2323-45C3-9F5B-F6138BB270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53" y="5618616"/>
              <a:ext cx="551968" cy="551968"/>
            </a:xfrm>
            <a:prstGeom prst="rect">
              <a:avLst/>
            </a:prstGeom>
          </p:spPr>
        </p:pic>
        <p:pic>
          <p:nvPicPr>
            <p:cNvPr id="14" name="Graphic 13">
              <a:extLst>
                <a:ext uri="{FF2B5EF4-FFF2-40B4-BE49-F238E27FC236}">
                  <a16:creationId xmlns:a16="http://schemas.microsoft.com/office/drawing/2014/main" id="{CF943E9D-9D56-4108-8951-7A5BE405F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2836" y="3703731"/>
              <a:ext cx="155434" cy="155434"/>
            </a:xfrm>
            <a:prstGeom prst="rect">
              <a:avLst/>
            </a:prstGeom>
          </p:spPr>
        </p:pic>
        <p:pic>
          <p:nvPicPr>
            <p:cNvPr id="16" name="Graphic 15">
              <a:extLst>
                <a:ext uri="{FF2B5EF4-FFF2-40B4-BE49-F238E27FC236}">
                  <a16:creationId xmlns:a16="http://schemas.microsoft.com/office/drawing/2014/main" id="{6132CFFF-A7FD-4475-B9B2-413B273998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2836" y="3927939"/>
              <a:ext cx="155434" cy="155434"/>
            </a:xfrm>
            <a:prstGeom prst="rect">
              <a:avLst/>
            </a:prstGeom>
          </p:spPr>
        </p:pic>
        <p:grpSp>
          <p:nvGrpSpPr>
            <p:cNvPr id="52" name="Group 51">
              <a:extLst>
                <a:ext uri="{FF2B5EF4-FFF2-40B4-BE49-F238E27FC236}">
                  <a16:creationId xmlns:a16="http://schemas.microsoft.com/office/drawing/2014/main" id="{636A40EF-D3F6-4E63-BE75-E583AE2C71D5}"/>
                </a:ext>
              </a:extLst>
            </p:cNvPr>
            <p:cNvGrpSpPr/>
            <p:nvPr/>
          </p:nvGrpSpPr>
          <p:grpSpPr>
            <a:xfrm>
              <a:off x="11349892" y="3595999"/>
              <a:ext cx="624800" cy="613294"/>
              <a:chOff x="11105601" y="3231122"/>
              <a:chExt cx="348212" cy="337894"/>
            </a:xfrm>
          </p:grpSpPr>
          <p:sp>
            <p:nvSpPr>
              <p:cNvPr id="53" name="globe_2">
                <a:extLst>
                  <a:ext uri="{FF2B5EF4-FFF2-40B4-BE49-F238E27FC236}">
                    <a16:creationId xmlns:a16="http://schemas.microsoft.com/office/drawing/2014/main" id="{A6BB557F-C41A-4BC8-9FBD-D8B2F9FA1000}"/>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400">
                  <a:gradFill>
                    <a:gsLst>
                      <a:gs pos="0">
                        <a:srgbClr val="505050"/>
                      </a:gs>
                      <a:gs pos="100000">
                        <a:srgbClr val="505050"/>
                      </a:gs>
                    </a:gsLst>
                  </a:gradFill>
                  <a:latin typeface="Segoe UI"/>
                </a:endParaRPr>
              </a:p>
            </p:txBody>
          </p:sp>
          <p:cxnSp>
            <p:nvCxnSpPr>
              <p:cNvPr id="54" name="Straight Connector 53">
                <a:extLst>
                  <a:ext uri="{FF2B5EF4-FFF2-40B4-BE49-F238E27FC236}">
                    <a16:creationId xmlns:a16="http://schemas.microsoft.com/office/drawing/2014/main" id="{7BD693A8-06C2-4172-9EFC-5297FA5566E9}"/>
                  </a:ext>
                </a:extLst>
              </p:cNvPr>
              <p:cNvCxnSpPr>
                <a:stCxn id="53" idx="1"/>
                <a:endCxn id="53" idx="3"/>
              </p:cNvCxnSpPr>
              <p:nvPr/>
            </p:nvCxnSpPr>
            <p:spPr>
              <a:xfrm>
                <a:off x="11280227" y="3231122"/>
                <a:ext cx="0" cy="337894"/>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369328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desk with a computer&#10;&#10;Description automatically generated">
            <a:extLst>
              <a:ext uri="{FF2B5EF4-FFF2-40B4-BE49-F238E27FC236}">
                <a16:creationId xmlns:a16="http://schemas.microsoft.com/office/drawing/2014/main" id="{676C5CCD-934F-4F21-B9AE-157D165E583C}"/>
              </a:ext>
            </a:extLst>
          </p:cNvPr>
          <p:cNvPicPr>
            <a:picLocks noChangeAspect="1"/>
          </p:cNvPicPr>
          <p:nvPr/>
        </p:nvPicPr>
        <p:blipFill rotWithShape="1">
          <a:blip r:embed="rId3"/>
          <a:srcRect l="10757" r="43165"/>
          <a:stretch/>
        </p:blipFill>
        <p:spPr>
          <a:xfrm>
            <a:off x="7450613" y="487"/>
            <a:ext cx="4740523" cy="6857027"/>
          </a:xfrm>
          <a:prstGeom prst="rect">
            <a:avLst/>
          </a:prstGeom>
          <a:solidFill>
            <a:schemeClr val="bg1"/>
          </a:solidFill>
          <a:ln w="9525" cap="flat" cmpd="sng" algn="ctr">
            <a:noFill/>
            <a:prstDash val="solid"/>
          </a:ln>
          <a:effectLst>
            <a:outerShdw blurRad="127000" algn="tl" rotWithShape="0">
              <a:srgbClr val="FFFFFF">
                <a:lumMod val="50000"/>
                <a:alpha val="20000"/>
              </a:srgbClr>
            </a:outerShdw>
          </a:effectLst>
        </p:spPr>
      </p:pic>
      <p:sp>
        <p:nvSpPr>
          <p:cNvPr id="3" name="Rectangle 2" descr="Image of a white male with light red hair looking at the Azure dashboard on his computer.">
            <a:extLst>
              <a:ext uri="{FF2B5EF4-FFF2-40B4-BE49-F238E27FC236}">
                <a16:creationId xmlns:a16="http://schemas.microsoft.com/office/drawing/2014/main" id="{9B344B1C-A932-4551-B4B2-9A9A535F41AF}"/>
              </a:ext>
            </a:extLst>
          </p:cNvPr>
          <p:cNvSpPr/>
          <p:nvPr/>
        </p:nvSpPr>
        <p:spPr bwMode="auto">
          <a:xfrm>
            <a:off x="7450612" y="487"/>
            <a:ext cx="4740523" cy="6857027"/>
          </a:xfrm>
          <a:prstGeom prst="rect">
            <a:avLst/>
          </a:prstGeom>
          <a:gradFill flip="none" rotWithShape="1">
            <a:gsLst>
              <a:gs pos="0">
                <a:schemeClr val="tx1">
                  <a:alpha val="23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6"/>
          <p:cNvSpPr>
            <a:spLocks noGrp="1"/>
          </p:cNvSpPr>
          <p:nvPr>
            <p:ph type="title"/>
          </p:nvPr>
        </p:nvSpPr>
        <p:spPr>
          <a:xfrm>
            <a:off x="433585" y="620827"/>
            <a:ext cx="11306469" cy="760979"/>
          </a:xfrm>
        </p:spPr>
        <p:txBody>
          <a:bodyPr/>
          <a:lstStyle/>
          <a:p>
            <a:r>
              <a:rPr lang="en-US" dirty="0"/>
              <a:t>Azure Firewall </a:t>
            </a:r>
            <a:br>
              <a:rPr lang="en-US"/>
            </a:br>
            <a:r>
              <a:rPr lang="en-US" sz="1961" spc="0" dirty="0"/>
              <a:t>Key features</a:t>
            </a:r>
            <a:endParaRPr lang="en-US" spc="0" dirty="0"/>
          </a:p>
        </p:txBody>
      </p:sp>
      <p:sp>
        <p:nvSpPr>
          <p:cNvPr id="6" name="Text Placeholder 5"/>
          <p:cNvSpPr>
            <a:spLocks noGrp="1"/>
          </p:cNvSpPr>
          <p:nvPr>
            <p:ph type="body" sz="quarter" idx="4294967295"/>
          </p:nvPr>
        </p:nvSpPr>
        <p:spPr>
          <a:xfrm>
            <a:off x="293207" y="1497006"/>
            <a:ext cx="6445799" cy="5251118"/>
          </a:xfrm>
        </p:spPr>
        <p:txBody>
          <a:bodyPr numCol="2" spcCol="731520"/>
          <a:lstStyle/>
          <a:p>
            <a:pPr>
              <a:lnSpc>
                <a:spcPts val="1765"/>
              </a:lnSpc>
              <a:spcBef>
                <a:spcPts val="588"/>
              </a:spcBef>
            </a:pPr>
            <a:r>
              <a:rPr lang="en-US" sz="1274" spc="0" dirty="0">
                <a:solidFill>
                  <a:schemeClr val="tx2"/>
                </a:solidFill>
              </a:rPr>
              <a:t>Application rules</a:t>
            </a:r>
          </a:p>
          <a:p>
            <a:pPr lvl="1">
              <a:lnSpc>
                <a:spcPts val="1765"/>
              </a:lnSpc>
              <a:spcBef>
                <a:spcPts val="588"/>
              </a:spcBef>
              <a:buSzPct val="110000"/>
            </a:pPr>
            <a:r>
              <a:rPr lang="en-US" sz="1274" dirty="0">
                <a:cs typeface="Segoe UI" panose="020B0502040204020203" pitchFamily="34" charset="0"/>
              </a:rPr>
              <a:t>FQDN Filtering (HTTP/S, MSSQL)</a:t>
            </a:r>
          </a:p>
          <a:p>
            <a:pPr lvl="1">
              <a:lnSpc>
                <a:spcPts val="1765"/>
              </a:lnSpc>
              <a:spcBef>
                <a:spcPts val="588"/>
              </a:spcBef>
              <a:buSzPct val="110000"/>
            </a:pPr>
            <a:r>
              <a:rPr lang="en-US" sz="1274" dirty="0">
                <a:cs typeface="Segoe UI" panose="020B0502040204020203" pitchFamily="34" charset="0"/>
              </a:rPr>
              <a:t>FQDN Tags (e.g., Windows Update, </a:t>
            </a:r>
            <a:br>
              <a:rPr lang="en-US" sz="1274" dirty="0">
                <a:cs typeface="Segoe UI" panose="020B0502040204020203" pitchFamily="34" charset="0"/>
              </a:rPr>
            </a:br>
            <a:r>
              <a:rPr lang="en-US" sz="1274" dirty="0">
                <a:cs typeface="Segoe UI" panose="020B0502040204020203" pitchFamily="34" charset="0"/>
              </a:rPr>
              <a:t>Azure Backup, ASE,HDI) </a:t>
            </a:r>
          </a:p>
          <a:p>
            <a:pPr lvl="1">
              <a:lnSpc>
                <a:spcPts val="1765"/>
              </a:lnSpc>
              <a:spcBef>
                <a:spcPts val="588"/>
              </a:spcBef>
              <a:buSzPct val="110000"/>
            </a:pPr>
            <a:r>
              <a:rPr lang="en-US" sz="1274" dirty="0">
                <a:cs typeface="Segoe UI" panose="020B0502040204020203" pitchFamily="34" charset="0"/>
              </a:rPr>
              <a:t>Default infrastructure rule collection</a:t>
            </a:r>
          </a:p>
          <a:p>
            <a:pPr>
              <a:lnSpc>
                <a:spcPts val="1765"/>
              </a:lnSpc>
            </a:pPr>
            <a:br>
              <a:rPr lang="en-US" sz="1274" spc="0" dirty="0"/>
            </a:br>
            <a:r>
              <a:rPr lang="en-US" sz="1274" spc="0" dirty="0">
                <a:solidFill>
                  <a:schemeClr val="tx2"/>
                </a:solidFill>
              </a:rPr>
              <a:t>Fully stateful network rules</a:t>
            </a:r>
          </a:p>
          <a:p>
            <a:pPr lvl="1">
              <a:lnSpc>
                <a:spcPts val="1765"/>
              </a:lnSpc>
              <a:spcBef>
                <a:spcPts val="588"/>
              </a:spcBef>
              <a:buSzPct val="110000"/>
            </a:pPr>
            <a:r>
              <a:rPr lang="en-US" sz="1274" dirty="0">
                <a:cs typeface="Segoe UI" panose="020B0502040204020203" pitchFamily="34" charset="0"/>
              </a:rPr>
              <a:t>Service Tags</a:t>
            </a:r>
          </a:p>
          <a:p>
            <a:pPr>
              <a:lnSpc>
                <a:spcPts val="1765"/>
              </a:lnSpc>
            </a:pPr>
            <a:br>
              <a:rPr lang="en-US" sz="1274" spc="0" dirty="0"/>
            </a:br>
            <a:r>
              <a:rPr lang="en-US" sz="1274" spc="0" dirty="0">
                <a:solidFill>
                  <a:schemeClr val="tx2"/>
                </a:solidFill>
              </a:rPr>
              <a:t>NAT support</a:t>
            </a:r>
          </a:p>
          <a:p>
            <a:pPr lvl="1">
              <a:lnSpc>
                <a:spcPts val="1765"/>
              </a:lnSpc>
              <a:spcBef>
                <a:spcPts val="588"/>
              </a:spcBef>
              <a:buSzPct val="110000"/>
            </a:pPr>
            <a:r>
              <a:rPr lang="en-US" sz="1274" dirty="0">
                <a:cs typeface="Segoe UI" panose="020B0502040204020203" pitchFamily="34" charset="0"/>
              </a:rPr>
              <a:t>Default Source Network Address </a:t>
            </a:r>
            <a:br>
              <a:rPr lang="en-US" sz="1274" dirty="0">
                <a:cs typeface="Segoe UI" panose="020B0502040204020203" pitchFamily="34" charset="0"/>
              </a:rPr>
            </a:br>
            <a:r>
              <a:rPr lang="en-US" sz="1274" dirty="0">
                <a:cs typeface="Segoe UI" panose="020B0502040204020203" pitchFamily="34" charset="0"/>
              </a:rPr>
              <a:t>Translation (SNAT)</a:t>
            </a:r>
          </a:p>
          <a:p>
            <a:pPr lvl="1">
              <a:lnSpc>
                <a:spcPts val="1765"/>
              </a:lnSpc>
              <a:spcBef>
                <a:spcPts val="588"/>
              </a:spcBef>
              <a:buSzPct val="110000"/>
            </a:pPr>
            <a:r>
              <a:rPr lang="en-US" sz="1274" dirty="0">
                <a:cs typeface="Segoe UI" panose="020B0502040204020203" pitchFamily="34" charset="0"/>
              </a:rPr>
              <a:t>Destination Network Address </a:t>
            </a:r>
            <a:br>
              <a:rPr lang="en-US" sz="1274" dirty="0">
                <a:cs typeface="Segoe UI" panose="020B0502040204020203" pitchFamily="34" charset="0"/>
              </a:rPr>
            </a:br>
            <a:r>
              <a:rPr lang="en-US" sz="1274" dirty="0">
                <a:cs typeface="Segoe UI" panose="020B0502040204020203" pitchFamily="34" charset="0"/>
              </a:rPr>
              <a:t>Translation (DNAT)</a:t>
            </a:r>
          </a:p>
          <a:p>
            <a:pPr>
              <a:lnSpc>
                <a:spcPts val="1765"/>
              </a:lnSpc>
              <a:spcBef>
                <a:spcPts val="588"/>
              </a:spcBef>
            </a:pPr>
            <a:endParaRPr lang="en-US" sz="1274" spc="0" dirty="0">
              <a:solidFill>
                <a:schemeClr val="tx2"/>
              </a:solidFill>
            </a:endParaRPr>
          </a:p>
          <a:p>
            <a:pPr>
              <a:lnSpc>
                <a:spcPts val="1765"/>
              </a:lnSpc>
            </a:pPr>
            <a:r>
              <a:rPr lang="en-US" sz="1274" spc="0" dirty="0">
                <a:solidFill>
                  <a:schemeClr val="tx2"/>
                </a:solidFill>
              </a:rPr>
              <a:t>Threat Intel</a:t>
            </a:r>
          </a:p>
          <a:p>
            <a:pPr lvl="1">
              <a:lnSpc>
                <a:spcPts val="1765"/>
              </a:lnSpc>
              <a:spcBef>
                <a:spcPts val="588"/>
              </a:spcBef>
              <a:buSzPct val="110000"/>
            </a:pPr>
            <a:r>
              <a:rPr lang="en-US" sz="1274" dirty="0">
                <a:cs typeface="Segoe UI" panose="020B0502040204020203" pitchFamily="34" charset="0"/>
              </a:rPr>
              <a:t>Deny and Alert on known malicious </a:t>
            </a:r>
            <a:br>
              <a:rPr lang="en-US" sz="1274" dirty="0">
                <a:cs typeface="Segoe UI" panose="020B0502040204020203" pitchFamily="34" charset="0"/>
              </a:rPr>
            </a:br>
            <a:r>
              <a:rPr lang="en-US" sz="1274" dirty="0">
                <a:cs typeface="Segoe UI" panose="020B0502040204020203" pitchFamily="34" charset="0"/>
              </a:rPr>
              <a:t>IPs and domains</a:t>
            </a:r>
          </a:p>
          <a:p>
            <a:pPr>
              <a:lnSpc>
                <a:spcPts val="1765"/>
              </a:lnSpc>
              <a:spcBef>
                <a:spcPts val="588"/>
              </a:spcBef>
            </a:pPr>
            <a:endParaRPr lang="en-US" sz="1274" spc="0" dirty="0"/>
          </a:p>
          <a:p>
            <a:pPr>
              <a:lnSpc>
                <a:spcPts val="1765"/>
              </a:lnSpc>
              <a:spcBef>
                <a:spcPts val="588"/>
              </a:spcBef>
            </a:pPr>
            <a:br>
              <a:rPr lang="en-US" sz="1274" spc="0" dirty="0"/>
            </a:br>
            <a:endParaRPr lang="en-US" sz="1274" spc="0" dirty="0"/>
          </a:p>
          <a:p>
            <a:pPr>
              <a:lnSpc>
                <a:spcPts val="1765"/>
              </a:lnSpc>
              <a:spcBef>
                <a:spcPts val="588"/>
              </a:spcBef>
            </a:pPr>
            <a:br>
              <a:rPr lang="en-US" sz="1274" spc="0" dirty="0"/>
            </a:br>
            <a:endParaRPr lang="en-US" sz="1274" spc="0" dirty="0"/>
          </a:p>
        </p:txBody>
      </p:sp>
      <p:grpSp>
        <p:nvGrpSpPr>
          <p:cNvPr id="4" name="Group 3">
            <a:extLst>
              <a:ext uri="{FF2B5EF4-FFF2-40B4-BE49-F238E27FC236}">
                <a16:creationId xmlns:a16="http://schemas.microsoft.com/office/drawing/2014/main" id="{EEE94D40-8EF1-4BC7-A821-27FF63BFF99C}"/>
              </a:ext>
              <a:ext uri="{C183D7F6-B498-43B3-948B-1728B52AA6E4}">
                <adec:decorative xmlns:adec="http://schemas.microsoft.com/office/drawing/2017/decorative" val="1"/>
              </a:ext>
            </a:extLst>
          </p:cNvPr>
          <p:cNvGrpSpPr/>
          <p:nvPr/>
        </p:nvGrpSpPr>
        <p:grpSpPr>
          <a:xfrm>
            <a:off x="10598683" y="440918"/>
            <a:ext cx="1174675" cy="1174669"/>
            <a:chOff x="9266238" y="5019682"/>
            <a:chExt cx="1249362" cy="1249356"/>
          </a:xfrm>
        </p:grpSpPr>
        <p:sp>
          <p:nvSpPr>
            <p:cNvPr id="11" name="Oval 10">
              <a:extLst>
                <a:ext uri="{FF2B5EF4-FFF2-40B4-BE49-F238E27FC236}">
                  <a16:creationId xmlns:a16="http://schemas.microsoft.com/office/drawing/2014/main" id="{C04CB323-B1B3-411F-8E92-F702E1CA0A49}"/>
                </a:ext>
              </a:extLst>
            </p:cNvPr>
            <p:cNvSpPr/>
            <p:nvPr/>
          </p:nvSpPr>
          <p:spPr bwMode="auto">
            <a:xfrm>
              <a:off x="9266238" y="5019682"/>
              <a:ext cx="1249362" cy="1249356"/>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B9B57B4B-C3D7-49C9-B03A-E3CCBA13D3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925" y="5256366"/>
              <a:ext cx="775988" cy="775988"/>
            </a:xfrm>
            <a:prstGeom prst="rect">
              <a:avLst/>
            </a:prstGeom>
          </p:spPr>
        </p:pic>
      </p:grpSp>
      <p:sp>
        <p:nvSpPr>
          <p:cNvPr id="13" name="Text Placeholder 5">
            <a:extLst>
              <a:ext uri="{FF2B5EF4-FFF2-40B4-BE49-F238E27FC236}">
                <a16:creationId xmlns:a16="http://schemas.microsoft.com/office/drawing/2014/main" id="{DBA80F65-E31A-4D1A-8D70-4A5796981256}"/>
              </a:ext>
            </a:extLst>
          </p:cNvPr>
          <p:cNvSpPr txBox="1">
            <a:spLocks/>
          </p:cNvSpPr>
          <p:nvPr/>
        </p:nvSpPr>
        <p:spPr>
          <a:xfrm>
            <a:off x="3896207" y="1473186"/>
            <a:ext cx="7368590" cy="4797683"/>
          </a:xfrm>
          <a:prstGeom prst="rect">
            <a:avLst/>
          </a:prstGeom>
        </p:spPr>
        <p:txBody>
          <a:bodyPr vert="horz" wrap="square" lIns="0" tIns="89642" rIns="143428" bIns="89642" numCol="2" spcCol="73152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765"/>
              </a:lnSpc>
              <a:spcBef>
                <a:spcPts val="588"/>
              </a:spcBef>
            </a:pPr>
            <a:r>
              <a:rPr lang="en-US" sz="1274" spc="0" dirty="0">
                <a:solidFill>
                  <a:schemeClr val="tx2"/>
                </a:solidFill>
              </a:rPr>
              <a:t>Monitoring</a:t>
            </a:r>
            <a:r>
              <a:rPr lang="en-US" sz="1274" spc="0" dirty="0"/>
              <a:t> </a:t>
            </a:r>
          </a:p>
          <a:p>
            <a:pPr lvl="1">
              <a:lnSpc>
                <a:spcPts val="1765"/>
              </a:lnSpc>
              <a:spcBef>
                <a:spcPts val="588"/>
              </a:spcBef>
              <a:buSzPct val="110000"/>
            </a:pPr>
            <a:r>
              <a:rPr lang="en-US" sz="1274" dirty="0">
                <a:cs typeface="Segoe UI" panose="020B0502040204020203" pitchFamily="34" charset="0"/>
              </a:rPr>
              <a:t>Azure monitor logging</a:t>
            </a:r>
          </a:p>
          <a:p>
            <a:pPr lvl="1">
              <a:lnSpc>
                <a:spcPts val="1765"/>
              </a:lnSpc>
              <a:spcBef>
                <a:spcPts val="588"/>
              </a:spcBef>
              <a:buSzPct val="110000"/>
            </a:pPr>
            <a:r>
              <a:rPr lang="en-US" sz="1274" dirty="0">
                <a:cs typeface="Segoe UI" panose="020B0502040204020203" pitchFamily="34" charset="0"/>
              </a:rPr>
              <a:t>Azure monitor metrics</a:t>
            </a:r>
          </a:p>
          <a:p>
            <a:pPr lvl="1">
              <a:lnSpc>
                <a:spcPts val="1765"/>
              </a:lnSpc>
              <a:spcBef>
                <a:spcPts val="588"/>
              </a:spcBef>
              <a:buSzPct val="110000"/>
            </a:pPr>
            <a:r>
              <a:rPr lang="en-US" sz="1274" dirty="0">
                <a:cs typeface="Segoe UI" panose="020B0502040204020203" pitchFamily="34" charset="0"/>
              </a:rPr>
              <a:t>Network watcher</a:t>
            </a:r>
          </a:p>
          <a:p>
            <a:pPr>
              <a:lnSpc>
                <a:spcPts val="1765"/>
              </a:lnSpc>
            </a:pPr>
            <a:endParaRPr lang="en-US" sz="1274" spc="0">
              <a:solidFill>
                <a:schemeClr val="tx2"/>
              </a:solidFill>
            </a:endParaRPr>
          </a:p>
          <a:p>
            <a:pPr>
              <a:lnSpc>
                <a:spcPts val="1765"/>
              </a:lnSpc>
            </a:pPr>
            <a:r>
              <a:rPr lang="en-US" sz="1274" spc="0" dirty="0">
                <a:solidFill>
                  <a:schemeClr val="tx2"/>
                </a:solidFill>
              </a:rPr>
              <a:t>Scale and availability</a:t>
            </a:r>
          </a:p>
          <a:p>
            <a:pPr lvl="1">
              <a:lnSpc>
                <a:spcPts val="1765"/>
              </a:lnSpc>
              <a:spcBef>
                <a:spcPts val="588"/>
              </a:spcBef>
              <a:buSzPct val="110000"/>
            </a:pPr>
            <a:r>
              <a:rPr lang="en-US" sz="1274" dirty="0">
                <a:gradFill>
                  <a:gsLst>
                    <a:gs pos="1250">
                      <a:schemeClr val="tx1"/>
                    </a:gs>
                    <a:gs pos="100000">
                      <a:schemeClr val="tx1"/>
                    </a:gs>
                  </a:gsLst>
                  <a:lin ang="5400000" scaled="0"/>
                </a:gradFill>
                <a:cs typeface="Segoe UI" panose="020B0502040204020203" pitchFamily="34" charset="0"/>
              </a:rPr>
              <a:t>Built-in auto scale (30 Gbps) and HA</a:t>
            </a:r>
          </a:p>
          <a:p>
            <a:pPr lvl="1">
              <a:lnSpc>
                <a:spcPts val="1765"/>
              </a:lnSpc>
              <a:spcBef>
                <a:spcPts val="588"/>
              </a:spcBef>
              <a:buSzPct val="110000"/>
            </a:pPr>
            <a:r>
              <a:rPr lang="en-US" sz="1274" dirty="0">
                <a:gradFill>
                  <a:gsLst>
                    <a:gs pos="1250">
                      <a:schemeClr val="tx1"/>
                    </a:gs>
                    <a:gs pos="100000">
                      <a:schemeClr val="tx1"/>
                    </a:gs>
                  </a:gsLst>
                  <a:lin ang="5400000" scaled="0"/>
                </a:gradFill>
                <a:cs typeface="Segoe UI" panose="020B0502040204020203" pitchFamily="34" charset="0"/>
              </a:rPr>
              <a:t>Multiple public IPs – up to 250</a:t>
            </a:r>
          </a:p>
          <a:p>
            <a:pPr lvl="1">
              <a:lnSpc>
                <a:spcPts val="1765"/>
              </a:lnSpc>
              <a:spcBef>
                <a:spcPts val="588"/>
              </a:spcBef>
              <a:buSzPct val="110000"/>
            </a:pPr>
            <a:r>
              <a:rPr lang="en-US" sz="1274" dirty="0">
                <a:gradFill>
                  <a:gsLst>
                    <a:gs pos="1250">
                      <a:schemeClr val="tx1"/>
                    </a:gs>
                    <a:gs pos="100000">
                      <a:schemeClr val="tx1"/>
                    </a:gs>
                  </a:gsLst>
                  <a:lin ang="5400000" scaled="0"/>
                </a:gradFill>
                <a:cs typeface="Segoe UI" panose="020B0502040204020203" pitchFamily="34" charset="0"/>
              </a:rPr>
              <a:t>Availability Zones (99.99% SLA)</a:t>
            </a:r>
          </a:p>
          <a:p>
            <a:pPr lvl="1">
              <a:lnSpc>
                <a:spcPts val="1765"/>
              </a:lnSpc>
              <a:spcBef>
                <a:spcPts val="588"/>
              </a:spcBef>
              <a:buSzPct val="110000"/>
            </a:pPr>
            <a:endParaRPr lang="en-US" sz="1274">
              <a:gradFill>
                <a:gsLst>
                  <a:gs pos="1250">
                    <a:schemeClr val="tx1"/>
                  </a:gs>
                  <a:gs pos="100000">
                    <a:schemeClr val="tx1"/>
                  </a:gs>
                </a:gsLst>
                <a:lin ang="5400000" scaled="0"/>
              </a:gradFill>
              <a:cs typeface="Segoe UI" panose="020B0502040204020203" pitchFamily="34" charset="0"/>
            </a:endParaRPr>
          </a:p>
          <a:p>
            <a:pPr lvl="1">
              <a:lnSpc>
                <a:spcPts val="1765"/>
              </a:lnSpc>
              <a:spcBef>
                <a:spcPts val="588"/>
              </a:spcBef>
              <a:buSzPct val="110000"/>
            </a:pPr>
            <a:r>
              <a:rPr lang="en-US" sz="1274" dirty="0">
                <a:solidFill>
                  <a:schemeClr val="tx2"/>
                </a:solidFill>
              </a:rPr>
              <a:t>Recently released</a:t>
            </a:r>
            <a:endParaRPr lang="en-US" sz="1274">
              <a:gradFill>
                <a:gsLst>
                  <a:gs pos="1250">
                    <a:schemeClr val="tx1"/>
                  </a:gs>
                  <a:gs pos="100000">
                    <a:schemeClr val="tx1"/>
                  </a:gs>
                </a:gsLst>
                <a:lin ang="5400000" scaled="0"/>
              </a:gradFill>
              <a:cs typeface="Segoe UI" panose="020B0502040204020203" pitchFamily="34" charset="0"/>
            </a:endParaRPr>
          </a:p>
          <a:p>
            <a:pPr lvl="1">
              <a:lnSpc>
                <a:spcPts val="1765"/>
              </a:lnSpc>
              <a:spcAft>
                <a:spcPts val="588"/>
              </a:spcAft>
              <a:buSzPct val="110000"/>
            </a:pPr>
            <a:r>
              <a:rPr lang="en-US" sz="1274" dirty="0">
                <a:gradFill>
                  <a:gsLst>
                    <a:gs pos="1250">
                      <a:schemeClr val="tx1"/>
                    </a:gs>
                    <a:gs pos="100000">
                      <a:schemeClr val="tx1"/>
                    </a:gs>
                  </a:gsLst>
                  <a:lin ang="5400000" scaled="0"/>
                </a:gradFill>
                <a:cs typeface="Segoe UI" panose="020B0502040204020203" pitchFamily="34" charset="0"/>
              </a:rPr>
              <a:t>GA: FQDN filtering in network rules (all ports and protocols)</a:t>
            </a:r>
          </a:p>
          <a:p>
            <a:pPr lvl="1">
              <a:lnSpc>
                <a:spcPts val="1765"/>
              </a:lnSpc>
              <a:spcAft>
                <a:spcPts val="588"/>
              </a:spcAft>
              <a:buSzPct val="110000"/>
            </a:pPr>
            <a:r>
              <a:rPr lang="en-US" sz="1274" dirty="0">
                <a:gradFill>
                  <a:gsLst>
                    <a:gs pos="1250">
                      <a:schemeClr val="tx1"/>
                    </a:gs>
                    <a:gs pos="100000">
                      <a:schemeClr val="tx1"/>
                    </a:gs>
                  </a:gsLst>
                  <a:lin ang="5400000" scaled="0"/>
                </a:gradFill>
                <a:cs typeface="Segoe UI" panose="020B0502040204020203" pitchFamily="34" charset="0"/>
              </a:rPr>
              <a:t>GA: Custom DNS and DNS Proxy</a:t>
            </a:r>
          </a:p>
          <a:p>
            <a:pPr lvl="1">
              <a:lnSpc>
                <a:spcPts val="1765"/>
              </a:lnSpc>
              <a:spcAft>
                <a:spcPts val="588"/>
              </a:spcAft>
              <a:buSzPct val="110000"/>
            </a:pPr>
            <a:r>
              <a:rPr lang="en-US" sz="1274" dirty="0">
                <a:gradFill>
                  <a:gsLst>
                    <a:gs pos="1250">
                      <a:schemeClr val="tx1"/>
                    </a:gs>
                    <a:gs pos="100000">
                      <a:schemeClr val="tx1"/>
                    </a:gs>
                  </a:gsLst>
                  <a:lin ang="5400000" scaled="0"/>
                </a:gradFill>
                <a:cs typeface="Segoe UI" panose="020B0502040204020203" pitchFamily="34" charset="0"/>
              </a:rPr>
              <a:t>GA: Web Categories (based on FQDN)</a:t>
            </a:r>
          </a:p>
          <a:p>
            <a:pPr lvl="1">
              <a:lnSpc>
                <a:spcPts val="1765"/>
              </a:lnSpc>
              <a:spcAft>
                <a:spcPts val="588"/>
              </a:spcAft>
              <a:buSzPct val="110000"/>
            </a:pPr>
            <a:r>
              <a:rPr lang="en-US" sz="1274" dirty="0">
                <a:gradFill>
                  <a:gsLst>
                    <a:gs pos="1250">
                      <a:schemeClr val="tx1"/>
                    </a:gs>
                    <a:gs pos="100000">
                      <a:schemeClr val="tx1"/>
                    </a:gs>
                  </a:gsLst>
                  <a:lin ang="5400000" scaled="0"/>
                </a:gradFill>
                <a:cs typeface="Segoe UI" panose="020B0502040204020203" pitchFamily="34" charset="0"/>
              </a:rPr>
              <a:t>GA: Premium SKU</a:t>
            </a:r>
          </a:p>
          <a:p>
            <a:pPr>
              <a:lnSpc>
                <a:spcPts val="1765"/>
              </a:lnSpc>
              <a:spcBef>
                <a:spcPts val="588"/>
              </a:spcBef>
            </a:pPr>
            <a:endParaRPr lang="en-US" sz="1274" spc="0"/>
          </a:p>
        </p:txBody>
      </p:sp>
    </p:spTree>
    <p:extLst>
      <p:ext uri="{BB962C8B-B14F-4D97-AF65-F5344CB8AC3E}">
        <p14:creationId xmlns:p14="http://schemas.microsoft.com/office/powerpoint/2010/main" val="34692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5C9CF16A-E68A-47A2-825C-9EF2DBFAB9D2}"/>
              </a:ext>
            </a:extLst>
          </p:cNvPr>
          <p:cNvSpPr>
            <a:spLocks noGrp="1"/>
          </p:cNvSpPr>
          <p:nvPr>
            <p:ph type="title"/>
          </p:nvPr>
        </p:nvSpPr>
        <p:spPr>
          <a:xfrm>
            <a:off x="421181" y="216884"/>
            <a:ext cx="11304865" cy="752642"/>
          </a:xfrm>
        </p:spPr>
        <p:txBody>
          <a:bodyPr/>
          <a:lstStyle/>
          <a:p>
            <a:r>
              <a:rPr lang="en-US"/>
              <a:t>Azure Firewall Premium</a:t>
            </a:r>
            <a:br>
              <a:rPr lang="en-US"/>
            </a:br>
            <a:r>
              <a:rPr lang="en-US" sz="1961" spc="0">
                <a:solidFill>
                  <a:schemeClr val="tx1"/>
                </a:solidFill>
              </a:rPr>
              <a:t>Cloud native Next-Gen Firewall as a service</a:t>
            </a:r>
            <a:endParaRPr lang="en-US" spc="0">
              <a:solidFill>
                <a:schemeClr val="tx1"/>
              </a:solidFill>
            </a:endParaRPr>
          </a:p>
        </p:txBody>
      </p:sp>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421180" y="1077583"/>
            <a:ext cx="5202624" cy="5645169"/>
          </a:xfrm>
        </p:spPr>
        <p:txBody>
          <a:bodyPr>
            <a:normAutofit fontScale="25000" lnSpcReduction="20000"/>
          </a:bodyPr>
          <a:lstStyle/>
          <a:p>
            <a:pPr lvl="1">
              <a:lnSpc>
                <a:spcPts val="1765"/>
              </a:lnSpc>
              <a:spcBef>
                <a:spcPts val="980"/>
              </a:spcBef>
              <a:spcAft>
                <a:spcPts val="588"/>
              </a:spcAft>
            </a:pPr>
            <a:r>
              <a:rPr lang="en-US" sz="4800" b="1" dirty="0">
                <a:solidFill>
                  <a:schemeClr val="tx2"/>
                </a:solidFill>
                <a:cs typeface="Segoe UI" panose="020B0502040204020203" pitchFamily="34" charset="0"/>
              </a:rPr>
              <a:t>TLS Inspection</a:t>
            </a:r>
            <a:endParaRPr lang="en-US" sz="4800" b="1" dirty="0">
              <a:cs typeface="Segoe UI" panose="020B0502040204020203" pitchFamily="34" charset="0"/>
            </a:endParaRPr>
          </a:p>
          <a:p>
            <a:pPr lvl="1">
              <a:lnSpc>
                <a:spcPts val="1765"/>
              </a:lnSpc>
              <a:spcAft>
                <a:spcPts val="588"/>
              </a:spcAft>
              <a:buSzPct val="110000"/>
            </a:pPr>
            <a:r>
              <a:rPr lang="en-US" sz="4800" dirty="0">
                <a:cs typeface="Segoe UI" panose="020B0502040204020203" pitchFamily="34" charset="0"/>
              </a:rPr>
              <a:t>Built-in TLS Inspection for Outbound and East-West traffic</a:t>
            </a:r>
          </a:p>
          <a:p>
            <a:pPr lvl="1">
              <a:lnSpc>
                <a:spcPts val="1765"/>
              </a:lnSpc>
              <a:spcAft>
                <a:spcPts val="588"/>
              </a:spcAft>
              <a:buSzPct val="110000"/>
            </a:pPr>
            <a:r>
              <a:rPr lang="en-US" sz="4800" dirty="0">
                <a:cs typeface="Segoe UI" panose="020B0502040204020203" pitchFamily="34" charset="0"/>
              </a:rPr>
              <a:t>Inbound TLS termination is supported with Azure Application Gateway</a:t>
            </a:r>
          </a:p>
          <a:p>
            <a:pPr lvl="1">
              <a:lnSpc>
                <a:spcPts val="1765"/>
              </a:lnSpc>
              <a:spcAft>
                <a:spcPts val="588"/>
              </a:spcAft>
              <a:buSzPct val="110000"/>
            </a:pPr>
            <a:r>
              <a:rPr lang="en-US" sz="4800" dirty="0">
                <a:cs typeface="Segoe UI" panose="020B0502040204020203" pitchFamily="34" charset="0"/>
              </a:rPr>
              <a:t>Customer provided key pair via Azure Key Vault integration</a:t>
            </a:r>
          </a:p>
          <a:p>
            <a:pPr lvl="1">
              <a:lnSpc>
                <a:spcPts val="1765"/>
              </a:lnSpc>
              <a:spcAft>
                <a:spcPts val="588"/>
              </a:spcAft>
              <a:buSzPct val="110000"/>
            </a:pPr>
            <a:r>
              <a:rPr lang="en-US" sz="4800" dirty="0">
                <a:solidFill>
                  <a:schemeClr val="tx2"/>
                </a:solidFill>
                <a:cs typeface="Segoe UI" panose="020B0502040204020203" pitchFamily="34" charset="0"/>
              </a:rPr>
              <a:t>Intrusion Detection Prevention System (IDPS)</a:t>
            </a:r>
          </a:p>
          <a:p>
            <a:pPr lvl="1">
              <a:lnSpc>
                <a:spcPts val="1765"/>
              </a:lnSpc>
              <a:spcAft>
                <a:spcPts val="588"/>
              </a:spcAft>
              <a:buSzPct val="110000"/>
            </a:pPr>
            <a:r>
              <a:rPr lang="en-US" sz="4800" dirty="0">
                <a:cs typeface="Segoe UI" panose="020B0502040204020203" pitchFamily="34" charset="0"/>
              </a:rPr>
              <a:t>Detect alert and block inbound/outbound malicious traffic</a:t>
            </a:r>
          </a:p>
          <a:p>
            <a:pPr lvl="1">
              <a:lnSpc>
                <a:spcPts val="1765"/>
              </a:lnSpc>
              <a:spcAft>
                <a:spcPts val="588"/>
              </a:spcAft>
              <a:buSzPct val="110000"/>
            </a:pPr>
            <a:r>
              <a:rPr lang="en-US" sz="4800" dirty="0">
                <a:cs typeface="Segoe UI" panose="020B0502040204020203" pitchFamily="34" charset="0"/>
              </a:rPr>
              <a:t>Supported for both encrypted and plain text protocols</a:t>
            </a:r>
          </a:p>
          <a:p>
            <a:pPr lvl="1">
              <a:lnSpc>
                <a:spcPts val="1765"/>
              </a:lnSpc>
              <a:spcAft>
                <a:spcPts val="588"/>
              </a:spcAft>
              <a:buSzPct val="110000"/>
            </a:pPr>
            <a:r>
              <a:rPr lang="en-US" sz="4800" dirty="0">
                <a:cs typeface="Segoe UI" panose="020B0502040204020203" pitchFamily="34" charset="0"/>
              </a:rPr>
              <a:t>Signature-based detection that is continuously updated </a:t>
            </a:r>
          </a:p>
          <a:p>
            <a:pPr lvl="1">
              <a:lnSpc>
                <a:spcPts val="1765"/>
              </a:lnSpc>
              <a:spcAft>
                <a:spcPts val="588"/>
              </a:spcAft>
              <a:buSzPct val="110000"/>
            </a:pPr>
            <a:r>
              <a:rPr lang="en-US" sz="4800" b="1" dirty="0">
                <a:solidFill>
                  <a:schemeClr val="tx2"/>
                </a:solidFill>
                <a:cs typeface="Segoe UI" panose="020B0502040204020203" pitchFamily="34" charset="0"/>
              </a:rPr>
              <a:t>URL Filtering</a:t>
            </a:r>
          </a:p>
          <a:p>
            <a:pPr lvl="1">
              <a:lnSpc>
                <a:spcPts val="1765"/>
              </a:lnSpc>
              <a:spcAft>
                <a:spcPts val="588"/>
              </a:spcAft>
              <a:buSzPct val="110000"/>
            </a:pPr>
            <a:r>
              <a:rPr lang="en-US" sz="4800" dirty="0">
                <a:cs typeface="Segoe UI" panose="020B0502040204020203" pitchFamily="34" charset="0"/>
              </a:rPr>
              <a:t>Restrict user access to HTTP/HTTPS Web content</a:t>
            </a:r>
          </a:p>
          <a:p>
            <a:pPr lvl="1">
              <a:lnSpc>
                <a:spcPts val="1765"/>
              </a:lnSpc>
              <a:spcAft>
                <a:spcPts val="588"/>
              </a:spcAft>
              <a:buSzPct val="110000"/>
            </a:pPr>
            <a:r>
              <a:rPr lang="en-US" sz="4800" dirty="0">
                <a:cs typeface="Segoe UI" panose="020B0502040204020203" pitchFamily="34" charset="0"/>
              </a:rPr>
              <a:t>Support for URL wildcards</a:t>
            </a:r>
          </a:p>
          <a:p>
            <a:pPr lvl="1">
              <a:lnSpc>
                <a:spcPts val="1765"/>
              </a:lnSpc>
              <a:spcAft>
                <a:spcPts val="588"/>
              </a:spcAft>
              <a:buSzPct val="110000"/>
            </a:pPr>
            <a:r>
              <a:rPr lang="en-US" sz="4800" dirty="0">
                <a:solidFill>
                  <a:schemeClr val="tx2"/>
                </a:solidFill>
                <a:cs typeface="Segoe UI" panose="020B0502040204020203" pitchFamily="34" charset="0"/>
              </a:rPr>
              <a:t>Web Categories </a:t>
            </a:r>
          </a:p>
          <a:p>
            <a:pPr lvl="1">
              <a:lnSpc>
                <a:spcPts val="1765"/>
              </a:lnSpc>
              <a:spcAft>
                <a:spcPts val="588"/>
              </a:spcAft>
              <a:buSzPct val="110000"/>
            </a:pPr>
            <a:r>
              <a:rPr lang="en-US" sz="4800" dirty="0">
                <a:cs typeface="Segoe UI" panose="020B0502040204020203" pitchFamily="34" charset="0"/>
              </a:rPr>
              <a:t>Allow or deny user access to website categories such as gambling, social media and others</a:t>
            </a:r>
          </a:p>
          <a:p>
            <a:pPr lvl="1">
              <a:lnSpc>
                <a:spcPts val="1765"/>
              </a:lnSpc>
              <a:spcAft>
                <a:spcPts val="588"/>
              </a:spcAft>
              <a:buSzPct val="110000"/>
            </a:pPr>
            <a:r>
              <a:rPr lang="en-US" sz="4800" dirty="0">
                <a:cs typeface="Segoe UI" panose="020B0502040204020203" pitchFamily="34" charset="0"/>
              </a:rPr>
              <a:t>Web categories maintained and continuously updated </a:t>
            </a:r>
          </a:p>
          <a:p>
            <a:pPr lvl="1">
              <a:lnSpc>
                <a:spcPts val="1765"/>
              </a:lnSpc>
              <a:spcAft>
                <a:spcPts val="588"/>
              </a:spcAft>
              <a:buSzPct val="110000"/>
            </a:pPr>
            <a:r>
              <a:rPr lang="en-US" sz="4800" dirty="0">
                <a:cs typeface="Segoe UI" panose="020B0502040204020203" pitchFamily="34" charset="0"/>
              </a:rPr>
              <a:t>URL based category matching</a:t>
            </a:r>
          </a:p>
          <a:p>
            <a:pPr lvl="1">
              <a:lnSpc>
                <a:spcPts val="1765"/>
              </a:lnSpc>
              <a:spcBef>
                <a:spcPts val="980"/>
              </a:spcBef>
              <a:spcAft>
                <a:spcPts val="588"/>
              </a:spcAft>
              <a:defRPr/>
            </a:pPr>
            <a:r>
              <a:rPr lang="en-US" sz="1371" dirty="0">
                <a:solidFill>
                  <a:srgbClr val="0078D3"/>
                </a:solidFill>
                <a:latin typeface="Segoe UI Semibold"/>
                <a:cs typeface="Segoe UI" panose="020B0502040204020203" pitchFamily="34" charset="0"/>
              </a:rPr>
              <a:t>Azure Firewall Standard</a:t>
            </a:r>
            <a:endParaRPr lang="en-US" sz="1371" dirty="0">
              <a:latin typeface="Segoe UI"/>
              <a:cs typeface="Segoe UI" panose="020B0502040204020203" pitchFamily="34" charset="0"/>
            </a:endParaRPr>
          </a:p>
          <a:p>
            <a:pPr lvl="1">
              <a:lnSpc>
                <a:spcPts val="1765"/>
              </a:lnSpc>
              <a:spcAft>
                <a:spcPts val="588"/>
              </a:spcAft>
              <a:buSzPct val="110000"/>
              <a:defRPr/>
            </a:pPr>
            <a:r>
              <a:rPr lang="en-US" sz="1371" dirty="0">
                <a:latin typeface="Segoe UI"/>
                <a:cs typeface="Segoe UI" panose="020B0502040204020203" pitchFamily="34" charset="0"/>
              </a:rPr>
              <a:t>Including all standard firewall capabilities</a:t>
            </a:r>
          </a:p>
          <a:p>
            <a:pPr lvl="1">
              <a:lnSpc>
                <a:spcPts val="1765"/>
              </a:lnSpc>
              <a:spcAft>
                <a:spcPts val="588"/>
              </a:spcAft>
              <a:buSzPct val="110000"/>
              <a:defRPr/>
            </a:pPr>
            <a:endParaRPr lang="en-US" sz="1371" dirty="0">
              <a:cs typeface="Segoe UI" panose="020B0502040204020203" pitchFamily="34" charset="0"/>
            </a:endParaRPr>
          </a:p>
        </p:txBody>
      </p:sp>
      <p:grpSp>
        <p:nvGrpSpPr>
          <p:cNvPr id="7" name="Group 6" descr="Visualization of Azure Firewall Premium">
            <a:extLst>
              <a:ext uri="{FF2B5EF4-FFF2-40B4-BE49-F238E27FC236}">
                <a16:creationId xmlns:a16="http://schemas.microsoft.com/office/drawing/2014/main" id="{471CCB11-9A00-4D0F-B1B4-1AAB855200F6}"/>
              </a:ext>
            </a:extLst>
          </p:cNvPr>
          <p:cNvGrpSpPr/>
          <p:nvPr/>
        </p:nvGrpSpPr>
        <p:grpSpPr>
          <a:xfrm>
            <a:off x="5743664" y="1374481"/>
            <a:ext cx="5994832" cy="5354183"/>
            <a:chOff x="5858836" y="1401546"/>
            <a:chExt cx="6115040" cy="5461545"/>
          </a:xfrm>
        </p:grpSpPr>
        <p:sp>
          <p:nvSpPr>
            <p:cNvPr id="98" name="Oval 97">
              <a:extLst>
                <a:ext uri="{FF2B5EF4-FFF2-40B4-BE49-F238E27FC236}">
                  <a16:creationId xmlns:a16="http://schemas.microsoft.com/office/drawing/2014/main" id="{C13ABA6A-0707-47E0-B860-657374F44BFC}"/>
                </a:ext>
              </a:extLst>
            </p:cNvPr>
            <p:cNvSpPr/>
            <p:nvPr/>
          </p:nvSpPr>
          <p:spPr bwMode="auto">
            <a:xfrm>
              <a:off x="8074466" y="3240761"/>
              <a:ext cx="2072361" cy="2072359"/>
            </a:xfrm>
            <a:prstGeom prst="ellipse">
              <a:avLst/>
            </a:prstGeom>
            <a:noFill/>
            <a:ln w="1905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FFF7BA1B-0EA8-4A7B-ADF6-9A59E679A7FD}"/>
                </a:ext>
              </a:extLst>
            </p:cNvPr>
            <p:cNvSpPr/>
            <p:nvPr/>
          </p:nvSpPr>
          <p:spPr bwMode="auto">
            <a:xfrm>
              <a:off x="8333132" y="3499431"/>
              <a:ext cx="1555026" cy="1555019"/>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9ED67BF3-2B26-4BF0-9092-1559DAD61354}"/>
                </a:ext>
              </a:extLst>
            </p:cNvPr>
            <p:cNvSpPr txBox="1"/>
            <p:nvPr/>
          </p:nvSpPr>
          <p:spPr>
            <a:xfrm>
              <a:off x="8599847" y="5097335"/>
              <a:ext cx="1059104" cy="220383"/>
            </a:xfrm>
            <a:prstGeom prst="rect">
              <a:avLst/>
            </a:prstGeom>
            <a:solidFill>
              <a:schemeClr val="bg1"/>
            </a:solidFill>
          </p:spPr>
          <p:txBody>
            <a:bodyPr wrap="square" lIns="27424" tIns="0" rIns="27424" bIns="27424" rtlCol="0" anchor="ctr">
              <a:spAutoFit/>
            </a:bodyPr>
            <a:lstStyle/>
            <a:p>
              <a:pPr algn="ctr" defTabSz="914016">
                <a:defRPr/>
              </a:pPr>
              <a:r>
                <a:rPr lang="en-US" sz="1200">
                  <a:solidFill>
                    <a:srgbClr val="0078D4"/>
                  </a:solidFill>
                  <a:latin typeface="Segoe UI Semibold"/>
                </a:rPr>
                <a:t>Central </a:t>
              </a:r>
              <a:r>
                <a:rPr lang="en-US" sz="1200" err="1">
                  <a:solidFill>
                    <a:srgbClr val="0078D4"/>
                  </a:solidFill>
                  <a:latin typeface="Segoe UI Semibold"/>
                </a:rPr>
                <a:t>VNet</a:t>
              </a:r>
              <a:endParaRPr lang="en-US" sz="1200">
                <a:solidFill>
                  <a:srgbClr val="0078D4"/>
                </a:solidFill>
                <a:latin typeface="Segoe UI Semibold"/>
              </a:endParaRPr>
            </a:p>
          </p:txBody>
        </p:sp>
        <p:sp>
          <p:nvSpPr>
            <p:cNvPr id="28" name="TextBox 27">
              <a:extLst>
                <a:ext uri="{FF2B5EF4-FFF2-40B4-BE49-F238E27FC236}">
                  <a16:creationId xmlns:a16="http://schemas.microsoft.com/office/drawing/2014/main" id="{4CC04D55-AB78-4200-9570-683A818B98F0}"/>
                </a:ext>
              </a:extLst>
            </p:cNvPr>
            <p:cNvSpPr txBox="1"/>
            <p:nvPr/>
          </p:nvSpPr>
          <p:spPr>
            <a:xfrm>
              <a:off x="8640300" y="4506132"/>
              <a:ext cx="995850" cy="188385"/>
            </a:xfrm>
            <a:prstGeom prst="rect">
              <a:avLst/>
            </a:prstGeom>
            <a:noFill/>
          </p:spPr>
          <p:txBody>
            <a:bodyPr wrap="none" lIns="0" tIns="0" rIns="0" bIns="0" rtlCol="0" anchor="b">
              <a:spAutoFit/>
            </a:bodyPr>
            <a:lstStyle/>
            <a:p>
              <a:pPr algn="ctr" defTabSz="914016">
                <a:defRPr/>
              </a:pPr>
              <a:r>
                <a:rPr lang="en-US" sz="1200">
                  <a:gradFill>
                    <a:gsLst>
                      <a:gs pos="2917">
                        <a:srgbClr val="000000"/>
                      </a:gs>
                      <a:gs pos="30000">
                        <a:srgbClr val="000000"/>
                      </a:gs>
                    </a:gsLst>
                    <a:lin ang="5400000" scaled="0"/>
                  </a:gradFill>
                  <a:latin typeface="Segoe UI Semibold"/>
                </a:rPr>
                <a:t>Azure Firewall</a:t>
              </a:r>
            </a:p>
          </p:txBody>
        </p:sp>
        <p:grpSp>
          <p:nvGrpSpPr>
            <p:cNvPr id="155" name="Group 154">
              <a:extLst>
                <a:ext uri="{FF2B5EF4-FFF2-40B4-BE49-F238E27FC236}">
                  <a16:creationId xmlns:a16="http://schemas.microsoft.com/office/drawing/2014/main" id="{50FE374D-2884-4F4A-B4DF-072AF889EF8F}"/>
                </a:ext>
              </a:extLst>
            </p:cNvPr>
            <p:cNvGrpSpPr/>
            <p:nvPr/>
          </p:nvGrpSpPr>
          <p:grpSpPr>
            <a:xfrm>
              <a:off x="7017468" y="4169395"/>
              <a:ext cx="874036" cy="215088"/>
              <a:chOff x="7122950" y="3320281"/>
              <a:chExt cx="412202" cy="217439"/>
            </a:xfrm>
          </p:grpSpPr>
          <p:cxnSp>
            <p:nvCxnSpPr>
              <p:cNvPr id="145" name="Straight Connector 144">
                <a:extLst>
                  <a:ext uri="{FF2B5EF4-FFF2-40B4-BE49-F238E27FC236}">
                    <a16:creationId xmlns:a16="http://schemas.microsoft.com/office/drawing/2014/main" id="{53AA2FFD-7972-4E70-BD5A-17E5E657568B}"/>
                  </a:ext>
                </a:extLst>
              </p:cNvPr>
              <p:cNvCxnSpPr>
                <a:cxnSpLocks/>
              </p:cNvCxnSpPr>
              <p:nvPr/>
            </p:nvCxnSpPr>
            <p:spPr>
              <a:xfrm>
                <a:off x="7122950" y="3320281"/>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E8AF8AF-F779-496C-B483-986C0EF4F1E8}"/>
                  </a:ext>
                </a:extLst>
              </p:cNvPr>
              <p:cNvCxnSpPr>
                <a:cxnSpLocks/>
              </p:cNvCxnSpPr>
              <p:nvPr/>
            </p:nvCxnSpPr>
            <p:spPr>
              <a:xfrm>
                <a:off x="7122950" y="3537720"/>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194" name="TextBox 193">
              <a:extLst>
                <a:ext uri="{FF2B5EF4-FFF2-40B4-BE49-F238E27FC236}">
                  <a16:creationId xmlns:a16="http://schemas.microsoft.com/office/drawing/2014/main" id="{D3CED44D-6143-45EE-9C7B-DE449418EE7D}"/>
                </a:ext>
              </a:extLst>
            </p:cNvPr>
            <p:cNvSpPr txBox="1"/>
            <p:nvPr/>
          </p:nvSpPr>
          <p:spPr>
            <a:xfrm>
              <a:off x="8660945" y="6674722"/>
              <a:ext cx="907769" cy="188369"/>
            </a:xfrm>
            <a:prstGeom prst="rect">
              <a:avLst/>
            </a:prstGeom>
            <a:noFill/>
          </p:spPr>
          <p:txBody>
            <a:bodyPr wrap="none" lIns="0" tIns="0" rIns="0" bIns="0" rtlCol="0" anchor="ctr">
              <a:spAutoFit/>
            </a:bodyPr>
            <a:lstStyle/>
            <a:p>
              <a:pPr algn="ctr" defTabSz="914016">
                <a:defRPr/>
              </a:pPr>
              <a:r>
                <a:rPr lang="en-US" sz="1200">
                  <a:solidFill>
                    <a:srgbClr val="0078D4"/>
                  </a:solidFill>
                  <a:latin typeface="Segoe UI Semibold"/>
                </a:rPr>
                <a:t>On-premises</a:t>
              </a:r>
            </a:p>
          </p:txBody>
        </p:sp>
        <p:grpSp>
          <p:nvGrpSpPr>
            <p:cNvPr id="222" name="Group 221">
              <a:extLst>
                <a:ext uri="{FF2B5EF4-FFF2-40B4-BE49-F238E27FC236}">
                  <a16:creationId xmlns:a16="http://schemas.microsoft.com/office/drawing/2014/main" id="{5CD5D815-B9FA-446A-9886-1E5637152832}"/>
                </a:ext>
              </a:extLst>
            </p:cNvPr>
            <p:cNvGrpSpPr/>
            <p:nvPr/>
          </p:nvGrpSpPr>
          <p:grpSpPr>
            <a:xfrm>
              <a:off x="8074467" y="5474245"/>
              <a:ext cx="1036180" cy="407744"/>
              <a:chOff x="7715495" y="4639393"/>
              <a:chExt cx="1047505" cy="412202"/>
            </a:xfrm>
          </p:grpSpPr>
          <p:sp>
            <p:nvSpPr>
              <p:cNvPr id="32" name="TextBox 31">
                <a:extLst>
                  <a:ext uri="{FF2B5EF4-FFF2-40B4-BE49-F238E27FC236}">
                    <a16:creationId xmlns:a16="http://schemas.microsoft.com/office/drawing/2014/main" id="{9ED974BB-1FA3-4519-A265-1F80B705450F}"/>
                  </a:ext>
                </a:extLst>
              </p:cNvPr>
              <p:cNvSpPr txBox="1"/>
              <p:nvPr/>
            </p:nvSpPr>
            <p:spPr>
              <a:xfrm>
                <a:off x="7715495" y="4698738"/>
                <a:ext cx="863588" cy="253839"/>
              </a:xfrm>
              <a:prstGeom prst="rect">
                <a:avLst/>
              </a:prstGeom>
              <a:noFill/>
            </p:spPr>
            <p:txBody>
              <a:bodyPr wrap="square" lIns="0" tIns="0" rIns="0" bIns="0" rtlCol="0" anchor="ctr">
                <a:spAutoFit/>
              </a:bodyPr>
              <a:lstStyle/>
              <a:p>
                <a:pPr algn="ctr" defTabSz="914016">
                  <a:defRPr/>
                </a:pPr>
                <a:r>
                  <a:rPr lang="en-US" sz="800">
                    <a:gradFill>
                      <a:gsLst>
                        <a:gs pos="2917">
                          <a:srgbClr val="000000"/>
                        </a:gs>
                        <a:gs pos="30000">
                          <a:srgbClr val="000000"/>
                        </a:gs>
                      </a:gsLst>
                      <a:lin ang="5400000" scaled="0"/>
                    </a:gradFill>
                    <a:latin typeface="Segoe UI Semibold"/>
                  </a:rPr>
                  <a:t>Azure to on-prem traffic filtering</a:t>
                </a:r>
              </a:p>
            </p:txBody>
          </p:sp>
          <p:cxnSp>
            <p:nvCxnSpPr>
              <p:cNvPr id="196" name="Straight Connector 195">
                <a:extLst>
                  <a:ext uri="{FF2B5EF4-FFF2-40B4-BE49-F238E27FC236}">
                    <a16:creationId xmlns:a16="http://schemas.microsoft.com/office/drawing/2014/main" id="{E9096D50-3A2C-49EC-84B8-3982B23C3219}"/>
                  </a:ext>
                </a:extLst>
              </p:cNvPr>
              <p:cNvCxnSpPr>
                <a:cxnSpLocks/>
              </p:cNvCxnSpPr>
              <p:nvPr/>
            </p:nvCxnSpPr>
            <p:spPr>
              <a:xfrm rot="16200000">
                <a:off x="8556899" y="4845494"/>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43091ACD-9FC0-4206-A4F3-2A5516DAA335}"/>
                </a:ext>
              </a:extLst>
            </p:cNvPr>
            <p:cNvGrpSpPr/>
            <p:nvPr/>
          </p:nvGrpSpPr>
          <p:grpSpPr>
            <a:xfrm>
              <a:off x="10345328" y="4169395"/>
              <a:ext cx="874036" cy="738832"/>
              <a:chOff x="10011177" y="3320280"/>
              <a:chExt cx="883589" cy="746907"/>
            </a:xfrm>
          </p:grpSpPr>
          <p:sp>
            <p:nvSpPr>
              <p:cNvPr id="31" name="TextBox 30">
                <a:extLst>
                  <a:ext uri="{FF2B5EF4-FFF2-40B4-BE49-F238E27FC236}">
                    <a16:creationId xmlns:a16="http://schemas.microsoft.com/office/drawing/2014/main" id="{92C809AF-BC95-4F0F-AFEB-B9C5139A1E2E}"/>
                  </a:ext>
                </a:extLst>
              </p:cNvPr>
              <p:cNvSpPr txBox="1"/>
              <p:nvPr/>
            </p:nvSpPr>
            <p:spPr>
              <a:xfrm>
                <a:off x="10017524" y="3813284"/>
                <a:ext cx="867883" cy="253903"/>
              </a:xfrm>
              <a:prstGeom prst="rect">
                <a:avLst/>
              </a:prstGeom>
              <a:noFill/>
            </p:spPr>
            <p:txBody>
              <a:bodyPr wrap="square" lIns="0" tIns="0" rIns="0" bIns="0" rtlCol="0" anchor="t">
                <a:spAutoFit/>
              </a:bodyPr>
              <a:lstStyle/>
              <a:p>
                <a:pPr algn="ctr" defTabSz="914016">
                  <a:defRPr/>
                </a:pPr>
                <a:r>
                  <a:rPr lang="en-US" sz="800">
                    <a:gradFill>
                      <a:gsLst>
                        <a:gs pos="2917">
                          <a:srgbClr val="000000"/>
                        </a:gs>
                        <a:gs pos="30000">
                          <a:srgbClr val="000000"/>
                        </a:gs>
                      </a:gsLst>
                      <a:lin ang="5400000" scaled="0"/>
                    </a:gradFill>
                    <a:latin typeface="Segoe UI Semibold"/>
                  </a:rPr>
                  <a:t>Traffic is denied by default</a:t>
                </a:r>
              </a:p>
            </p:txBody>
          </p:sp>
          <p:grpSp>
            <p:nvGrpSpPr>
              <p:cNvPr id="156" name="Group 155">
                <a:extLst>
                  <a:ext uri="{FF2B5EF4-FFF2-40B4-BE49-F238E27FC236}">
                    <a16:creationId xmlns:a16="http://schemas.microsoft.com/office/drawing/2014/main" id="{560D6BB0-44F0-47E2-B5F4-364ADBF1D2F6}"/>
                  </a:ext>
                </a:extLst>
              </p:cNvPr>
              <p:cNvGrpSpPr/>
              <p:nvPr/>
            </p:nvGrpSpPr>
            <p:grpSpPr>
              <a:xfrm>
                <a:off x="10011177" y="3320280"/>
                <a:ext cx="883589" cy="217439"/>
                <a:chOff x="7122950" y="3320281"/>
                <a:chExt cx="412202" cy="217439"/>
              </a:xfrm>
            </p:grpSpPr>
            <p:cxnSp>
              <p:nvCxnSpPr>
                <p:cNvPr id="157" name="Straight Connector 156">
                  <a:extLst>
                    <a:ext uri="{FF2B5EF4-FFF2-40B4-BE49-F238E27FC236}">
                      <a16:creationId xmlns:a16="http://schemas.microsoft.com/office/drawing/2014/main" id="{376434B5-4794-4FE5-8E77-8AD2250CAF85}"/>
                    </a:ext>
                  </a:extLst>
                </p:cNvPr>
                <p:cNvCxnSpPr>
                  <a:cxnSpLocks/>
                </p:cNvCxnSpPr>
                <p:nvPr/>
              </p:nvCxnSpPr>
              <p:spPr>
                <a:xfrm>
                  <a:off x="7122950" y="3320281"/>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30E4DFB-7F63-43C8-8E4E-A512F9EC1E0D}"/>
                    </a:ext>
                  </a:extLst>
                </p:cNvPr>
                <p:cNvCxnSpPr>
                  <a:cxnSpLocks/>
                </p:cNvCxnSpPr>
                <p:nvPr/>
              </p:nvCxnSpPr>
              <p:spPr>
                <a:xfrm>
                  <a:off x="7122950" y="3537720"/>
                  <a:ext cx="412202" cy="0"/>
                </a:xfrm>
                <a:prstGeom prst="line">
                  <a:avLst/>
                </a:prstGeom>
                <a:ln w="12700" cap="rnd">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7A579ECC-4DED-4AD4-A5D9-7961F4BD83A4}"/>
                </a:ext>
              </a:extLst>
            </p:cNvPr>
            <p:cNvGrpSpPr/>
            <p:nvPr/>
          </p:nvGrpSpPr>
          <p:grpSpPr>
            <a:xfrm>
              <a:off x="5858836" y="2929538"/>
              <a:ext cx="908030" cy="2880831"/>
              <a:chOff x="5468960" y="1846937"/>
              <a:chExt cx="1296849" cy="3999783"/>
            </a:xfrm>
          </p:grpSpPr>
          <p:pic>
            <p:nvPicPr>
              <p:cNvPr id="101" name="Graphic 100">
                <a:extLst>
                  <a:ext uri="{FF2B5EF4-FFF2-40B4-BE49-F238E27FC236}">
                    <a16:creationId xmlns:a16="http://schemas.microsoft.com/office/drawing/2014/main" id="{A49E378B-A5B9-44CB-82C9-8CB460597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4140924"/>
                <a:ext cx="492988" cy="492986"/>
              </a:xfrm>
              <a:prstGeom prst="rect">
                <a:avLst/>
              </a:prstGeom>
            </p:spPr>
          </p:pic>
          <p:pic>
            <p:nvPicPr>
              <p:cNvPr id="102" name="Graphic 101">
                <a:extLst>
                  <a:ext uri="{FF2B5EF4-FFF2-40B4-BE49-F238E27FC236}">
                    <a16:creationId xmlns:a16="http://schemas.microsoft.com/office/drawing/2014/main" id="{143EB30A-7EE5-421D-862A-563143BB0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4721568"/>
                <a:ext cx="492988" cy="492986"/>
              </a:xfrm>
              <a:prstGeom prst="rect">
                <a:avLst/>
              </a:prstGeom>
            </p:spPr>
          </p:pic>
          <p:pic>
            <p:nvPicPr>
              <p:cNvPr id="8" name="Graphic 7">
                <a:extLst>
                  <a:ext uri="{FF2B5EF4-FFF2-40B4-BE49-F238E27FC236}">
                    <a16:creationId xmlns:a16="http://schemas.microsoft.com/office/drawing/2014/main" id="{F92162E2-A0F6-4A0C-B9C2-C6C8A954F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2268412"/>
                <a:ext cx="492988" cy="492986"/>
              </a:xfrm>
              <a:prstGeom prst="rect">
                <a:avLst/>
              </a:prstGeom>
            </p:spPr>
          </p:pic>
          <p:pic>
            <p:nvPicPr>
              <p:cNvPr id="100" name="Graphic 99">
                <a:extLst>
                  <a:ext uri="{FF2B5EF4-FFF2-40B4-BE49-F238E27FC236}">
                    <a16:creationId xmlns:a16="http://schemas.microsoft.com/office/drawing/2014/main" id="{D7699708-74F2-4F5F-9C40-75A69BD021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5466" y="2849056"/>
                <a:ext cx="492988" cy="492986"/>
              </a:xfrm>
              <a:prstGeom prst="rect">
                <a:avLst/>
              </a:prstGeom>
            </p:spPr>
          </p:pic>
          <p:sp>
            <p:nvSpPr>
              <p:cNvPr id="26" name="Rectangle 25">
                <a:extLst>
                  <a:ext uri="{FF2B5EF4-FFF2-40B4-BE49-F238E27FC236}">
                    <a16:creationId xmlns:a16="http://schemas.microsoft.com/office/drawing/2014/main" id="{812EBAC3-0CDA-4CFB-B227-49C57E224599}"/>
                  </a:ext>
                </a:extLst>
              </p:cNvPr>
              <p:cNvSpPr/>
              <p:nvPr/>
            </p:nvSpPr>
            <p:spPr bwMode="auto">
              <a:xfrm>
                <a:off x="5555650" y="1846937"/>
                <a:ext cx="1123100" cy="1664591"/>
              </a:xfrm>
              <a:prstGeom prst="rect">
                <a:avLst/>
              </a:prstGeom>
              <a:noFill/>
              <a:ln w="19050" cap="rnd">
                <a:noFill/>
                <a:prstDash val="sysDot"/>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200">
                    <a:solidFill>
                      <a:srgbClr val="000000"/>
                    </a:solidFill>
                    <a:latin typeface="Segoe UI Semibold"/>
                    <a:ea typeface="Segoe UI" pitchFamily="34" charset="0"/>
                    <a:cs typeface="Segoe UI" pitchFamily="34" charset="0"/>
                  </a:rPr>
                  <a:t>Spoke 1</a:t>
                </a:r>
              </a:p>
            </p:txBody>
          </p:sp>
          <p:grpSp>
            <p:nvGrpSpPr>
              <p:cNvPr id="139" name="Group 138">
                <a:extLst>
                  <a:ext uri="{FF2B5EF4-FFF2-40B4-BE49-F238E27FC236}">
                    <a16:creationId xmlns:a16="http://schemas.microsoft.com/office/drawing/2014/main" id="{B1E20BC8-2555-4845-8CC3-8EB519772BB4}"/>
                  </a:ext>
                </a:extLst>
              </p:cNvPr>
              <p:cNvGrpSpPr/>
              <p:nvPr/>
            </p:nvGrpSpPr>
            <p:grpSpPr>
              <a:xfrm>
                <a:off x="6524954" y="1891804"/>
                <a:ext cx="151511" cy="1716041"/>
                <a:chOff x="6617706" y="1496482"/>
                <a:chExt cx="248700" cy="1716041"/>
              </a:xfrm>
            </p:grpSpPr>
            <p:cxnSp>
              <p:nvCxnSpPr>
                <p:cNvPr id="135" name="Straight Connector 134">
                  <a:extLst>
                    <a:ext uri="{FF2B5EF4-FFF2-40B4-BE49-F238E27FC236}">
                      <a16:creationId xmlns:a16="http://schemas.microsoft.com/office/drawing/2014/main" id="{A287F0CF-00E0-4215-B876-2E8EDEA32250}"/>
                    </a:ext>
                  </a:extLst>
                </p:cNvPr>
                <p:cNvCxnSpPr/>
                <p:nvPr/>
              </p:nvCxnSpPr>
              <p:spPr>
                <a:xfrm>
                  <a:off x="6617706" y="1496482"/>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D690DAE-EBF8-413F-ADFD-1B7824FE9213}"/>
                    </a:ext>
                  </a:extLst>
                </p:cNvPr>
                <p:cNvCxnSpPr/>
                <p:nvPr/>
              </p:nvCxnSpPr>
              <p:spPr>
                <a:xfrm>
                  <a:off x="6866406" y="1496482"/>
                  <a:ext cx="0" cy="1716041"/>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9F156A2-C03A-4602-B1C3-0FC5DAB22DE4}"/>
                    </a:ext>
                  </a:extLst>
                </p:cNvPr>
                <p:cNvCxnSpPr/>
                <p:nvPr/>
              </p:nvCxnSpPr>
              <p:spPr>
                <a:xfrm>
                  <a:off x="6617706" y="3212523"/>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D99A5668-7B5F-40ED-9786-287749913F68}"/>
                  </a:ext>
                </a:extLst>
              </p:cNvPr>
              <p:cNvSpPr/>
              <p:nvPr/>
            </p:nvSpPr>
            <p:spPr bwMode="auto">
              <a:xfrm>
                <a:off x="5555834" y="3722448"/>
                <a:ext cx="1123100" cy="1664591"/>
              </a:xfrm>
              <a:prstGeom prst="rect">
                <a:avLst/>
              </a:prstGeom>
              <a:noFill/>
              <a:ln w="19050" cap="rnd">
                <a:noFill/>
                <a:prstDash val="sysDot"/>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200">
                    <a:solidFill>
                      <a:srgbClr val="000000"/>
                    </a:solidFill>
                    <a:latin typeface="Segoe UI Semibold"/>
                    <a:ea typeface="Segoe UI" pitchFamily="34" charset="0"/>
                    <a:cs typeface="Segoe UI" pitchFamily="34" charset="0"/>
                  </a:rPr>
                  <a:t>Spoke 2</a:t>
                </a:r>
              </a:p>
            </p:txBody>
          </p:sp>
          <p:grpSp>
            <p:nvGrpSpPr>
              <p:cNvPr id="140" name="Group 139">
                <a:extLst>
                  <a:ext uri="{FF2B5EF4-FFF2-40B4-BE49-F238E27FC236}">
                    <a16:creationId xmlns:a16="http://schemas.microsoft.com/office/drawing/2014/main" id="{61F51460-6C50-4FD4-990E-E87AF401ED34}"/>
                  </a:ext>
                </a:extLst>
              </p:cNvPr>
              <p:cNvGrpSpPr/>
              <p:nvPr/>
            </p:nvGrpSpPr>
            <p:grpSpPr>
              <a:xfrm>
                <a:off x="6524954" y="3767315"/>
                <a:ext cx="151511" cy="1716041"/>
                <a:chOff x="6617706" y="1496482"/>
                <a:chExt cx="248700" cy="1716041"/>
              </a:xfrm>
            </p:grpSpPr>
            <p:cxnSp>
              <p:nvCxnSpPr>
                <p:cNvPr id="141" name="Straight Connector 140">
                  <a:extLst>
                    <a:ext uri="{FF2B5EF4-FFF2-40B4-BE49-F238E27FC236}">
                      <a16:creationId xmlns:a16="http://schemas.microsoft.com/office/drawing/2014/main" id="{26C464C7-A877-41EF-B101-2B22704540BB}"/>
                    </a:ext>
                  </a:extLst>
                </p:cNvPr>
                <p:cNvCxnSpPr/>
                <p:nvPr/>
              </p:nvCxnSpPr>
              <p:spPr>
                <a:xfrm>
                  <a:off x="6617706" y="1496482"/>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89721A-3B06-4D64-9490-52923EC03DF0}"/>
                    </a:ext>
                  </a:extLst>
                </p:cNvPr>
                <p:cNvCxnSpPr/>
                <p:nvPr/>
              </p:nvCxnSpPr>
              <p:spPr>
                <a:xfrm>
                  <a:off x="6866406" y="1496482"/>
                  <a:ext cx="0" cy="1716041"/>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F27A85B-5D9C-4DE8-81C6-B01337ED6B2C}"/>
                    </a:ext>
                  </a:extLst>
                </p:cNvPr>
                <p:cNvCxnSpPr/>
                <p:nvPr/>
              </p:nvCxnSpPr>
              <p:spPr>
                <a:xfrm>
                  <a:off x="6617706" y="3212523"/>
                  <a:ext cx="248700" cy="0"/>
                </a:xfrm>
                <a:prstGeom prst="line">
                  <a:avLst/>
                </a:prstGeom>
                <a:ln w="19050" cap="rnd">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7" name="TextBox 196">
                <a:extLst>
                  <a:ext uri="{FF2B5EF4-FFF2-40B4-BE49-F238E27FC236}">
                    <a16:creationId xmlns:a16="http://schemas.microsoft.com/office/drawing/2014/main" id="{9880A9C9-B586-4E97-ABAB-8AF96116E61A}"/>
                  </a:ext>
                </a:extLst>
              </p:cNvPr>
              <p:cNvSpPr txBox="1"/>
              <p:nvPr/>
            </p:nvSpPr>
            <p:spPr>
              <a:xfrm>
                <a:off x="5468960" y="5585186"/>
                <a:ext cx="1296849" cy="261534"/>
              </a:xfrm>
              <a:prstGeom prst="rect">
                <a:avLst/>
              </a:prstGeom>
              <a:noFill/>
            </p:spPr>
            <p:txBody>
              <a:bodyPr wrap="none" lIns="0" tIns="0" rIns="0" bIns="0" rtlCol="0" anchor="ctr">
                <a:spAutoFit/>
              </a:bodyPr>
              <a:lstStyle/>
              <a:p>
                <a:pPr algn="ctr" defTabSz="914016">
                  <a:defRPr/>
                </a:pPr>
                <a:r>
                  <a:rPr lang="en-US" sz="1200">
                    <a:solidFill>
                      <a:srgbClr val="0078D4"/>
                    </a:solidFill>
                    <a:latin typeface="Segoe UI Semibold"/>
                  </a:rPr>
                  <a:t>Spoke </a:t>
                </a:r>
                <a:r>
                  <a:rPr lang="en-US" sz="1200" err="1">
                    <a:solidFill>
                      <a:srgbClr val="0078D4"/>
                    </a:solidFill>
                    <a:latin typeface="Segoe UI Semibold"/>
                  </a:rPr>
                  <a:t>VNets</a:t>
                </a:r>
                <a:endParaRPr lang="en-US" sz="1200">
                  <a:solidFill>
                    <a:srgbClr val="0078D4"/>
                  </a:solidFill>
                  <a:latin typeface="Segoe UI Semibold"/>
                </a:endParaRPr>
              </a:p>
            </p:txBody>
          </p:sp>
        </p:grpSp>
        <p:pic>
          <p:nvPicPr>
            <p:cNvPr id="122" name="Graphic 121">
              <a:extLst>
                <a:ext uri="{FF2B5EF4-FFF2-40B4-BE49-F238E27FC236}">
                  <a16:creationId xmlns:a16="http://schemas.microsoft.com/office/drawing/2014/main" id="{BA5D2482-67B7-413D-B4A1-14021C0E9F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24169" y="3690297"/>
              <a:ext cx="772952" cy="772950"/>
            </a:xfrm>
            <a:prstGeom prst="rect">
              <a:avLst/>
            </a:prstGeom>
          </p:spPr>
        </p:pic>
        <p:pic>
          <p:nvPicPr>
            <p:cNvPr id="10" name="Graphic 9">
              <a:extLst>
                <a:ext uri="{FF2B5EF4-FFF2-40B4-BE49-F238E27FC236}">
                  <a16:creationId xmlns:a16="http://schemas.microsoft.com/office/drawing/2014/main" id="{2AD509A6-2323-45C3-9F5B-F6138BB270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8883" y="6006191"/>
              <a:ext cx="551889" cy="551889"/>
            </a:xfrm>
            <a:prstGeom prst="rect">
              <a:avLst/>
            </a:prstGeom>
          </p:spPr>
        </p:pic>
        <p:pic>
          <p:nvPicPr>
            <p:cNvPr id="14" name="Graphic 13">
              <a:extLst>
                <a:ext uri="{FF2B5EF4-FFF2-40B4-BE49-F238E27FC236}">
                  <a16:creationId xmlns:a16="http://schemas.microsoft.com/office/drawing/2014/main" id="{CF943E9D-9D56-4108-8951-7A5BE405F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2200" y="4091578"/>
              <a:ext cx="155411" cy="155411"/>
            </a:xfrm>
            <a:prstGeom prst="rect">
              <a:avLst/>
            </a:prstGeom>
          </p:spPr>
        </p:pic>
        <p:pic>
          <p:nvPicPr>
            <p:cNvPr id="16" name="Graphic 15">
              <a:extLst>
                <a:ext uri="{FF2B5EF4-FFF2-40B4-BE49-F238E27FC236}">
                  <a16:creationId xmlns:a16="http://schemas.microsoft.com/office/drawing/2014/main" id="{6132CFFF-A7FD-4475-B9B2-413B273998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2200" y="4315753"/>
              <a:ext cx="155411" cy="155411"/>
            </a:xfrm>
            <a:prstGeom prst="rect">
              <a:avLst/>
            </a:prstGeom>
          </p:spPr>
        </p:pic>
        <p:grpSp>
          <p:nvGrpSpPr>
            <p:cNvPr id="52" name="Group 51">
              <a:extLst>
                <a:ext uri="{FF2B5EF4-FFF2-40B4-BE49-F238E27FC236}">
                  <a16:creationId xmlns:a16="http://schemas.microsoft.com/office/drawing/2014/main" id="{636A40EF-D3F6-4E63-BE75-E583AE2C71D5}"/>
                </a:ext>
              </a:extLst>
            </p:cNvPr>
            <p:cNvGrpSpPr/>
            <p:nvPr/>
          </p:nvGrpSpPr>
          <p:grpSpPr>
            <a:xfrm>
              <a:off x="11349164" y="3983860"/>
              <a:ext cx="624712" cy="613207"/>
              <a:chOff x="11105601" y="3231122"/>
              <a:chExt cx="348212" cy="337894"/>
            </a:xfrm>
          </p:grpSpPr>
          <p:sp>
            <p:nvSpPr>
              <p:cNvPr id="53" name="globe_2">
                <a:extLst>
                  <a:ext uri="{FF2B5EF4-FFF2-40B4-BE49-F238E27FC236}">
                    <a16:creationId xmlns:a16="http://schemas.microsoft.com/office/drawing/2014/main" id="{A6BB557F-C41A-4BC8-9FBD-D8B2F9FA1000}"/>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400">
                  <a:gradFill>
                    <a:gsLst>
                      <a:gs pos="0">
                        <a:srgbClr val="505050"/>
                      </a:gs>
                      <a:gs pos="100000">
                        <a:srgbClr val="505050"/>
                      </a:gs>
                    </a:gsLst>
                  </a:gradFill>
                  <a:latin typeface="Segoe UI"/>
                </a:endParaRPr>
              </a:p>
            </p:txBody>
          </p:sp>
          <p:cxnSp>
            <p:nvCxnSpPr>
              <p:cNvPr id="54" name="Straight Connector 53">
                <a:extLst>
                  <a:ext uri="{FF2B5EF4-FFF2-40B4-BE49-F238E27FC236}">
                    <a16:creationId xmlns:a16="http://schemas.microsoft.com/office/drawing/2014/main" id="{7BD693A8-06C2-4172-9EFC-5297FA5566E9}"/>
                  </a:ext>
                </a:extLst>
              </p:cNvPr>
              <p:cNvCxnSpPr>
                <a:stCxn id="53" idx="1"/>
                <a:endCxn id="53" idx="3"/>
              </p:cNvCxnSpPr>
              <p:nvPr/>
            </p:nvCxnSpPr>
            <p:spPr>
              <a:xfrm>
                <a:off x="11280227" y="3231122"/>
                <a:ext cx="0" cy="337894"/>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 name="TextBox 10">
              <a:extLst>
                <a:ext uri="{FF2B5EF4-FFF2-40B4-BE49-F238E27FC236}">
                  <a16:creationId xmlns:a16="http://schemas.microsoft.com/office/drawing/2014/main" id="{B8B63252-92AC-4EA6-A467-E0B93C34447A}"/>
                </a:ext>
              </a:extLst>
            </p:cNvPr>
            <p:cNvSpPr txBox="1"/>
            <p:nvPr/>
          </p:nvSpPr>
          <p:spPr>
            <a:xfrm>
              <a:off x="11403111" y="4665128"/>
              <a:ext cx="568116" cy="188369"/>
            </a:xfrm>
            <a:prstGeom prst="rect">
              <a:avLst/>
            </a:prstGeom>
            <a:noFill/>
          </p:spPr>
          <p:txBody>
            <a:bodyPr wrap="none" lIns="0" tIns="0" rIns="0" bIns="0" rtlCol="0" anchor="ctr">
              <a:spAutoFit/>
            </a:bodyPr>
            <a:lstStyle/>
            <a:p>
              <a:pPr algn="ctr" defTabSz="914016">
                <a:defRPr/>
              </a:pPr>
              <a:r>
                <a:rPr lang="en-US" sz="1200">
                  <a:solidFill>
                    <a:srgbClr val="0078D4"/>
                  </a:solidFill>
                  <a:latin typeface="Segoe UI Semibold"/>
                </a:rPr>
                <a:t>Internet</a:t>
              </a:r>
            </a:p>
          </p:txBody>
        </p:sp>
        <p:sp>
          <p:nvSpPr>
            <p:cNvPr id="76" name="TextBox 75">
              <a:extLst>
                <a:ext uri="{FF2B5EF4-FFF2-40B4-BE49-F238E27FC236}">
                  <a16:creationId xmlns:a16="http://schemas.microsoft.com/office/drawing/2014/main" id="{7C32A5F7-4759-4BE5-A449-E1CC4548864B}"/>
                </a:ext>
              </a:extLst>
            </p:cNvPr>
            <p:cNvSpPr txBox="1"/>
            <p:nvPr/>
          </p:nvSpPr>
          <p:spPr>
            <a:xfrm>
              <a:off x="10046639" y="2148028"/>
              <a:ext cx="804955" cy="338554"/>
            </a:xfrm>
            <a:prstGeom prst="rect">
              <a:avLst/>
            </a:prstGeom>
            <a:noFill/>
          </p:spPr>
          <p:txBody>
            <a:bodyPr wrap="square" lIns="0" tIns="0" rIns="0" bIns="0" rtlCol="0" anchor="b">
              <a:spAutoFit/>
            </a:bodyPr>
            <a:lstStyle/>
            <a:p>
              <a:pPr algn="ctr" defTabSz="914192">
                <a:defRPr/>
              </a:pPr>
              <a:r>
                <a:rPr lang="en-US" sz="1078">
                  <a:solidFill>
                    <a:srgbClr val="000000"/>
                  </a:solidFill>
                  <a:latin typeface="Segoe UI Semibold"/>
                </a:rPr>
                <a:t>Web</a:t>
              </a:r>
            </a:p>
            <a:p>
              <a:pPr algn="ctr" defTabSz="914192">
                <a:defRPr/>
              </a:pPr>
              <a:r>
                <a:rPr lang="en-US" sz="1078">
                  <a:solidFill>
                    <a:srgbClr val="000000"/>
                  </a:solidFill>
                  <a:latin typeface="Segoe UI Semibold"/>
                </a:rPr>
                <a:t>Categories</a:t>
              </a:r>
            </a:p>
          </p:txBody>
        </p:sp>
        <p:sp>
          <p:nvSpPr>
            <p:cNvPr id="78" name="TextBox 77">
              <a:extLst>
                <a:ext uri="{FF2B5EF4-FFF2-40B4-BE49-F238E27FC236}">
                  <a16:creationId xmlns:a16="http://schemas.microsoft.com/office/drawing/2014/main" id="{72AE3A40-59B1-4AB8-9430-3DA0D5F60EE0}"/>
                </a:ext>
              </a:extLst>
            </p:cNvPr>
            <p:cNvSpPr txBox="1"/>
            <p:nvPr/>
          </p:nvSpPr>
          <p:spPr>
            <a:xfrm>
              <a:off x="7277743" y="2148028"/>
              <a:ext cx="1240608" cy="338554"/>
            </a:xfrm>
            <a:prstGeom prst="rect">
              <a:avLst/>
            </a:prstGeom>
            <a:noFill/>
          </p:spPr>
          <p:txBody>
            <a:bodyPr wrap="square" lIns="0" tIns="0" rIns="0" bIns="0" rtlCol="0" anchor="b">
              <a:spAutoFit/>
            </a:bodyPr>
            <a:lstStyle/>
            <a:p>
              <a:pPr algn="ctr" defTabSz="914192">
                <a:defRPr/>
              </a:pPr>
              <a:r>
                <a:rPr lang="en-US" sz="1078">
                  <a:solidFill>
                    <a:srgbClr val="000000"/>
                  </a:solidFill>
                  <a:latin typeface="Segoe UI Semibold"/>
                </a:rPr>
                <a:t>TLS</a:t>
              </a:r>
            </a:p>
            <a:p>
              <a:pPr algn="ctr" defTabSz="914192">
                <a:defRPr/>
              </a:pPr>
              <a:r>
                <a:rPr lang="en-US" sz="1078">
                  <a:solidFill>
                    <a:srgbClr val="000000"/>
                  </a:solidFill>
                  <a:latin typeface="Segoe UI Semibold"/>
                </a:rPr>
                <a:t>Inspection</a:t>
              </a:r>
            </a:p>
          </p:txBody>
        </p:sp>
        <p:cxnSp>
          <p:nvCxnSpPr>
            <p:cNvPr id="79" name="Straight Connector 78">
              <a:extLst>
                <a:ext uri="{FF2B5EF4-FFF2-40B4-BE49-F238E27FC236}">
                  <a16:creationId xmlns:a16="http://schemas.microsoft.com/office/drawing/2014/main" id="{6A276F0C-D911-4952-A763-AE7A03BD2405}"/>
                </a:ext>
              </a:extLst>
            </p:cNvPr>
            <p:cNvCxnSpPr>
              <a:cxnSpLocks/>
            </p:cNvCxnSpPr>
            <p:nvPr/>
          </p:nvCxnSpPr>
          <p:spPr>
            <a:xfrm flipH="1" flipV="1">
              <a:off x="8118778" y="2871532"/>
              <a:ext cx="457200" cy="457200"/>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4A3E56-822E-4E82-AC60-04CED96B5CA3}"/>
                </a:ext>
              </a:extLst>
            </p:cNvPr>
            <p:cNvCxnSpPr>
              <a:cxnSpLocks/>
            </p:cNvCxnSpPr>
            <p:nvPr/>
          </p:nvCxnSpPr>
          <p:spPr>
            <a:xfrm flipH="1" flipV="1">
              <a:off x="8611346" y="2280860"/>
              <a:ext cx="365760" cy="914400"/>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E0DA00-5846-4307-AA26-9188BB6B76CB}"/>
                </a:ext>
              </a:extLst>
            </p:cNvPr>
            <p:cNvCxnSpPr>
              <a:cxnSpLocks/>
            </p:cNvCxnSpPr>
            <p:nvPr/>
          </p:nvCxnSpPr>
          <p:spPr>
            <a:xfrm flipV="1">
              <a:off x="9328434" y="2279542"/>
              <a:ext cx="360117" cy="901105"/>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41B5CC-787B-4BC1-928C-DD6058F3F9F3}"/>
                </a:ext>
              </a:extLst>
            </p:cNvPr>
            <p:cNvCxnSpPr>
              <a:cxnSpLocks/>
            </p:cNvCxnSpPr>
            <p:nvPr/>
          </p:nvCxnSpPr>
          <p:spPr>
            <a:xfrm flipV="1">
              <a:off x="9690717" y="2877141"/>
              <a:ext cx="457200" cy="457200"/>
            </a:xfrm>
            <a:prstGeom prst="line">
              <a:avLst/>
            </a:prstGeom>
            <a:ln w="19050" cap="rnd">
              <a:solidFill>
                <a:schemeClr val="tx2"/>
              </a:solidFill>
              <a:prstDash val="sysDot"/>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0545743-E229-46D6-86DD-283908AB82CE}"/>
                </a:ext>
              </a:extLst>
            </p:cNvPr>
            <p:cNvSpPr txBox="1"/>
            <p:nvPr/>
          </p:nvSpPr>
          <p:spPr>
            <a:xfrm>
              <a:off x="7976901" y="1563949"/>
              <a:ext cx="1240608" cy="169277"/>
            </a:xfrm>
            <a:prstGeom prst="rect">
              <a:avLst/>
            </a:prstGeom>
            <a:noFill/>
          </p:spPr>
          <p:txBody>
            <a:bodyPr wrap="square" lIns="0" tIns="0" rIns="0" bIns="0" rtlCol="0" anchor="b">
              <a:spAutoFit/>
            </a:bodyPr>
            <a:lstStyle/>
            <a:p>
              <a:pPr algn="ctr" defTabSz="914192">
                <a:defRPr/>
              </a:pPr>
              <a:r>
                <a:rPr lang="en-US" sz="1078">
                  <a:solidFill>
                    <a:srgbClr val="000000"/>
                  </a:solidFill>
                  <a:latin typeface="Segoe UI Semibold"/>
                </a:rPr>
                <a:t>IDPS</a:t>
              </a:r>
            </a:p>
          </p:txBody>
        </p:sp>
        <p:sp>
          <p:nvSpPr>
            <p:cNvPr id="84" name="TextBox 83">
              <a:extLst>
                <a:ext uri="{FF2B5EF4-FFF2-40B4-BE49-F238E27FC236}">
                  <a16:creationId xmlns:a16="http://schemas.microsoft.com/office/drawing/2014/main" id="{2EEAD2D0-B710-4D79-85B6-F4E46C46E3D7}"/>
                </a:ext>
              </a:extLst>
            </p:cNvPr>
            <p:cNvSpPr txBox="1"/>
            <p:nvPr/>
          </p:nvSpPr>
          <p:spPr>
            <a:xfrm>
              <a:off x="9435631" y="1401546"/>
              <a:ext cx="775738" cy="338554"/>
            </a:xfrm>
            <a:prstGeom prst="rect">
              <a:avLst/>
            </a:prstGeom>
            <a:noFill/>
          </p:spPr>
          <p:txBody>
            <a:bodyPr wrap="square" lIns="0" tIns="0" rIns="0" bIns="0" rtlCol="0" anchor="b">
              <a:spAutoFit/>
            </a:bodyPr>
            <a:lstStyle/>
            <a:p>
              <a:pPr algn="ctr" defTabSz="914192">
                <a:defRPr/>
              </a:pPr>
              <a:r>
                <a:rPr lang="en-US" sz="1078">
                  <a:solidFill>
                    <a:srgbClr val="000000"/>
                  </a:solidFill>
                  <a:latin typeface="Segoe UI Semibold"/>
                </a:rPr>
                <a:t>URL</a:t>
              </a:r>
            </a:p>
            <a:p>
              <a:pPr algn="ctr" defTabSz="914192">
                <a:defRPr/>
              </a:pPr>
              <a:r>
                <a:rPr lang="en-US" sz="1078">
                  <a:solidFill>
                    <a:srgbClr val="000000"/>
                  </a:solidFill>
                  <a:latin typeface="Segoe UI Semibold"/>
                </a:rPr>
                <a:t>Filtering</a:t>
              </a:r>
            </a:p>
          </p:txBody>
        </p:sp>
        <p:pic>
          <p:nvPicPr>
            <p:cNvPr id="85" name="Graphic 84">
              <a:extLst>
                <a:ext uri="{FF2B5EF4-FFF2-40B4-BE49-F238E27FC236}">
                  <a16:creationId xmlns:a16="http://schemas.microsoft.com/office/drawing/2014/main" id="{3592FC06-7EA2-49DF-AC93-156B126039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15167" y="2524315"/>
              <a:ext cx="365760" cy="365760"/>
            </a:xfrm>
            <a:prstGeom prst="rect">
              <a:avLst/>
            </a:prstGeom>
          </p:spPr>
        </p:pic>
        <p:pic>
          <p:nvPicPr>
            <p:cNvPr id="86" name="Graphic 85">
              <a:extLst>
                <a:ext uri="{FF2B5EF4-FFF2-40B4-BE49-F238E27FC236}">
                  <a16:creationId xmlns:a16="http://schemas.microsoft.com/office/drawing/2014/main" id="{391902D6-CF53-44A4-931B-088E6825C54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57686" y="2524315"/>
              <a:ext cx="365760" cy="365760"/>
            </a:xfrm>
            <a:prstGeom prst="rect">
              <a:avLst/>
            </a:prstGeom>
          </p:spPr>
        </p:pic>
        <p:pic>
          <p:nvPicPr>
            <p:cNvPr id="87" name="Graphic 86">
              <a:extLst>
                <a:ext uri="{FF2B5EF4-FFF2-40B4-BE49-F238E27FC236}">
                  <a16:creationId xmlns:a16="http://schemas.microsoft.com/office/drawing/2014/main" id="{9195094E-A97D-4809-B6A5-695ACF439D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89768" y="1829197"/>
              <a:ext cx="365760" cy="365760"/>
            </a:xfrm>
            <a:prstGeom prst="rect">
              <a:avLst/>
            </a:prstGeom>
          </p:spPr>
        </p:pic>
        <p:grpSp>
          <p:nvGrpSpPr>
            <p:cNvPr id="5" name="Group 4">
              <a:extLst>
                <a:ext uri="{FF2B5EF4-FFF2-40B4-BE49-F238E27FC236}">
                  <a16:creationId xmlns:a16="http://schemas.microsoft.com/office/drawing/2014/main" id="{3819BA91-5AAC-41E0-A69B-08CD11593C2C}"/>
                </a:ext>
              </a:extLst>
            </p:cNvPr>
            <p:cNvGrpSpPr/>
            <p:nvPr/>
          </p:nvGrpSpPr>
          <p:grpSpPr>
            <a:xfrm>
              <a:off x="8121138" y="2879902"/>
              <a:ext cx="1988142" cy="1926021"/>
              <a:chOff x="5224167" y="2534252"/>
              <a:chExt cx="1988142" cy="1926021"/>
            </a:xfrm>
          </p:grpSpPr>
          <p:sp>
            <p:nvSpPr>
              <p:cNvPr id="91" name="Graphic 6">
                <a:extLst>
                  <a:ext uri="{FF2B5EF4-FFF2-40B4-BE49-F238E27FC236}">
                    <a16:creationId xmlns:a16="http://schemas.microsoft.com/office/drawing/2014/main" id="{EE1870E8-C368-4229-8A32-41AFA8D87BF0}"/>
                  </a:ext>
                </a:extLst>
              </p:cNvPr>
              <p:cNvSpPr/>
              <p:nvPr/>
            </p:nvSpPr>
            <p:spPr>
              <a:xfrm>
                <a:off x="5253796" y="2534252"/>
                <a:ext cx="1928883" cy="626073"/>
              </a:xfrm>
              <a:custGeom>
                <a:avLst/>
                <a:gdLst>
                  <a:gd name="connsiteX0" fmla="*/ 163022 w 1928883"/>
                  <a:gd name="connsiteY0" fmla="*/ 655978 h 655977"/>
                  <a:gd name="connsiteX1" fmla="*/ 47248 w 1928883"/>
                  <a:gd name="connsiteY1" fmla="*/ 607712 h 655977"/>
                  <a:gd name="connsiteX2" fmla="*/ 48244 w 1928883"/>
                  <a:gd name="connsiteY2" fmla="*/ 377205 h 655977"/>
                  <a:gd name="connsiteX3" fmla="*/ 964657 w 1928883"/>
                  <a:gd name="connsiteY3" fmla="*/ 0 h 655977"/>
                  <a:gd name="connsiteX4" fmla="*/ 1880571 w 1928883"/>
                  <a:gd name="connsiteY4" fmla="*/ 376753 h 655977"/>
                  <a:gd name="connsiteX5" fmla="*/ 1881703 w 1928883"/>
                  <a:gd name="connsiteY5" fmla="*/ 607259 h 655977"/>
                  <a:gd name="connsiteX6" fmla="*/ 1651196 w 1928883"/>
                  <a:gd name="connsiteY6" fmla="*/ 608391 h 655977"/>
                  <a:gd name="connsiteX7" fmla="*/ 964657 w 1928883"/>
                  <a:gd name="connsiteY7" fmla="*/ 325997 h 655977"/>
                  <a:gd name="connsiteX8" fmla="*/ 277755 w 1928883"/>
                  <a:gd name="connsiteY8" fmla="*/ 608753 h 655977"/>
                  <a:gd name="connsiteX9" fmla="*/ 163022 w 1928883"/>
                  <a:gd name="connsiteY9" fmla="*/ 655978 h 65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883" h="655977">
                    <a:moveTo>
                      <a:pt x="163022" y="655978"/>
                    </a:moveTo>
                    <a:cubicBezTo>
                      <a:pt x="121050" y="655978"/>
                      <a:pt x="79124" y="639904"/>
                      <a:pt x="47248" y="607712"/>
                    </a:cubicBezTo>
                    <a:cubicBezTo>
                      <a:pt x="-16140" y="543781"/>
                      <a:pt x="-15687" y="440594"/>
                      <a:pt x="48244" y="377205"/>
                    </a:cubicBezTo>
                    <a:cubicBezTo>
                      <a:pt x="293647" y="133976"/>
                      <a:pt x="619100" y="0"/>
                      <a:pt x="964657" y="0"/>
                    </a:cubicBezTo>
                    <a:cubicBezTo>
                      <a:pt x="1309986" y="0"/>
                      <a:pt x="1635258" y="133794"/>
                      <a:pt x="1880571" y="376753"/>
                    </a:cubicBezTo>
                    <a:cubicBezTo>
                      <a:pt x="1944547" y="440095"/>
                      <a:pt x="1945045" y="543282"/>
                      <a:pt x="1881703" y="607259"/>
                    </a:cubicBezTo>
                    <a:cubicBezTo>
                      <a:pt x="1818360" y="671236"/>
                      <a:pt x="1715127" y="671734"/>
                      <a:pt x="1651196" y="608391"/>
                    </a:cubicBezTo>
                    <a:cubicBezTo>
                      <a:pt x="1467325" y="426286"/>
                      <a:pt x="1223507" y="325997"/>
                      <a:pt x="964657" y="325997"/>
                    </a:cubicBezTo>
                    <a:cubicBezTo>
                      <a:pt x="705625" y="325997"/>
                      <a:pt x="461717" y="426422"/>
                      <a:pt x="277755" y="608753"/>
                    </a:cubicBezTo>
                    <a:cubicBezTo>
                      <a:pt x="246016" y="640266"/>
                      <a:pt x="204496" y="655978"/>
                      <a:pt x="163022" y="655978"/>
                    </a:cubicBezTo>
                    <a:close/>
                  </a:path>
                </a:pathLst>
              </a:custGeom>
              <a:solidFill>
                <a:schemeClr val="tx2"/>
              </a:solidFill>
              <a:ln w="4517"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a:solidFill>
                    <a:srgbClr val="000000"/>
                  </a:solidFill>
                  <a:latin typeface="Segoe UI"/>
                </a:endParaRPr>
              </a:p>
            </p:txBody>
          </p:sp>
          <p:sp>
            <p:nvSpPr>
              <p:cNvPr id="92" name="TextBox 27">
                <a:extLst>
                  <a:ext uri="{FF2B5EF4-FFF2-40B4-BE49-F238E27FC236}">
                    <a16:creationId xmlns:a16="http://schemas.microsoft.com/office/drawing/2014/main" id="{4CC04D55-AB78-4200-9570-683A818B98F0}"/>
                  </a:ext>
                </a:extLst>
              </p:cNvPr>
              <p:cNvSpPr txBox="1"/>
              <p:nvPr/>
            </p:nvSpPr>
            <p:spPr>
              <a:xfrm>
                <a:off x="5224167" y="2722141"/>
                <a:ext cx="1988142" cy="1738132"/>
              </a:xfrm>
              <a:prstGeom prst="rect">
                <a:avLst/>
              </a:prstGeom>
              <a:noFill/>
            </p:spPr>
            <p:txBody>
              <a:bodyPr spcFirstLastPara="1" wrap="square" lIns="0" tIns="0" rIns="0" bIns="0" numCol="1" rtlCol="0" anchor="b">
                <a:prstTxWarp prst="textArchUp">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92">
                  <a:defRPr/>
                </a:pPr>
                <a:r>
                  <a:rPr lang="en-US" sz="1200">
                    <a:solidFill>
                      <a:srgbClr val="FFFFFF"/>
                    </a:solidFill>
                    <a:latin typeface="Segoe UI Semibold"/>
                  </a:rPr>
                  <a:t>Azure Firewall Premium</a:t>
                </a:r>
              </a:p>
            </p:txBody>
          </p:sp>
        </p:grpSp>
        <p:pic>
          <p:nvPicPr>
            <p:cNvPr id="6" name="Graphic 5">
              <a:extLst>
                <a:ext uri="{FF2B5EF4-FFF2-40B4-BE49-F238E27FC236}">
                  <a16:creationId xmlns:a16="http://schemas.microsoft.com/office/drawing/2014/main" id="{E72582FA-491F-4A18-A7C8-1506E1669B1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455672" y="1821827"/>
              <a:ext cx="338554" cy="338554"/>
            </a:xfrm>
            <a:prstGeom prst="rect">
              <a:avLst/>
            </a:prstGeom>
          </p:spPr>
        </p:pic>
      </p:grpSp>
      <p:pic>
        <p:nvPicPr>
          <p:cNvPr id="1026" name="Picture 2" descr="See the source image">
            <a:extLst>
              <a:ext uri="{FF2B5EF4-FFF2-40B4-BE49-F238E27FC236}">
                <a16:creationId xmlns:a16="http://schemas.microsoft.com/office/drawing/2014/main" id="{2567CF14-2A5D-43C9-87EC-640BCBE859F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567996" y="487"/>
            <a:ext cx="1568556" cy="10457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CSA labs certified firewall corporate logo">
            <a:extLst>
              <a:ext uri="{FF2B5EF4-FFF2-40B4-BE49-F238E27FC236}">
                <a16:creationId xmlns:a16="http://schemas.microsoft.com/office/drawing/2014/main" id="{96BEFEBF-00E8-42A1-BE33-89875693AD7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50899" y="-181711"/>
            <a:ext cx="2455843" cy="1418092"/>
          </a:xfrm>
          <a:prstGeom prst="rect">
            <a:avLst/>
          </a:prstGeom>
        </p:spPr>
      </p:pic>
    </p:spTree>
    <p:extLst>
      <p:ext uri="{BB962C8B-B14F-4D97-AF65-F5344CB8AC3E}">
        <p14:creationId xmlns:p14="http://schemas.microsoft.com/office/powerpoint/2010/main" val="13046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D0D4FB70-76B1-4A39-8047-5D1DA16805A4}"/>
              </a:ext>
            </a:extLst>
          </p:cNvPr>
          <p:cNvSpPr>
            <a:spLocks noGrp="1"/>
          </p:cNvSpPr>
          <p:nvPr>
            <p:ph type="title"/>
          </p:nvPr>
        </p:nvSpPr>
        <p:spPr>
          <a:xfrm>
            <a:off x="426425" y="393080"/>
            <a:ext cx="4918086" cy="744014"/>
          </a:xfrm>
        </p:spPr>
        <p:txBody>
          <a:bodyPr/>
          <a:lstStyle/>
          <a:p>
            <a:pPr lvl="0" defTabSz="914400">
              <a:lnSpc>
                <a:spcPct val="100000"/>
              </a:lnSpc>
              <a:spcBef>
                <a:spcPts val="0"/>
              </a:spcBef>
            </a:pPr>
            <a:r>
              <a:rPr lang="en-US">
                <a:gradFill>
                  <a:gsLst>
                    <a:gs pos="0">
                      <a:srgbClr val="282828"/>
                    </a:gs>
                    <a:gs pos="100000">
                      <a:srgbClr val="282828"/>
                    </a:gs>
                  </a:gsLst>
                  <a:lin ang="5400000" scaled="0"/>
                </a:gradFill>
              </a:rPr>
              <a:t>Azure Security Services</a:t>
            </a:r>
            <a:endParaRPr lang="en-US"/>
          </a:p>
        </p:txBody>
      </p:sp>
      <p:sp>
        <p:nvSpPr>
          <p:cNvPr id="3" name="Content Placeholder 2">
            <a:extLst>
              <a:ext uri="{FF2B5EF4-FFF2-40B4-BE49-F238E27FC236}">
                <a16:creationId xmlns:a16="http://schemas.microsoft.com/office/drawing/2014/main" id="{092EB299-39E0-4CED-81DE-02C7CC90415F}"/>
              </a:ext>
            </a:extLst>
          </p:cNvPr>
          <p:cNvSpPr>
            <a:spLocks noGrp="1"/>
          </p:cNvSpPr>
          <p:nvPr>
            <p:ph sz="quarter" idx="11"/>
          </p:nvPr>
        </p:nvSpPr>
        <p:spPr>
          <a:xfrm>
            <a:off x="422046" y="1109708"/>
            <a:ext cx="11339543" cy="271549"/>
          </a:xfrm>
        </p:spPr>
        <p:txBody>
          <a:bodyPr/>
          <a:lstStyle/>
          <a:p>
            <a:pPr lvl="0"/>
            <a:r>
              <a:rPr lang="en-US" sz="1961">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Protect Azure and your entire multi-cloud environment with built-in security.</a:t>
            </a:r>
          </a:p>
        </p:txBody>
      </p:sp>
      <p:sp>
        <p:nvSpPr>
          <p:cNvPr id="13" name="Content Placeholder 12">
            <a:extLst>
              <a:ext uri="{FF2B5EF4-FFF2-40B4-BE49-F238E27FC236}">
                <a16:creationId xmlns:a16="http://schemas.microsoft.com/office/drawing/2014/main" id="{F17B3010-0E65-4B6D-BD96-9A387E4B8CBA}"/>
              </a:ext>
            </a:extLst>
          </p:cNvPr>
          <p:cNvSpPr>
            <a:spLocks noGrp="1"/>
          </p:cNvSpPr>
          <p:nvPr>
            <p:ph sz="quarter" idx="12"/>
          </p:nvPr>
        </p:nvSpPr>
        <p:spPr>
          <a:xfrm>
            <a:off x="540682" y="1713673"/>
            <a:ext cx="2527071" cy="323345"/>
          </a:xfrm>
        </p:spPr>
        <p:txBody>
          <a:bodyPr/>
          <a:lstStyle/>
          <a:p>
            <a:pPr lvl="0" defTabSz="932205">
              <a:lnSpc>
                <a:spcPct val="100000"/>
              </a:lnSpc>
              <a:spcBef>
                <a:spcPct val="0"/>
              </a:spcBef>
              <a:buSzTx/>
              <a:defRPr/>
            </a:pPr>
            <a:r>
              <a:rPr lang="en-US" sz="1199" b="1" dirty="0">
                <a:ln w="3175">
                  <a:noFill/>
                </a:ln>
                <a:gradFill>
                  <a:gsLst>
                    <a:gs pos="1000">
                      <a:srgbClr val="FFFFFF"/>
                    </a:gs>
                    <a:gs pos="100000">
                      <a:srgbClr val="FFFFFF"/>
                    </a:gs>
                  </a:gsLst>
                  <a:lin ang="5400000" scaled="0"/>
                </a:gradFill>
                <a:latin typeface="Segoe UI" panose="020B0502040204020203" pitchFamily="34" charset="0"/>
                <a:cs typeface="Segoe UI" panose="020B0502040204020203" pitchFamily="34" charset="0"/>
              </a:rPr>
              <a:t>Identity and Access Management </a:t>
            </a:r>
          </a:p>
        </p:txBody>
      </p:sp>
      <p:pic>
        <p:nvPicPr>
          <p:cNvPr id="37" name="Graphic 36">
            <a:extLst>
              <a:ext uri="{FF2B5EF4-FFF2-40B4-BE49-F238E27FC236}">
                <a16:creationId xmlns:a16="http://schemas.microsoft.com/office/drawing/2014/main" id="{0042F7BA-5280-463D-9409-8F5EE994C5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04" y="2368421"/>
            <a:ext cx="317718" cy="317718"/>
          </a:xfrm>
          <a:prstGeom prst="rect">
            <a:avLst/>
          </a:prstGeom>
        </p:spPr>
      </p:pic>
      <p:sp>
        <p:nvSpPr>
          <p:cNvPr id="36" name="Content Placeholder 35">
            <a:extLst>
              <a:ext uri="{FF2B5EF4-FFF2-40B4-BE49-F238E27FC236}">
                <a16:creationId xmlns:a16="http://schemas.microsoft.com/office/drawing/2014/main" id="{6CD5721F-590A-426E-8BCD-6E9CE7F7BDE2}"/>
              </a:ext>
            </a:extLst>
          </p:cNvPr>
          <p:cNvSpPr>
            <a:spLocks noGrp="1"/>
          </p:cNvSpPr>
          <p:nvPr>
            <p:ph sz="quarter" idx="17"/>
          </p:nvPr>
        </p:nvSpPr>
        <p:spPr>
          <a:xfrm>
            <a:off x="944533" y="2340461"/>
            <a:ext cx="2042538" cy="733049"/>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Active Directory</a:t>
            </a:r>
          </a:p>
          <a:p>
            <a:pPr lvl="0" defTabSz="914400">
              <a:buSzTx/>
              <a:defRPr/>
            </a:pPr>
            <a:r>
              <a:rPr lang="en-US" sz="1100">
                <a:solidFill>
                  <a:srgbClr val="282828"/>
                </a:solidFill>
              </a:rPr>
              <a:t>Your universal platform to manage and secure identities</a:t>
            </a:r>
          </a:p>
        </p:txBody>
      </p:sp>
      <p:sp>
        <p:nvSpPr>
          <p:cNvPr id="34" name="Content Placeholder 33">
            <a:extLst>
              <a:ext uri="{FF2B5EF4-FFF2-40B4-BE49-F238E27FC236}">
                <a16:creationId xmlns:a16="http://schemas.microsoft.com/office/drawing/2014/main" id="{19537C24-3BA8-484F-A0C7-44B409BA0463}"/>
              </a:ext>
            </a:extLst>
          </p:cNvPr>
          <p:cNvSpPr>
            <a:spLocks noGrp="1"/>
          </p:cNvSpPr>
          <p:nvPr>
            <p:ph sz="quarter" idx="16"/>
          </p:nvPr>
        </p:nvSpPr>
        <p:spPr>
          <a:xfrm>
            <a:off x="547897" y="3380631"/>
            <a:ext cx="2336940" cy="292793"/>
          </a:xfrm>
        </p:spPr>
        <p:txBody>
          <a:bodyPr/>
          <a:lstStyle/>
          <a:p>
            <a:pPr lvl="0" defTabSz="932205">
              <a:lnSpc>
                <a:spcPct val="100000"/>
              </a:lnSpc>
              <a:spcBef>
                <a:spcPct val="0"/>
              </a:spcBef>
              <a:buSzTx/>
              <a:defRPr/>
            </a:pPr>
            <a:r>
              <a:rPr lang="en-US" sz="1199" b="1">
                <a:ln w="3175">
                  <a:noFill/>
                </a:ln>
                <a:gradFill>
                  <a:gsLst>
                    <a:gs pos="1000">
                      <a:srgbClr val="FFFFFF"/>
                    </a:gs>
                    <a:gs pos="100000">
                      <a:srgbClr val="FFFFFF"/>
                    </a:gs>
                  </a:gsLst>
                  <a:lin ang="5400000" scaled="0"/>
                </a:gradFill>
                <a:latin typeface="Segoe UI" panose="020B0502040204020203" pitchFamily="34" charset="0"/>
                <a:cs typeface="Segoe UI" panose="020B0502040204020203" pitchFamily="34" charset="0"/>
              </a:rPr>
              <a:t>Security Posture Management</a:t>
            </a:r>
          </a:p>
        </p:txBody>
      </p:sp>
      <p:pic>
        <p:nvPicPr>
          <p:cNvPr id="16" name="Graphic 15">
            <a:extLst>
              <a:ext uri="{FF2B5EF4-FFF2-40B4-BE49-F238E27FC236}">
                <a16:creationId xmlns:a16="http://schemas.microsoft.com/office/drawing/2014/main" id="{B6029323-DA4F-4387-982B-371035973A1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43" y="4059825"/>
            <a:ext cx="377741" cy="377741"/>
          </a:xfrm>
          <a:prstGeom prst="rect">
            <a:avLst/>
          </a:prstGeom>
        </p:spPr>
      </p:pic>
      <p:sp>
        <p:nvSpPr>
          <p:cNvPr id="38" name="Content Placeholder 37">
            <a:extLst>
              <a:ext uri="{FF2B5EF4-FFF2-40B4-BE49-F238E27FC236}">
                <a16:creationId xmlns:a16="http://schemas.microsoft.com/office/drawing/2014/main" id="{14D7BA4C-94D5-454E-A97F-C5ECAA2814D0}"/>
              </a:ext>
            </a:extLst>
          </p:cNvPr>
          <p:cNvSpPr>
            <a:spLocks noGrp="1"/>
          </p:cNvSpPr>
          <p:nvPr>
            <p:ph sz="quarter" idx="18"/>
          </p:nvPr>
        </p:nvSpPr>
        <p:spPr>
          <a:xfrm>
            <a:off x="948577" y="4032719"/>
            <a:ext cx="2041608" cy="566309"/>
          </a:xfrm>
        </p:spPr>
        <p:txBody>
          <a:bodyPr vert="horz" wrap="square" lIns="0" tIns="0" rIns="0" bIns="0" rtlCol="0" anchor="t">
            <a:spAutoFit/>
          </a:bodyPr>
          <a:lstStyle/>
          <a:p>
            <a:pPr>
              <a:lnSpc>
                <a:spcPct val="100000"/>
              </a:lnSpc>
              <a:spcAft>
                <a:spcPts val="588"/>
              </a:spcAft>
              <a:defRPr/>
            </a:pPr>
            <a:r>
              <a:rPr lang="en-US" sz="1200" b="1">
                <a:solidFill>
                  <a:srgbClr val="0078D4"/>
                </a:solidFill>
                <a:latin typeface="Segoe UI Semibold"/>
                <a:cs typeface="Segoe UI Semibold"/>
              </a:rPr>
              <a:t>Microsoft Defender for Cloud</a:t>
            </a:r>
          </a:p>
          <a:p>
            <a:pPr lvl="0" defTabSz="914400">
              <a:buSzTx/>
              <a:defRPr/>
            </a:pPr>
            <a:r>
              <a:rPr lang="en-US" sz="1100">
                <a:solidFill>
                  <a:srgbClr val="282828"/>
                </a:solidFill>
              </a:rPr>
              <a:t>Security posture management for your hybrid cloud workloads</a:t>
            </a:r>
            <a:endParaRPr lang="en-US" sz="1100">
              <a:solidFill>
                <a:srgbClr val="282828"/>
              </a:solidFill>
              <a:cs typeface="Segoe UI"/>
            </a:endParaRPr>
          </a:p>
        </p:txBody>
      </p:sp>
      <p:sp>
        <p:nvSpPr>
          <p:cNvPr id="18" name="Content Placeholder 17">
            <a:extLst>
              <a:ext uri="{FF2B5EF4-FFF2-40B4-BE49-F238E27FC236}">
                <a16:creationId xmlns:a16="http://schemas.microsoft.com/office/drawing/2014/main" id="{5E579CF9-3FB4-4645-95B7-1A59AF5BBD92}"/>
              </a:ext>
            </a:extLst>
          </p:cNvPr>
          <p:cNvSpPr>
            <a:spLocks noGrp="1"/>
          </p:cNvSpPr>
          <p:nvPr>
            <p:ph sz="quarter" idx="13"/>
          </p:nvPr>
        </p:nvSpPr>
        <p:spPr>
          <a:xfrm>
            <a:off x="3422243" y="1774996"/>
            <a:ext cx="1801839" cy="317719"/>
          </a:xfrm>
        </p:spPr>
        <p:txBody>
          <a:bodyPr/>
          <a:lstStyle/>
          <a:p>
            <a:pPr lvl="0" defTabSz="932205">
              <a:lnSpc>
                <a:spcPct val="100000"/>
              </a:lnSpc>
              <a:spcBef>
                <a:spcPct val="0"/>
              </a:spcBef>
              <a:buSzTx/>
              <a:defRPr/>
            </a:pPr>
            <a:r>
              <a:rPr lang="en-US" sz="1199" b="1">
                <a:ln w="3175">
                  <a:noFill/>
                </a:ln>
                <a:gradFill>
                  <a:gsLst>
                    <a:gs pos="1000">
                      <a:srgbClr val="FFFFFF"/>
                    </a:gs>
                    <a:gs pos="100000">
                      <a:srgbClr val="FFFFFF"/>
                    </a:gs>
                  </a:gsLst>
                  <a:lin ang="5400000" scaled="0"/>
                </a:gradFill>
                <a:latin typeface="Segoe UI" panose="020B0502040204020203" pitchFamily="34" charset="0"/>
                <a:cs typeface="Segoe UI" panose="020B0502040204020203" pitchFamily="34" charset="0"/>
              </a:rPr>
              <a:t>Threat Protection</a:t>
            </a:r>
          </a:p>
        </p:txBody>
      </p:sp>
      <p:pic>
        <p:nvPicPr>
          <p:cNvPr id="43" name="Graphic 42">
            <a:extLst>
              <a:ext uri="{FF2B5EF4-FFF2-40B4-BE49-F238E27FC236}">
                <a16:creationId xmlns:a16="http://schemas.microsoft.com/office/drawing/2014/main" id="{C1CD71B6-51D4-4C67-B7A3-2145DF1984F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0521" y="2353674"/>
            <a:ext cx="376344" cy="376344"/>
          </a:xfrm>
          <a:prstGeom prst="rect">
            <a:avLst/>
          </a:prstGeom>
        </p:spPr>
      </p:pic>
      <p:sp>
        <p:nvSpPr>
          <p:cNvPr id="39" name="Content Placeholder 38">
            <a:extLst>
              <a:ext uri="{FF2B5EF4-FFF2-40B4-BE49-F238E27FC236}">
                <a16:creationId xmlns:a16="http://schemas.microsoft.com/office/drawing/2014/main" id="{12A04F1D-A72D-407A-A31C-4BFB51465A05}"/>
              </a:ext>
            </a:extLst>
          </p:cNvPr>
          <p:cNvSpPr>
            <a:spLocks noGrp="1"/>
          </p:cNvSpPr>
          <p:nvPr>
            <p:ph sz="quarter" idx="19"/>
          </p:nvPr>
        </p:nvSpPr>
        <p:spPr>
          <a:xfrm>
            <a:off x="3864745" y="2340461"/>
            <a:ext cx="2165535" cy="818686"/>
          </a:xfrm>
        </p:spPr>
        <p:txBody>
          <a:bodyPr/>
          <a:lstStyle/>
          <a:p>
            <a:pPr lvl="0">
              <a:lnSpc>
                <a:spcPct val="100000"/>
              </a:lnSpc>
              <a:spcAft>
                <a:spcPts val="588"/>
              </a:spcAft>
              <a:buSzTx/>
              <a:defRPr/>
            </a:pPr>
            <a:r>
              <a:rPr lang="en-US" sz="1200" b="1" dirty="0">
                <a:gradFill>
                  <a:gsLst>
                    <a:gs pos="0">
                      <a:srgbClr val="0078D4"/>
                    </a:gs>
                    <a:gs pos="100000">
                      <a:srgbClr val="0078D4"/>
                    </a:gs>
                  </a:gsLst>
                  <a:lin ang="5400000" scaled="1"/>
                </a:gradFill>
                <a:latin typeface="Segoe UI Semibold"/>
              </a:rPr>
              <a:t>Microsoft Sentinel (SIEM/SOAR)</a:t>
            </a:r>
          </a:p>
          <a:p>
            <a:pPr lvl="0" defTabSz="914400">
              <a:buSzTx/>
              <a:defRPr/>
            </a:pPr>
            <a:r>
              <a:rPr lang="en-US" sz="1100" dirty="0">
                <a:solidFill>
                  <a:srgbClr val="282828"/>
                </a:solidFill>
              </a:rPr>
              <a:t>Intelligent security analytics for your entire enterprise</a:t>
            </a:r>
          </a:p>
        </p:txBody>
      </p:sp>
      <p:pic>
        <p:nvPicPr>
          <p:cNvPr id="6" name="Picture 5">
            <a:extLst>
              <a:ext uri="{FF2B5EF4-FFF2-40B4-BE49-F238E27FC236}">
                <a16:creationId xmlns:a16="http://schemas.microsoft.com/office/drawing/2014/main" id="{6880BCDD-D636-45C4-909C-ACF66D2D349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3294249" y="3156586"/>
            <a:ext cx="448516" cy="456978"/>
          </a:xfrm>
          <a:prstGeom prst="rect">
            <a:avLst/>
          </a:prstGeom>
        </p:spPr>
      </p:pic>
      <p:sp>
        <p:nvSpPr>
          <p:cNvPr id="40" name="Content Placeholder 39">
            <a:extLst>
              <a:ext uri="{FF2B5EF4-FFF2-40B4-BE49-F238E27FC236}">
                <a16:creationId xmlns:a16="http://schemas.microsoft.com/office/drawing/2014/main" id="{D25EB564-DA77-414C-81D6-0A227C22B517}"/>
              </a:ext>
            </a:extLst>
          </p:cNvPr>
          <p:cNvSpPr>
            <a:spLocks noGrp="1"/>
          </p:cNvSpPr>
          <p:nvPr>
            <p:ph sz="quarter" idx="20"/>
          </p:nvPr>
        </p:nvSpPr>
        <p:spPr>
          <a:xfrm>
            <a:off x="3859831" y="3158188"/>
            <a:ext cx="2041608" cy="566309"/>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Microsoft Defender for Cloud</a:t>
            </a:r>
          </a:p>
          <a:p>
            <a:pPr lvl="0" defTabSz="914400">
              <a:buSzTx/>
              <a:defRPr/>
            </a:pPr>
            <a:r>
              <a:rPr lang="en-US" sz="1100">
                <a:solidFill>
                  <a:srgbClr val="282828"/>
                </a:solidFill>
              </a:rPr>
              <a:t>Built-in threat protection for your hybrid cloud workloads</a:t>
            </a:r>
          </a:p>
        </p:txBody>
      </p:sp>
      <p:pic>
        <p:nvPicPr>
          <p:cNvPr id="7" name="Graphic 6">
            <a:extLst>
              <a:ext uri="{FF2B5EF4-FFF2-40B4-BE49-F238E27FC236}">
                <a16:creationId xmlns:a16="http://schemas.microsoft.com/office/drawing/2014/main" id="{5525D641-44A9-402E-839B-99CE4721118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20521" y="4042360"/>
            <a:ext cx="377741" cy="377741"/>
          </a:xfrm>
          <a:prstGeom prst="rect">
            <a:avLst/>
          </a:prstGeom>
        </p:spPr>
      </p:pic>
      <p:sp>
        <p:nvSpPr>
          <p:cNvPr id="41" name="Content Placeholder 40">
            <a:extLst>
              <a:ext uri="{FF2B5EF4-FFF2-40B4-BE49-F238E27FC236}">
                <a16:creationId xmlns:a16="http://schemas.microsoft.com/office/drawing/2014/main" id="{9FB20740-807E-4745-BC17-A2E536043165}"/>
              </a:ext>
            </a:extLst>
          </p:cNvPr>
          <p:cNvSpPr>
            <a:spLocks noGrp="1"/>
          </p:cNvSpPr>
          <p:nvPr>
            <p:ph sz="quarter" idx="21"/>
          </p:nvPr>
        </p:nvSpPr>
        <p:spPr>
          <a:xfrm>
            <a:off x="3864002" y="4011994"/>
            <a:ext cx="2041608" cy="965579"/>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Defender for IoT</a:t>
            </a:r>
          </a:p>
          <a:p>
            <a:pPr lvl="0" defTabSz="914400">
              <a:buSzTx/>
              <a:defRPr/>
            </a:pPr>
            <a:r>
              <a:rPr lang="en-US" sz="1100">
                <a:solidFill>
                  <a:srgbClr val="282828"/>
                </a:solidFill>
              </a:rPr>
              <a:t>Agentless asset discovery, vulnerability management, and threat detection for IoT/OT devices</a:t>
            </a:r>
          </a:p>
        </p:txBody>
      </p:sp>
      <p:sp>
        <p:nvSpPr>
          <p:cNvPr id="32" name="Content Placeholder 31">
            <a:extLst>
              <a:ext uri="{FF2B5EF4-FFF2-40B4-BE49-F238E27FC236}">
                <a16:creationId xmlns:a16="http://schemas.microsoft.com/office/drawing/2014/main" id="{B5A107B3-EF99-488C-AAD7-CECF37CB0AEA}"/>
              </a:ext>
            </a:extLst>
          </p:cNvPr>
          <p:cNvSpPr>
            <a:spLocks noGrp="1"/>
          </p:cNvSpPr>
          <p:nvPr>
            <p:ph sz="quarter" idx="14"/>
          </p:nvPr>
        </p:nvSpPr>
        <p:spPr>
          <a:xfrm>
            <a:off x="6311862" y="1779903"/>
            <a:ext cx="2231669" cy="267233"/>
          </a:xfrm>
        </p:spPr>
        <p:txBody>
          <a:bodyPr/>
          <a:lstStyle/>
          <a:p>
            <a:pPr lvl="0" defTabSz="932205">
              <a:lnSpc>
                <a:spcPct val="100000"/>
              </a:lnSpc>
              <a:spcBef>
                <a:spcPct val="0"/>
              </a:spcBef>
              <a:buSzTx/>
              <a:defRPr/>
            </a:pPr>
            <a:r>
              <a:rPr lang="en-US" sz="1199" b="1">
                <a:ln w="3175">
                  <a:noFill/>
                </a:ln>
                <a:gradFill>
                  <a:gsLst>
                    <a:gs pos="1000">
                      <a:srgbClr val="FFFFFF"/>
                    </a:gs>
                    <a:gs pos="100000">
                      <a:srgbClr val="FFFFFF"/>
                    </a:gs>
                  </a:gsLst>
                  <a:lin ang="5400000" scaled="0"/>
                </a:gradFill>
                <a:latin typeface="Segoe UI" panose="020B0502040204020203" pitchFamily="34" charset="0"/>
                <a:cs typeface="Segoe UI" panose="020B0502040204020203" pitchFamily="34" charset="0"/>
              </a:rPr>
              <a:t>Apps &amp; Data Security</a:t>
            </a:r>
          </a:p>
        </p:txBody>
      </p:sp>
      <p:pic>
        <p:nvPicPr>
          <p:cNvPr id="1026" name="Picture 9">
            <a:extLst>
              <a:ext uri="{FF2B5EF4-FFF2-40B4-BE49-F238E27FC236}">
                <a16:creationId xmlns:a16="http://schemas.microsoft.com/office/drawing/2014/main" id="{C83A6C7A-6B25-41EA-8F43-06C8F0C830B3}"/>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4672" y="2402651"/>
            <a:ext cx="409544" cy="246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Content Placeholder 41">
            <a:extLst>
              <a:ext uri="{FF2B5EF4-FFF2-40B4-BE49-F238E27FC236}">
                <a16:creationId xmlns:a16="http://schemas.microsoft.com/office/drawing/2014/main" id="{B48BB7C4-E00B-4580-B542-A3CE2AD3526B}"/>
              </a:ext>
            </a:extLst>
          </p:cNvPr>
          <p:cNvSpPr>
            <a:spLocks noGrp="1"/>
          </p:cNvSpPr>
          <p:nvPr>
            <p:ph sz="quarter" idx="22"/>
          </p:nvPr>
        </p:nvSpPr>
        <p:spPr>
          <a:xfrm>
            <a:off x="6722900" y="2335846"/>
            <a:ext cx="2070100" cy="407343"/>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Confidential Computing</a:t>
            </a:r>
          </a:p>
          <a:p>
            <a:pPr lvl="0" defTabSz="914400">
              <a:buSzTx/>
              <a:defRPr/>
            </a:pPr>
            <a:r>
              <a:rPr lang="en-US" sz="1100">
                <a:solidFill>
                  <a:srgbClr val="282828"/>
                </a:solidFill>
              </a:rPr>
              <a:t>Protect your data and code while in use in the cloud</a:t>
            </a:r>
          </a:p>
        </p:txBody>
      </p:sp>
      <p:pic>
        <p:nvPicPr>
          <p:cNvPr id="31" name="Graphic 30">
            <a:extLst>
              <a:ext uri="{FF2B5EF4-FFF2-40B4-BE49-F238E27FC236}">
                <a16:creationId xmlns:a16="http://schemas.microsoft.com/office/drawing/2014/main" id="{D59DDB35-39B3-4736-B776-A4D41F1E4EE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9159" y="3325944"/>
            <a:ext cx="370418" cy="370418"/>
          </a:xfrm>
          <a:prstGeom prst="rect">
            <a:avLst/>
          </a:prstGeom>
        </p:spPr>
      </p:pic>
      <p:sp>
        <p:nvSpPr>
          <p:cNvPr id="44" name="Content Placeholder 43">
            <a:extLst>
              <a:ext uri="{FF2B5EF4-FFF2-40B4-BE49-F238E27FC236}">
                <a16:creationId xmlns:a16="http://schemas.microsoft.com/office/drawing/2014/main" id="{FB440C75-5836-45FC-91EF-F8CF140B1CB7}"/>
              </a:ext>
            </a:extLst>
          </p:cNvPr>
          <p:cNvSpPr>
            <a:spLocks noGrp="1"/>
          </p:cNvSpPr>
          <p:nvPr>
            <p:ph sz="quarter" idx="23"/>
          </p:nvPr>
        </p:nvSpPr>
        <p:spPr>
          <a:xfrm>
            <a:off x="6724715" y="3298640"/>
            <a:ext cx="2030355" cy="658643"/>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Key Vault</a:t>
            </a:r>
          </a:p>
          <a:p>
            <a:pPr lvl="0" defTabSz="914400">
              <a:buSzTx/>
              <a:defRPr/>
            </a:pPr>
            <a:r>
              <a:rPr lang="en-US" sz="1100">
                <a:solidFill>
                  <a:srgbClr val="282828"/>
                </a:solidFill>
              </a:rPr>
              <a:t>Safeguard cryptographic keys and other secrets</a:t>
            </a:r>
          </a:p>
        </p:txBody>
      </p:sp>
      <p:pic>
        <p:nvPicPr>
          <p:cNvPr id="35" name="Graphic 34">
            <a:extLst>
              <a:ext uri="{FF2B5EF4-FFF2-40B4-BE49-F238E27FC236}">
                <a16:creationId xmlns:a16="http://schemas.microsoft.com/office/drawing/2014/main" id="{EB57440B-D9CF-425C-8F44-2C34159A256C}"/>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09159" y="4109940"/>
            <a:ext cx="370418" cy="370418"/>
          </a:xfrm>
          <a:prstGeom prst="rect">
            <a:avLst/>
          </a:prstGeom>
        </p:spPr>
      </p:pic>
      <p:sp>
        <p:nvSpPr>
          <p:cNvPr id="45" name="Content Placeholder 44">
            <a:extLst>
              <a:ext uri="{FF2B5EF4-FFF2-40B4-BE49-F238E27FC236}">
                <a16:creationId xmlns:a16="http://schemas.microsoft.com/office/drawing/2014/main" id="{C0430888-3806-48E2-822E-6A4107778FD7}"/>
              </a:ext>
            </a:extLst>
          </p:cNvPr>
          <p:cNvSpPr>
            <a:spLocks noGrp="1"/>
          </p:cNvSpPr>
          <p:nvPr>
            <p:ph sz="quarter" idx="24"/>
          </p:nvPr>
        </p:nvSpPr>
        <p:spPr>
          <a:xfrm>
            <a:off x="6728706" y="4090143"/>
            <a:ext cx="2070100" cy="658642"/>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Attestation</a:t>
            </a:r>
          </a:p>
          <a:p>
            <a:pPr lvl="0" defTabSz="914400">
              <a:buSzTx/>
              <a:defRPr/>
            </a:pPr>
            <a:r>
              <a:rPr lang="en-US" sz="1100">
                <a:solidFill>
                  <a:srgbClr val="282828"/>
                </a:solidFill>
              </a:rPr>
              <a:t>Safeguard cryptographic keys and other secrets</a:t>
            </a:r>
          </a:p>
        </p:txBody>
      </p:sp>
      <p:pic>
        <p:nvPicPr>
          <p:cNvPr id="17" name="Picture 16">
            <a:extLst>
              <a:ext uri="{FF2B5EF4-FFF2-40B4-BE49-F238E27FC236}">
                <a16:creationId xmlns:a16="http://schemas.microsoft.com/office/drawing/2014/main" id="{C0622CED-BB29-447A-81FC-63070E9D8B46}"/>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6166032" y="4847034"/>
            <a:ext cx="455038" cy="478574"/>
          </a:xfrm>
          <a:prstGeom prst="rect">
            <a:avLst/>
          </a:prstGeom>
        </p:spPr>
      </p:pic>
      <p:sp>
        <p:nvSpPr>
          <p:cNvPr id="46" name="Content Placeholder 45">
            <a:extLst>
              <a:ext uri="{FF2B5EF4-FFF2-40B4-BE49-F238E27FC236}">
                <a16:creationId xmlns:a16="http://schemas.microsoft.com/office/drawing/2014/main" id="{228020EA-2485-4594-B589-C77ECDAF2DA3}"/>
              </a:ext>
            </a:extLst>
          </p:cNvPr>
          <p:cNvSpPr>
            <a:spLocks noGrp="1"/>
          </p:cNvSpPr>
          <p:nvPr>
            <p:ph sz="quarter" idx="25"/>
          </p:nvPr>
        </p:nvSpPr>
        <p:spPr>
          <a:xfrm>
            <a:off x="6722900" y="4888195"/>
            <a:ext cx="2041608" cy="679706"/>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Dedicated HSM</a:t>
            </a:r>
          </a:p>
          <a:p>
            <a:pPr lvl="0" defTabSz="914400">
              <a:buSzTx/>
              <a:defRPr/>
            </a:pPr>
            <a:r>
              <a:rPr lang="en-US" sz="1100">
                <a:solidFill>
                  <a:srgbClr val="282828"/>
                </a:solidFill>
              </a:rPr>
              <a:t>Your hardware security module (HSM) in the cloud</a:t>
            </a:r>
          </a:p>
        </p:txBody>
      </p:sp>
      <p:sp>
        <p:nvSpPr>
          <p:cNvPr id="33" name="Content Placeholder 32">
            <a:extLst>
              <a:ext uri="{FF2B5EF4-FFF2-40B4-BE49-F238E27FC236}">
                <a16:creationId xmlns:a16="http://schemas.microsoft.com/office/drawing/2014/main" id="{77DC7197-E477-4BED-87B4-B4DF98F95546}"/>
              </a:ext>
            </a:extLst>
          </p:cNvPr>
          <p:cNvSpPr>
            <a:spLocks noGrp="1"/>
          </p:cNvSpPr>
          <p:nvPr>
            <p:ph sz="quarter" idx="15"/>
          </p:nvPr>
        </p:nvSpPr>
        <p:spPr>
          <a:xfrm>
            <a:off x="9187098" y="1779853"/>
            <a:ext cx="1830416" cy="359388"/>
          </a:xfrm>
        </p:spPr>
        <p:txBody>
          <a:bodyPr/>
          <a:lstStyle/>
          <a:p>
            <a:pPr lvl="0" defTabSz="932205">
              <a:lnSpc>
                <a:spcPct val="100000"/>
              </a:lnSpc>
              <a:spcBef>
                <a:spcPct val="0"/>
              </a:spcBef>
              <a:buSzTx/>
              <a:defRPr/>
            </a:pPr>
            <a:r>
              <a:rPr lang="en-US" sz="1199" b="1">
                <a:ln w="3175">
                  <a:noFill/>
                </a:ln>
                <a:gradFill>
                  <a:gsLst>
                    <a:gs pos="1000">
                      <a:srgbClr val="FFFFFF"/>
                    </a:gs>
                    <a:gs pos="100000">
                      <a:srgbClr val="FFFFFF"/>
                    </a:gs>
                  </a:gsLst>
                  <a:lin ang="5400000" scaled="0"/>
                </a:gradFill>
                <a:latin typeface="Segoe UI" panose="020B0502040204020203" pitchFamily="34" charset="0"/>
                <a:cs typeface="Segoe UI" panose="020B0502040204020203" pitchFamily="34" charset="0"/>
              </a:rPr>
              <a:t>Network Security</a:t>
            </a:r>
          </a:p>
        </p:txBody>
      </p:sp>
      <p:grpSp>
        <p:nvGrpSpPr>
          <p:cNvPr id="96" name="Group 95">
            <a:extLst>
              <a:ext uri="{FF2B5EF4-FFF2-40B4-BE49-F238E27FC236}">
                <a16:creationId xmlns:a16="http://schemas.microsoft.com/office/drawing/2014/main" id="{E6519F50-C3C4-4BA9-8C33-EB8579A4FDB5}"/>
              </a:ext>
              <a:ext uri="{C183D7F6-B498-43B3-948B-1728B52AA6E4}">
                <adec:decorative xmlns:adec="http://schemas.microsoft.com/office/drawing/2017/decorative" val="1"/>
              </a:ext>
            </a:extLst>
          </p:cNvPr>
          <p:cNvGrpSpPr/>
          <p:nvPr/>
        </p:nvGrpSpPr>
        <p:grpSpPr>
          <a:xfrm>
            <a:off x="9069774" y="2390127"/>
            <a:ext cx="346187" cy="276996"/>
            <a:chOff x="1731182" y="2217963"/>
            <a:chExt cx="353129" cy="282550"/>
          </a:xfrm>
        </p:grpSpPr>
        <p:sp>
          <p:nvSpPr>
            <p:cNvPr id="97" name="Freeform: Shape 96">
              <a:extLst>
                <a:ext uri="{FF2B5EF4-FFF2-40B4-BE49-F238E27FC236}">
                  <a16:creationId xmlns:a16="http://schemas.microsoft.com/office/drawing/2014/main" id="{C6FA9A1B-5243-4FB5-9EC3-2A953D0420D8}"/>
                </a:ext>
                <a:ext uri="{C183D7F6-B498-43B3-948B-1728B52AA6E4}">
                  <adec:decorative xmlns:adec="http://schemas.microsoft.com/office/drawing/2017/decorative" val="1"/>
                </a:ext>
              </a:extLst>
            </p:cNvPr>
            <p:cNvSpPr/>
            <p:nvPr/>
          </p:nvSpPr>
          <p:spPr>
            <a:xfrm>
              <a:off x="1731182" y="2217963"/>
              <a:ext cx="353129" cy="235419"/>
            </a:xfrm>
            <a:custGeom>
              <a:avLst/>
              <a:gdLst>
                <a:gd name="connsiteX0" fmla="*/ 353129 w 353129"/>
                <a:gd name="connsiteY0" fmla="*/ 171903 h 235419"/>
                <a:gd name="connsiteX1" fmla="*/ 284269 w 353129"/>
                <a:gd name="connsiteY1" fmla="*/ 95588 h 235419"/>
                <a:gd name="connsiteX2" fmla="*/ 181273 w 353129"/>
                <a:gd name="connsiteY2" fmla="*/ 47 h 235419"/>
                <a:gd name="connsiteX3" fmla="*/ 83182 w 353129"/>
                <a:gd name="connsiteY3" fmla="*/ 66945 h 235419"/>
                <a:gd name="connsiteX4" fmla="*/ 0 w 353129"/>
                <a:gd name="connsiteY4" fmla="*/ 157974 h 235419"/>
                <a:gd name="connsiteX5" fmla="*/ 99465 w 353129"/>
                <a:gd name="connsiteY5" fmla="*/ 250376 h 235419"/>
                <a:gd name="connsiteX6" fmla="*/ 108097 w 353129"/>
                <a:gd name="connsiteY6" fmla="*/ 250376 h 235419"/>
                <a:gd name="connsiteX7" fmla="*/ 269163 w 353129"/>
                <a:gd name="connsiteY7" fmla="*/ 250376 h 235419"/>
                <a:gd name="connsiteX8" fmla="*/ 273479 w 353129"/>
                <a:gd name="connsiteY8" fmla="*/ 250376 h 235419"/>
                <a:gd name="connsiteX9" fmla="*/ 353129 w 353129"/>
                <a:gd name="connsiteY9" fmla="*/ 171903 h 23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129" h="235419">
                  <a:moveTo>
                    <a:pt x="353129" y="171903"/>
                  </a:moveTo>
                  <a:cubicBezTo>
                    <a:pt x="351858" y="133076"/>
                    <a:pt x="322762" y="100830"/>
                    <a:pt x="284269" y="95588"/>
                  </a:cubicBezTo>
                  <a:cubicBezTo>
                    <a:pt x="281826" y="40940"/>
                    <a:pt x="235949" y="-1616"/>
                    <a:pt x="181273" y="47"/>
                  </a:cubicBezTo>
                  <a:cubicBezTo>
                    <a:pt x="137684" y="-758"/>
                    <a:pt x="98345" y="26071"/>
                    <a:pt x="83182" y="66945"/>
                  </a:cubicBezTo>
                  <a:cubicBezTo>
                    <a:pt x="36763" y="72551"/>
                    <a:pt x="1409" y="111239"/>
                    <a:pt x="0" y="157974"/>
                  </a:cubicBezTo>
                  <a:cubicBezTo>
                    <a:pt x="2021" y="210924"/>
                    <a:pt x="46509" y="252254"/>
                    <a:pt x="99465" y="250376"/>
                  </a:cubicBezTo>
                  <a:lnTo>
                    <a:pt x="108097" y="250376"/>
                  </a:lnTo>
                  <a:lnTo>
                    <a:pt x="269163" y="250376"/>
                  </a:lnTo>
                  <a:cubicBezTo>
                    <a:pt x="270599" y="250484"/>
                    <a:pt x="272043" y="250484"/>
                    <a:pt x="273479" y="250376"/>
                  </a:cubicBezTo>
                  <a:cubicBezTo>
                    <a:pt x="316841" y="249966"/>
                    <a:pt x="352074" y="215256"/>
                    <a:pt x="353129" y="171903"/>
                  </a:cubicBezTo>
                  <a:close/>
                </a:path>
              </a:pathLst>
            </a:custGeom>
            <a:solidFill>
              <a:schemeClr val="accent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F705513F-C041-48B0-A0A2-ABC2F7812683}"/>
                </a:ext>
              </a:extLst>
            </p:cNvPr>
            <p:cNvGrpSpPr/>
            <p:nvPr/>
          </p:nvGrpSpPr>
          <p:grpSpPr>
            <a:xfrm>
              <a:off x="1803966" y="2402422"/>
              <a:ext cx="196183" cy="98091"/>
              <a:chOff x="1803966" y="2402422"/>
              <a:chExt cx="196183" cy="98091"/>
            </a:xfrm>
          </p:grpSpPr>
          <p:sp>
            <p:nvSpPr>
              <p:cNvPr id="99" name="Freeform: Shape 98">
                <a:extLst>
                  <a:ext uri="{FF2B5EF4-FFF2-40B4-BE49-F238E27FC236}">
                    <a16:creationId xmlns:a16="http://schemas.microsoft.com/office/drawing/2014/main" id="{0E323EE7-53B3-4B3E-857B-B18C939DE63C}"/>
                  </a:ext>
                  <a:ext uri="{C183D7F6-B498-43B3-948B-1728B52AA6E4}">
                    <adec:decorative xmlns:adec="http://schemas.microsoft.com/office/drawing/2017/decorative" val="1"/>
                  </a:ext>
                </a:extLst>
              </p:cNvPr>
              <p:cNvSpPr/>
              <p:nvPr/>
            </p:nvSpPr>
            <p:spPr>
              <a:xfrm>
                <a:off x="1803966" y="2402422"/>
                <a:ext cx="196183" cy="98091"/>
              </a:xfrm>
              <a:custGeom>
                <a:avLst/>
                <a:gdLst>
                  <a:gd name="connsiteX0" fmla="*/ 207561 w 196182"/>
                  <a:gd name="connsiteY0" fmla="*/ 8043 h 98091"/>
                  <a:gd name="connsiteX1" fmla="*/ 199322 w 196182"/>
                  <a:gd name="connsiteY1" fmla="*/ 0 h 98091"/>
                  <a:gd name="connsiteX2" fmla="*/ 8240 w 196182"/>
                  <a:gd name="connsiteY2" fmla="*/ 0 h 98091"/>
                  <a:gd name="connsiteX3" fmla="*/ 0 w 196182"/>
                  <a:gd name="connsiteY3" fmla="*/ 8043 h 98091"/>
                  <a:gd name="connsiteX4" fmla="*/ 0 w 196182"/>
                  <a:gd name="connsiteY4" fmla="*/ 106135 h 98091"/>
                  <a:gd name="connsiteX5" fmla="*/ 8240 w 196182"/>
                  <a:gd name="connsiteY5" fmla="*/ 114178 h 98091"/>
                  <a:gd name="connsiteX6" fmla="*/ 199322 w 196182"/>
                  <a:gd name="connsiteY6" fmla="*/ 114178 h 98091"/>
                  <a:gd name="connsiteX7" fmla="*/ 207561 w 196182"/>
                  <a:gd name="connsiteY7" fmla="*/ 106135 h 98091"/>
                  <a:gd name="connsiteX8" fmla="*/ 207561 w 196182"/>
                  <a:gd name="connsiteY8" fmla="*/ 8043 h 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2" h="98091">
                    <a:moveTo>
                      <a:pt x="207561" y="8043"/>
                    </a:moveTo>
                    <a:cubicBezTo>
                      <a:pt x="207455" y="3571"/>
                      <a:pt x="203797" y="-2"/>
                      <a:pt x="199322" y="0"/>
                    </a:cubicBezTo>
                    <a:lnTo>
                      <a:pt x="8240" y="0"/>
                    </a:lnTo>
                    <a:cubicBezTo>
                      <a:pt x="3765" y="-2"/>
                      <a:pt x="107" y="3571"/>
                      <a:pt x="0" y="8043"/>
                    </a:cubicBezTo>
                    <a:lnTo>
                      <a:pt x="0" y="106135"/>
                    </a:lnTo>
                    <a:cubicBezTo>
                      <a:pt x="107" y="110608"/>
                      <a:pt x="3765" y="114180"/>
                      <a:pt x="8240" y="114178"/>
                    </a:cubicBezTo>
                    <a:lnTo>
                      <a:pt x="199322" y="114178"/>
                    </a:lnTo>
                    <a:cubicBezTo>
                      <a:pt x="203797" y="114180"/>
                      <a:pt x="207455" y="110608"/>
                      <a:pt x="207561" y="106135"/>
                    </a:cubicBezTo>
                    <a:lnTo>
                      <a:pt x="207561" y="8043"/>
                    </a:lnTo>
                    <a:close/>
                  </a:path>
                </a:pathLst>
              </a:custGeom>
              <a:solidFill>
                <a:srgbClr val="737373"/>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AB66687-3AA9-455C-AD3F-E9CAFC75770B}"/>
                  </a:ext>
                  <a:ext uri="{C183D7F6-B498-43B3-948B-1728B52AA6E4}">
                    <adec:decorative xmlns:adec="http://schemas.microsoft.com/office/drawing/2017/decorative" val="1"/>
                  </a:ext>
                </a:extLst>
              </p:cNvPr>
              <p:cNvSpPr/>
              <p:nvPr/>
            </p:nvSpPr>
            <p:spPr>
              <a:xfrm>
                <a:off x="181554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F9565CBA-01EA-4879-AAE8-2367D830C4F3}"/>
                  </a:ext>
                  <a:ext uri="{C183D7F6-B498-43B3-948B-1728B52AA6E4}">
                    <adec:decorative xmlns:adec="http://schemas.microsoft.com/office/drawing/2017/decorative" val="1"/>
                  </a:ext>
                </a:extLst>
              </p:cNvPr>
              <p:cNvSpPr/>
              <p:nvPr/>
            </p:nvSpPr>
            <p:spPr>
              <a:xfrm>
                <a:off x="188028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A5121BB-28CF-4CC1-9729-EEC5B4448209}"/>
                  </a:ext>
                  <a:ext uri="{C183D7F6-B498-43B3-948B-1728B52AA6E4}">
                    <adec:decorative xmlns:adec="http://schemas.microsoft.com/office/drawing/2017/decorative" val="1"/>
                  </a:ext>
                </a:extLst>
              </p:cNvPr>
              <p:cNvSpPr/>
              <p:nvPr/>
            </p:nvSpPr>
            <p:spPr>
              <a:xfrm>
                <a:off x="194502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C7DECA0-C523-4FD3-B40D-41BEF0293427}"/>
                  </a:ext>
                  <a:ext uri="{C183D7F6-B498-43B3-948B-1728B52AA6E4}">
                    <adec:decorative xmlns:adec="http://schemas.microsoft.com/office/drawing/2017/decorative" val="1"/>
                  </a:ext>
                </a:extLst>
              </p:cNvPr>
              <p:cNvSpPr/>
              <p:nvPr/>
            </p:nvSpPr>
            <p:spPr>
              <a:xfrm>
                <a:off x="1815541"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727A058-170C-41C2-A788-7F26DDFC81CF}"/>
                  </a:ext>
                  <a:ext uri="{C183D7F6-B498-43B3-948B-1728B52AA6E4}">
                    <adec:decorative xmlns:adec="http://schemas.microsoft.com/office/drawing/2017/decorative" val="1"/>
                  </a:ext>
                </a:extLst>
              </p:cNvPr>
              <p:cNvSpPr/>
              <p:nvPr/>
            </p:nvSpPr>
            <p:spPr>
              <a:xfrm>
                <a:off x="1977980"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14F2C2B-2FFD-4506-B187-AE905B473F1F}"/>
                  </a:ext>
                  <a:ext uri="{C183D7F6-B498-43B3-948B-1728B52AA6E4}">
                    <adec:decorative xmlns:adec="http://schemas.microsoft.com/office/drawing/2017/decorative" val="1"/>
                  </a:ext>
                </a:extLst>
              </p:cNvPr>
              <p:cNvSpPr/>
              <p:nvPr/>
            </p:nvSpPr>
            <p:spPr>
              <a:xfrm>
                <a:off x="1847322"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EC27E338-C7F0-47F4-BFA8-8E26E2E9508D}"/>
                  </a:ext>
                  <a:ext uri="{C183D7F6-B498-43B3-948B-1728B52AA6E4}">
                    <adec:decorative xmlns:adec="http://schemas.microsoft.com/office/drawing/2017/decorative" val="1"/>
                  </a:ext>
                </a:extLst>
              </p:cNvPr>
              <p:cNvSpPr/>
              <p:nvPr/>
            </p:nvSpPr>
            <p:spPr>
              <a:xfrm>
                <a:off x="1912259"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C34B139B-ECEB-41B9-8E2A-8C6B860008CA}"/>
                  </a:ext>
                  <a:ext uri="{C183D7F6-B498-43B3-948B-1728B52AA6E4}">
                    <adec:decorative xmlns:adec="http://schemas.microsoft.com/office/drawing/2017/decorative" val="1"/>
                  </a:ext>
                </a:extLst>
              </p:cNvPr>
              <p:cNvSpPr/>
              <p:nvPr/>
            </p:nvSpPr>
            <p:spPr>
              <a:xfrm>
                <a:off x="181554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C188BDC-6A68-4E31-8883-DD33ED0EE4F2}"/>
                  </a:ext>
                  <a:ext uri="{C183D7F6-B498-43B3-948B-1728B52AA6E4}">
                    <adec:decorative xmlns:adec="http://schemas.microsoft.com/office/drawing/2017/decorative" val="1"/>
                  </a:ext>
                </a:extLst>
              </p:cNvPr>
              <p:cNvSpPr/>
              <p:nvPr/>
            </p:nvSpPr>
            <p:spPr>
              <a:xfrm>
                <a:off x="188028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995303D-90B9-495B-B593-0D37307B24D6}"/>
                  </a:ext>
                  <a:ext uri="{C183D7F6-B498-43B3-948B-1728B52AA6E4}">
                    <adec:decorative xmlns:adec="http://schemas.microsoft.com/office/drawing/2017/decorative" val="1"/>
                  </a:ext>
                </a:extLst>
              </p:cNvPr>
              <p:cNvSpPr/>
              <p:nvPr/>
            </p:nvSpPr>
            <p:spPr>
              <a:xfrm>
                <a:off x="194502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47" name="Content Placeholder 46">
            <a:extLst>
              <a:ext uri="{FF2B5EF4-FFF2-40B4-BE49-F238E27FC236}">
                <a16:creationId xmlns:a16="http://schemas.microsoft.com/office/drawing/2014/main" id="{8B3D686A-0ED2-4BB0-80C4-DEADB54026C8}"/>
              </a:ext>
            </a:extLst>
          </p:cNvPr>
          <p:cNvSpPr>
            <a:spLocks noGrp="1"/>
          </p:cNvSpPr>
          <p:nvPr>
            <p:ph sz="quarter" idx="26"/>
          </p:nvPr>
        </p:nvSpPr>
        <p:spPr>
          <a:xfrm>
            <a:off x="9595753" y="2333016"/>
            <a:ext cx="2258300" cy="679706"/>
          </a:xfrm>
        </p:spPr>
        <p:txBody>
          <a:bodyPr/>
          <a:lstStyle/>
          <a:p>
            <a:pPr lvl="0">
              <a:lnSpc>
                <a:spcPct val="100000"/>
              </a:lnSpc>
              <a:spcAft>
                <a:spcPts val="588"/>
              </a:spcAft>
              <a:buSzTx/>
              <a:defRPr/>
            </a:pPr>
            <a:r>
              <a:rPr lang="en-US" sz="1200" b="1" dirty="0">
                <a:gradFill>
                  <a:gsLst>
                    <a:gs pos="0">
                      <a:srgbClr val="0078D4"/>
                    </a:gs>
                    <a:gs pos="100000">
                      <a:srgbClr val="0078D4"/>
                    </a:gs>
                  </a:gsLst>
                  <a:lin ang="5400000" scaled="1"/>
                </a:gradFill>
                <a:latin typeface="Segoe UI Semibold"/>
              </a:rPr>
              <a:t>Azure Firewall</a:t>
            </a:r>
          </a:p>
          <a:p>
            <a:pPr lvl="0" defTabSz="914400">
              <a:buSzTx/>
              <a:defRPr/>
            </a:pPr>
            <a:r>
              <a:rPr lang="en-US" sz="1100" dirty="0">
                <a:solidFill>
                  <a:srgbClr val="282828"/>
                </a:solidFill>
              </a:rPr>
              <a:t>Cloud-native firewall to protect Azure virtual networks</a:t>
            </a:r>
          </a:p>
        </p:txBody>
      </p:sp>
      <p:grpSp>
        <p:nvGrpSpPr>
          <p:cNvPr id="191" name="Group 190">
            <a:extLst>
              <a:ext uri="{FF2B5EF4-FFF2-40B4-BE49-F238E27FC236}">
                <a16:creationId xmlns:a16="http://schemas.microsoft.com/office/drawing/2014/main" id="{36BFC79B-468F-414A-88B1-04CCD21C9788}"/>
              </a:ext>
              <a:ext uri="{C183D7F6-B498-43B3-948B-1728B52AA6E4}">
                <adec:decorative xmlns:adec="http://schemas.microsoft.com/office/drawing/2017/decorative" val="1"/>
              </a:ext>
            </a:extLst>
          </p:cNvPr>
          <p:cNvGrpSpPr/>
          <p:nvPr/>
        </p:nvGrpSpPr>
        <p:grpSpPr>
          <a:xfrm>
            <a:off x="9074687" y="3130811"/>
            <a:ext cx="364879" cy="215569"/>
            <a:chOff x="4622334" y="2253875"/>
            <a:chExt cx="548618" cy="324122"/>
          </a:xfrm>
        </p:grpSpPr>
        <p:grpSp>
          <p:nvGrpSpPr>
            <p:cNvPr id="194" name="Group 193">
              <a:extLst>
                <a:ext uri="{FF2B5EF4-FFF2-40B4-BE49-F238E27FC236}">
                  <a16:creationId xmlns:a16="http://schemas.microsoft.com/office/drawing/2014/main" id="{AB8E0C15-C16A-4560-9300-6C48F30E236F}"/>
                </a:ext>
              </a:extLst>
            </p:cNvPr>
            <p:cNvGrpSpPr/>
            <p:nvPr/>
          </p:nvGrpSpPr>
          <p:grpSpPr>
            <a:xfrm>
              <a:off x="4622334" y="2253875"/>
              <a:ext cx="417945" cy="208971"/>
              <a:chOff x="1803966" y="2402422"/>
              <a:chExt cx="196183" cy="98091"/>
            </a:xfrm>
          </p:grpSpPr>
          <p:sp>
            <p:nvSpPr>
              <p:cNvPr id="201" name="Freeform: Shape 200">
                <a:extLst>
                  <a:ext uri="{FF2B5EF4-FFF2-40B4-BE49-F238E27FC236}">
                    <a16:creationId xmlns:a16="http://schemas.microsoft.com/office/drawing/2014/main" id="{797DD8E3-E2E7-4298-A294-FAB06A6EB833}"/>
                  </a:ext>
                  <a:ext uri="{C183D7F6-B498-43B3-948B-1728B52AA6E4}">
                    <adec:decorative xmlns:adec="http://schemas.microsoft.com/office/drawing/2017/decorative" val="1"/>
                  </a:ext>
                </a:extLst>
              </p:cNvPr>
              <p:cNvSpPr/>
              <p:nvPr/>
            </p:nvSpPr>
            <p:spPr>
              <a:xfrm>
                <a:off x="1803966" y="2402422"/>
                <a:ext cx="196183" cy="98091"/>
              </a:xfrm>
              <a:custGeom>
                <a:avLst/>
                <a:gdLst>
                  <a:gd name="connsiteX0" fmla="*/ 207561 w 196182"/>
                  <a:gd name="connsiteY0" fmla="*/ 8043 h 98091"/>
                  <a:gd name="connsiteX1" fmla="*/ 199322 w 196182"/>
                  <a:gd name="connsiteY1" fmla="*/ 0 h 98091"/>
                  <a:gd name="connsiteX2" fmla="*/ 8240 w 196182"/>
                  <a:gd name="connsiteY2" fmla="*/ 0 h 98091"/>
                  <a:gd name="connsiteX3" fmla="*/ 0 w 196182"/>
                  <a:gd name="connsiteY3" fmla="*/ 8043 h 98091"/>
                  <a:gd name="connsiteX4" fmla="*/ 0 w 196182"/>
                  <a:gd name="connsiteY4" fmla="*/ 106135 h 98091"/>
                  <a:gd name="connsiteX5" fmla="*/ 8240 w 196182"/>
                  <a:gd name="connsiteY5" fmla="*/ 114178 h 98091"/>
                  <a:gd name="connsiteX6" fmla="*/ 199322 w 196182"/>
                  <a:gd name="connsiteY6" fmla="*/ 114178 h 98091"/>
                  <a:gd name="connsiteX7" fmla="*/ 207561 w 196182"/>
                  <a:gd name="connsiteY7" fmla="*/ 106135 h 98091"/>
                  <a:gd name="connsiteX8" fmla="*/ 207561 w 196182"/>
                  <a:gd name="connsiteY8" fmla="*/ 8043 h 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2" h="98091">
                    <a:moveTo>
                      <a:pt x="207561" y="8043"/>
                    </a:moveTo>
                    <a:cubicBezTo>
                      <a:pt x="207455" y="3571"/>
                      <a:pt x="203797" y="-2"/>
                      <a:pt x="199322" y="0"/>
                    </a:cubicBezTo>
                    <a:lnTo>
                      <a:pt x="8240" y="0"/>
                    </a:lnTo>
                    <a:cubicBezTo>
                      <a:pt x="3765" y="-2"/>
                      <a:pt x="107" y="3571"/>
                      <a:pt x="0" y="8043"/>
                    </a:cubicBezTo>
                    <a:lnTo>
                      <a:pt x="0" y="106135"/>
                    </a:lnTo>
                    <a:cubicBezTo>
                      <a:pt x="107" y="110608"/>
                      <a:pt x="3765" y="114180"/>
                      <a:pt x="8240" y="114178"/>
                    </a:cubicBezTo>
                    <a:lnTo>
                      <a:pt x="199322" y="114178"/>
                    </a:lnTo>
                    <a:cubicBezTo>
                      <a:pt x="203797" y="114180"/>
                      <a:pt x="207455" y="110608"/>
                      <a:pt x="207561" y="106135"/>
                    </a:cubicBezTo>
                    <a:lnTo>
                      <a:pt x="207561" y="8043"/>
                    </a:lnTo>
                    <a:close/>
                  </a:path>
                </a:pathLst>
              </a:custGeom>
              <a:solidFill>
                <a:srgbClr val="737373"/>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7096FF60-320C-4C53-BB60-B30E1270132B}"/>
                  </a:ext>
                  <a:ext uri="{C183D7F6-B498-43B3-948B-1728B52AA6E4}">
                    <adec:decorative xmlns:adec="http://schemas.microsoft.com/office/drawing/2017/decorative" val="1"/>
                  </a:ext>
                </a:extLst>
              </p:cNvPr>
              <p:cNvSpPr/>
              <p:nvPr/>
            </p:nvSpPr>
            <p:spPr>
              <a:xfrm>
                <a:off x="181554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4CD2DB1-E965-45AB-BE4A-0DC2AE40D4C5}"/>
                  </a:ext>
                  <a:ext uri="{C183D7F6-B498-43B3-948B-1728B52AA6E4}">
                    <adec:decorative xmlns:adec="http://schemas.microsoft.com/office/drawing/2017/decorative" val="1"/>
                  </a:ext>
                </a:extLst>
              </p:cNvPr>
              <p:cNvSpPr/>
              <p:nvPr/>
            </p:nvSpPr>
            <p:spPr>
              <a:xfrm>
                <a:off x="188028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EC7E1497-4FF6-43EC-A604-490E05DFBAA7}"/>
                  </a:ext>
                  <a:ext uri="{C183D7F6-B498-43B3-948B-1728B52AA6E4}">
                    <adec:decorative xmlns:adec="http://schemas.microsoft.com/office/drawing/2017/decorative" val="1"/>
                  </a:ext>
                </a:extLst>
              </p:cNvPr>
              <p:cNvSpPr/>
              <p:nvPr/>
            </p:nvSpPr>
            <p:spPr>
              <a:xfrm>
                <a:off x="194502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D1A8278-0E2C-4D52-815D-7EC5B70229B3}"/>
                  </a:ext>
                  <a:ext uri="{C183D7F6-B498-43B3-948B-1728B52AA6E4}">
                    <adec:decorative xmlns:adec="http://schemas.microsoft.com/office/drawing/2017/decorative" val="1"/>
                  </a:ext>
                </a:extLst>
              </p:cNvPr>
              <p:cNvSpPr/>
              <p:nvPr/>
            </p:nvSpPr>
            <p:spPr>
              <a:xfrm>
                <a:off x="1815541"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0DBCEEB1-1917-4948-B1CD-758FCAE64D0D}"/>
                  </a:ext>
                  <a:ext uri="{C183D7F6-B498-43B3-948B-1728B52AA6E4}">
                    <adec:decorative xmlns:adec="http://schemas.microsoft.com/office/drawing/2017/decorative" val="1"/>
                  </a:ext>
                </a:extLst>
              </p:cNvPr>
              <p:cNvSpPr/>
              <p:nvPr/>
            </p:nvSpPr>
            <p:spPr>
              <a:xfrm>
                <a:off x="1977980"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208DCD27-1210-463B-8734-2253D2EA673D}"/>
                  </a:ext>
                  <a:ext uri="{C183D7F6-B498-43B3-948B-1728B52AA6E4}">
                    <adec:decorative xmlns:adec="http://schemas.microsoft.com/office/drawing/2017/decorative" val="1"/>
                  </a:ext>
                </a:extLst>
              </p:cNvPr>
              <p:cNvSpPr/>
              <p:nvPr/>
            </p:nvSpPr>
            <p:spPr>
              <a:xfrm>
                <a:off x="1847322"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C47BA73-384C-409E-BA79-EFEF4A4C40AA}"/>
                  </a:ext>
                  <a:ext uri="{C183D7F6-B498-43B3-948B-1728B52AA6E4}">
                    <adec:decorative xmlns:adec="http://schemas.microsoft.com/office/drawing/2017/decorative" val="1"/>
                  </a:ext>
                </a:extLst>
              </p:cNvPr>
              <p:cNvSpPr/>
              <p:nvPr/>
            </p:nvSpPr>
            <p:spPr>
              <a:xfrm>
                <a:off x="1912259"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3C23798-0C83-4ADC-AA09-3ECA1D49F59F}"/>
                  </a:ext>
                  <a:ext uri="{C183D7F6-B498-43B3-948B-1728B52AA6E4}">
                    <adec:decorative xmlns:adec="http://schemas.microsoft.com/office/drawing/2017/decorative" val="1"/>
                  </a:ext>
                </a:extLst>
              </p:cNvPr>
              <p:cNvSpPr/>
              <p:nvPr/>
            </p:nvSpPr>
            <p:spPr>
              <a:xfrm>
                <a:off x="181554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30948F8-14E0-4DE5-B152-9A2E6A0BAC77}"/>
                  </a:ext>
                  <a:ext uri="{C183D7F6-B498-43B3-948B-1728B52AA6E4}">
                    <adec:decorative xmlns:adec="http://schemas.microsoft.com/office/drawing/2017/decorative" val="1"/>
                  </a:ext>
                </a:extLst>
              </p:cNvPr>
              <p:cNvSpPr/>
              <p:nvPr/>
            </p:nvSpPr>
            <p:spPr>
              <a:xfrm>
                <a:off x="188028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19BAF3CF-0C5A-4BD1-BE6E-D6482BDBAD2D}"/>
                  </a:ext>
                  <a:ext uri="{C183D7F6-B498-43B3-948B-1728B52AA6E4}">
                    <adec:decorative xmlns:adec="http://schemas.microsoft.com/office/drawing/2017/decorative" val="1"/>
                  </a:ext>
                </a:extLst>
              </p:cNvPr>
              <p:cNvSpPr/>
              <p:nvPr/>
            </p:nvSpPr>
            <p:spPr>
              <a:xfrm>
                <a:off x="194502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95" name="Graphic 229">
              <a:extLst>
                <a:ext uri="{FF2B5EF4-FFF2-40B4-BE49-F238E27FC236}">
                  <a16:creationId xmlns:a16="http://schemas.microsoft.com/office/drawing/2014/main" id="{C6D495DD-5810-4FA0-A912-EFF79CC9DA18}"/>
                </a:ext>
              </a:extLst>
            </p:cNvPr>
            <p:cNvGrpSpPr/>
            <p:nvPr/>
          </p:nvGrpSpPr>
          <p:grpSpPr>
            <a:xfrm>
              <a:off x="4974306" y="2339213"/>
              <a:ext cx="196646" cy="238784"/>
              <a:chOff x="14037072" y="4626058"/>
              <a:chExt cx="326412" cy="396357"/>
            </a:xfrm>
          </p:grpSpPr>
          <p:sp>
            <p:nvSpPr>
              <p:cNvPr id="196" name="Freeform: Shape 195">
                <a:extLst>
                  <a:ext uri="{FF2B5EF4-FFF2-40B4-BE49-F238E27FC236}">
                    <a16:creationId xmlns:a16="http://schemas.microsoft.com/office/drawing/2014/main" id="{337DC683-29F2-4546-B18A-7C79292A734B}"/>
                  </a:ext>
                  <a:ext uri="{C183D7F6-B498-43B3-948B-1728B52AA6E4}">
                    <adec:decorative xmlns:adec="http://schemas.microsoft.com/office/drawing/2017/decorative" val="1"/>
                  </a:ext>
                </a:extLst>
              </p:cNvPr>
              <p:cNvSpPr/>
              <p:nvPr/>
            </p:nvSpPr>
            <p:spPr>
              <a:xfrm>
                <a:off x="14037072" y="4626058"/>
                <a:ext cx="326412" cy="396357"/>
              </a:xfrm>
              <a:custGeom>
                <a:avLst/>
                <a:gdLst>
                  <a:gd name="connsiteX0" fmla="*/ 343198 w 326411"/>
                  <a:gd name="connsiteY0" fmla="*/ 195847 h 396356"/>
                  <a:gd name="connsiteX1" fmla="*/ 177195 w 326411"/>
                  <a:gd name="connsiteY1" fmla="*/ 418040 h 396356"/>
                  <a:gd name="connsiteX2" fmla="*/ 166004 w 326411"/>
                  <a:gd name="connsiteY2" fmla="*/ 418040 h 396356"/>
                  <a:gd name="connsiteX3" fmla="*/ 0 w 326411"/>
                  <a:gd name="connsiteY3" fmla="*/ 195847 h 396356"/>
                  <a:gd name="connsiteX4" fmla="*/ 0 w 326411"/>
                  <a:gd name="connsiteY4" fmla="*/ 60153 h 396356"/>
                  <a:gd name="connsiteX5" fmla="*/ 10492 w 326411"/>
                  <a:gd name="connsiteY5" fmla="*/ 49428 h 396356"/>
                  <a:gd name="connsiteX6" fmla="*/ 171599 w 326411"/>
                  <a:gd name="connsiteY6" fmla="*/ 0 h 396356"/>
                  <a:gd name="connsiteX7" fmla="*/ 332707 w 326411"/>
                  <a:gd name="connsiteY7" fmla="*/ 49428 h 396356"/>
                  <a:gd name="connsiteX8" fmla="*/ 343198 w 326411"/>
                  <a:gd name="connsiteY8" fmla="*/ 60153 h 39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411" h="396356">
                    <a:moveTo>
                      <a:pt x="343198" y="195847"/>
                    </a:moveTo>
                    <a:cubicBezTo>
                      <a:pt x="343198" y="308692"/>
                      <a:pt x="206805" y="399621"/>
                      <a:pt x="177195" y="418040"/>
                    </a:cubicBezTo>
                    <a:cubicBezTo>
                      <a:pt x="173760" y="420141"/>
                      <a:pt x="169438" y="420141"/>
                      <a:pt x="166004" y="418040"/>
                    </a:cubicBezTo>
                    <a:cubicBezTo>
                      <a:pt x="136393" y="399621"/>
                      <a:pt x="0" y="308692"/>
                      <a:pt x="0" y="195847"/>
                    </a:cubicBezTo>
                    <a:lnTo>
                      <a:pt x="0" y="60153"/>
                    </a:lnTo>
                    <a:cubicBezTo>
                      <a:pt x="-1" y="54320"/>
                      <a:pt x="4660" y="49555"/>
                      <a:pt x="10492" y="49428"/>
                    </a:cubicBezTo>
                    <a:cubicBezTo>
                      <a:pt x="116576" y="46630"/>
                      <a:pt x="92095" y="0"/>
                      <a:pt x="171599" y="0"/>
                    </a:cubicBezTo>
                    <a:cubicBezTo>
                      <a:pt x="251104" y="0"/>
                      <a:pt x="226623" y="46630"/>
                      <a:pt x="332707" y="49428"/>
                    </a:cubicBezTo>
                    <a:cubicBezTo>
                      <a:pt x="338538" y="49555"/>
                      <a:pt x="343201" y="54320"/>
                      <a:pt x="343198" y="60153"/>
                    </a:cubicBezTo>
                    <a:close/>
                  </a:path>
                </a:pathLst>
              </a:custGeom>
              <a:solidFill>
                <a:schemeClr val="bg2"/>
              </a:solidFill>
              <a:ln w="2328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797ADFA-5FB3-4491-BF2F-8EF6EBB08345}"/>
                  </a:ext>
                  <a:ext uri="{C183D7F6-B498-43B3-948B-1728B52AA6E4}">
                    <adec:decorative xmlns:adec="http://schemas.microsoft.com/office/drawing/2017/decorative" val="1"/>
                  </a:ext>
                </a:extLst>
              </p:cNvPr>
              <p:cNvSpPr/>
              <p:nvPr/>
            </p:nvSpPr>
            <p:spPr>
              <a:xfrm>
                <a:off x="14051284" y="4643540"/>
                <a:ext cx="303096" cy="373042"/>
              </a:xfrm>
              <a:custGeom>
                <a:avLst/>
                <a:gdLst>
                  <a:gd name="connsiteX0" fmla="*/ 314754 w 303096"/>
                  <a:gd name="connsiteY0" fmla="*/ 179526 h 373041"/>
                  <a:gd name="connsiteX1" fmla="*/ 162506 w 303096"/>
                  <a:gd name="connsiteY1" fmla="*/ 383300 h 373041"/>
                  <a:gd name="connsiteX2" fmla="*/ 152248 w 303096"/>
                  <a:gd name="connsiteY2" fmla="*/ 383300 h 373041"/>
                  <a:gd name="connsiteX3" fmla="*/ 0 w 303096"/>
                  <a:gd name="connsiteY3" fmla="*/ 179526 h 373041"/>
                  <a:gd name="connsiteX4" fmla="*/ 0 w 303096"/>
                  <a:gd name="connsiteY4" fmla="*/ 55024 h 373041"/>
                  <a:gd name="connsiteX5" fmla="*/ 9559 w 303096"/>
                  <a:gd name="connsiteY5" fmla="*/ 45231 h 373041"/>
                  <a:gd name="connsiteX6" fmla="*/ 157377 w 303096"/>
                  <a:gd name="connsiteY6" fmla="*/ 0 h 373041"/>
                  <a:gd name="connsiteX7" fmla="*/ 305195 w 303096"/>
                  <a:gd name="connsiteY7" fmla="*/ 45231 h 373041"/>
                  <a:gd name="connsiteX8" fmla="*/ 314754 w 303096"/>
                  <a:gd name="connsiteY8" fmla="*/ 55024 h 37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096" h="373041">
                    <a:moveTo>
                      <a:pt x="314754" y="179526"/>
                    </a:moveTo>
                    <a:cubicBezTo>
                      <a:pt x="314754" y="283045"/>
                      <a:pt x="189785" y="366047"/>
                      <a:pt x="162506" y="383300"/>
                    </a:cubicBezTo>
                    <a:cubicBezTo>
                      <a:pt x="159346" y="385182"/>
                      <a:pt x="155408" y="385182"/>
                      <a:pt x="152248" y="383300"/>
                    </a:cubicBezTo>
                    <a:cubicBezTo>
                      <a:pt x="124969" y="366514"/>
                      <a:pt x="0" y="283045"/>
                      <a:pt x="0" y="179526"/>
                    </a:cubicBezTo>
                    <a:lnTo>
                      <a:pt x="0" y="55024"/>
                    </a:lnTo>
                    <a:cubicBezTo>
                      <a:pt x="-1" y="49705"/>
                      <a:pt x="4242" y="45358"/>
                      <a:pt x="9559" y="45231"/>
                    </a:cubicBezTo>
                    <a:cubicBezTo>
                      <a:pt x="106783" y="42667"/>
                      <a:pt x="84401" y="0"/>
                      <a:pt x="157377" y="0"/>
                    </a:cubicBezTo>
                    <a:cubicBezTo>
                      <a:pt x="230353" y="0"/>
                      <a:pt x="207971" y="42667"/>
                      <a:pt x="305195" y="45231"/>
                    </a:cubicBezTo>
                    <a:cubicBezTo>
                      <a:pt x="310511" y="45358"/>
                      <a:pt x="314756" y="49705"/>
                      <a:pt x="314754" y="55024"/>
                    </a:cubicBezTo>
                    <a:close/>
                  </a:path>
                </a:pathLst>
              </a:custGeom>
              <a:solidFill>
                <a:srgbClr val="C1C1C1"/>
              </a:solidFill>
              <a:ln w="2328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08F38E9F-F916-41EF-9B77-B7EA2FD46CCB}"/>
                  </a:ext>
                  <a:ext uri="{C183D7F6-B498-43B3-948B-1728B52AA6E4}">
                    <adec:decorative xmlns:adec="http://schemas.microsoft.com/office/drawing/2017/decorative" val="1"/>
                  </a:ext>
                </a:extLst>
              </p:cNvPr>
              <p:cNvSpPr/>
              <p:nvPr/>
            </p:nvSpPr>
            <p:spPr>
              <a:xfrm>
                <a:off x="14051983" y="4643540"/>
                <a:ext cx="303096" cy="373042"/>
              </a:xfrm>
              <a:custGeom>
                <a:avLst/>
                <a:gdLst>
                  <a:gd name="connsiteX0" fmla="*/ 156678 w 303096"/>
                  <a:gd name="connsiteY0" fmla="*/ 192350 h 373041"/>
                  <a:gd name="connsiteX1" fmla="*/ 156678 w 303096"/>
                  <a:gd name="connsiteY1" fmla="*/ 0 h 373041"/>
                  <a:gd name="connsiteX2" fmla="*/ 304495 w 303096"/>
                  <a:gd name="connsiteY2" fmla="*/ 45231 h 373041"/>
                  <a:gd name="connsiteX3" fmla="*/ 314055 w 303096"/>
                  <a:gd name="connsiteY3" fmla="*/ 55257 h 373041"/>
                  <a:gd name="connsiteX4" fmla="*/ 314055 w 303096"/>
                  <a:gd name="connsiteY4" fmla="*/ 179760 h 373041"/>
                  <a:gd name="connsiteX5" fmla="*/ 314055 w 303096"/>
                  <a:gd name="connsiteY5" fmla="*/ 192350 h 373041"/>
                  <a:gd name="connsiteX6" fmla="*/ 156678 w 303096"/>
                  <a:gd name="connsiteY6" fmla="*/ 192350 h 373041"/>
                  <a:gd name="connsiteX7" fmla="*/ 0 w 303096"/>
                  <a:gd name="connsiteY7" fmla="*/ 192350 h 373041"/>
                  <a:gd name="connsiteX8" fmla="*/ 151548 w 303096"/>
                  <a:gd name="connsiteY8" fmla="*/ 383300 h 373041"/>
                  <a:gd name="connsiteX9" fmla="*/ 155745 w 303096"/>
                  <a:gd name="connsiteY9" fmla="*/ 384699 h 373041"/>
                  <a:gd name="connsiteX10" fmla="*/ 156678 w 303096"/>
                  <a:gd name="connsiteY10" fmla="*/ 384699 h 37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096" h="373041">
                    <a:moveTo>
                      <a:pt x="156678" y="192350"/>
                    </a:moveTo>
                    <a:lnTo>
                      <a:pt x="156678" y="0"/>
                    </a:lnTo>
                    <a:cubicBezTo>
                      <a:pt x="229654" y="0"/>
                      <a:pt x="207271" y="42667"/>
                      <a:pt x="304495" y="45231"/>
                    </a:cubicBezTo>
                    <a:cubicBezTo>
                      <a:pt x="309849" y="45481"/>
                      <a:pt x="314059" y="49897"/>
                      <a:pt x="314055" y="55257"/>
                    </a:cubicBezTo>
                    <a:lnTo>
                      <a:pt x="314055" y="179760"/>
                    </a:lnTo>
                    <a:cubicBezTo>
                      <a:pt x="314285" y="183953"/>
                      <a:pt x="314285" y="188156"/>
                      <a:pt x="314055" y="192350"/>
                    </a:cubicBezTo>
                    <a:close/>
                    <a:moveTo>
                      <a:pt x="156678" y="192350"/>
                    </a:moveTo>
                    <a:lnTo>
                      <a:pt x="0" y="192350"/>
                    </a:lnTo>
                    <a:cubicBezTo>
                      <a:pt x="9326" y="289807"/>
                      <a:pt x="125435" y="367213"/>
                      <a:pt x="151548" y="383300"/>
                    </a:cubicBezTo>
                    <a:cubicBezTo>
                      <a:pt x="152811" y="384105"/>
                      <a:pt x="154252" y="384585"/>
                      <a:pt x="155745" y="384699"/>
                    </a:cubicBezTo>
                    <a:lnTo>
                      <a:pt x="156678" y="384699"/>
                    </a:lnTo>
                    <a:close/>
                  </a:path>
                </a:pathLst>
              </a:custGeom>
              <a:solidFill>
                <a:schemeClr val="accent1"/>
              </a:solidFill>
              <a:ln w="2328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571EC27-393D-4678-AB94-9ACAFF5F48C5}"/>
                  </a:ext>
                  <a:ext uri="{C183D7F6-B498-43B3-948B-1728B52AA6E4}">
                    <adec:decorative xmlns:adec="http://schemas.microsoft.com/office/drawing/2017/decorative" val="1"/>
                  </a:ext>
                </a:extLst>
              </p:cNvPr>
              <p:cNvSpPr/>
              <p:nvPr/>
            </p:nvSpPr>
            <p:spPr>
              <a:xfrm>
                <a:off x="14051809" y="4643540"/>
                <a:ext cx="139891" cy="186521"/>
              </a:xfrm>
              <a:custGeom>
                <a:avLst/>
                <a:gdLst>
                  <a:gd name="connsiteX0" fmla="*/ 9034 w 139890"/>
                  <a:gd name="connsiteY0" fmla="*/ 45231 h 186520"/>
                  <a:gd name="connsiteX1" fmla="*/ 156852 w 139890"/>
                  <a:gd name="connsiteY1" fmla="*/ 0 h 186520"/>
                  <a:gd name="connsiteX2" fmla="*/ 156852 w 139890"/>
                  <a:gd name="connsiteY2" fmla="*/ 192350 h 186520"/>
                  <a:gd name="connsiteX3" fmla="*/ 174 w 139890"/>
                  <a:gd name="connsiteY3" fmla="*/ 192350 h 186520"/>
                  <a:gd name="connsiteX4" fmla="*/ 174 w 139890"/>
                  <a:gd name="connsiteY4" fmla="*/ 179760 h 186520"/>
                  <a:gd name="connsiteX5" fmla="*/ 174 w 139890"/>
                  <a:gd name="connsiteY5" fmla="*/ 55257 h 186520"/>
                  <a:gd name="connsiteX6" fmla="*/ 9034 w 139890"/>
                  <a:gd name="connsiteY6" fmla="*/ 45231 h 18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890" h="186520">
                    <a:moveTo>
                      <a:pt x="9034" y="45231"/>
                    </a:moveTo>
                    <a:cubicBezTo>
                      <a:pt x="106258" y="42667"/>
                      <a:pt x="83875" y="0"/>
                      <a:pt x="156852" y="0"/>
                    </a:cubicBezTo>
                    <a:lnTo>
                      <a:pt x="156852" y="192350"/>
                    </a:lnTo>
                    <a:lnTo>
                      <a:pt x="174" y="192350"/>
                    </a:lnTo>
                    <a:cubicBezTo>
                      <a:pt x="-58" y="188156"/>
                      <a:pt x="-58" y="183953"/>
                      <a:pt x="174" y="179760"/>
                    </a:cubicBezTo>
                    <a:lnTo>
                      <a:pt x="174" y="55257"/>
                    </a:lnTo>
                    <a:cubicBezTo>
                      <a:pt x="139" y="50145"/>
                      <a:pt x="3956" y="45826"/>
                      <a:pt x="9034" y="45231"/>
                    </a:cubicBezTo>
                    <a:close/>
                  </a:path>
                </a:pathLst>
              </a:custGeom>
              <a:solidFill>
                <a:srgbClr val="DCDCDC"/>
              </a:solidFill>
              <a:ln w="2328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4D43D672-3E86-4BC9-B046-BAD8BE70172F}"/>
                  </a:ext>
                  <a:ext uri="{C183D7F6-B498-43B3-948B-1728B52AA6E4}">
                    <adec:decorative xmlns:adec="http://schemas.microsoft.com/office/drawing/2017/decorative" val="1"/>
                  </a:ext>
                </a:extLst>
              </p:cNvPr>
              <p:cNvSpPr/>
              <p:nvPr/>
            </p:nvSpPr>
            <p:spPr>
              <a:xfrm>
                <a:off x="14208661" y="4835890"/>
                <a:ext cx="139891" cy="186521"/>
              </a:xfrm>
              <a:custGeom>
                <a:avLst/>
                <a:gdLst>
                  <a:gd name="connsiteX0" fmla="*/ 156678 w 139890"/>
                  <a:gd name="connsiteY0" fmla="*/ 0 h 186520"/>
                  <a:gd name="connsiteX1" fmla="*/ 0 w 139890"/>
                  <a:gd name="connsiteY1" fmla="*/ 0 h 186520"/>
                  <a:gd name="connsiteX2" fmla="*/ 0 w 139890"/>
                  <a:gd name="connsiteY2" fmla="*/ 192350 h 186520"/>
                  <a:gd name="connsiteX3" fmla="*/ 0 w 139890"/>
                  <a:gd name="connsiteY3" fmla="*/ 192350 h 186520"/>
                  <a:gd name="connsiteX4" fmla="*/ 4197 w 139890"/>
                  <a:gd name="connsiteY4" fmla="*/ 190951 h 186520"/>
                  <a:gd name="connsiteX5" fmla="*/ 156678 w 139890"/>
                  <a:gd name="connsiteY5" fmla="*/ 0 h 18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890" h="186520">
                    <a:moveTo>
                      <a:pt x="156678" y="0"/>
                    </a:moveTo>
                    <a:lnTo>
                      <a:pt x="0" y="0"/>
                    </a:lnTo>
                    <a:lnTo>
                      <a:pt x="0" y="192350"/>
                    </a:lnTo>
                    <a:lnTo>
                      <a:pt x="0" y="192350"/>
                    </a:lnTo>
                    <a:cubicBezTo>
                      <a:pt x="1493" y="192235"/>
                      <a:pt x="2934" y="191755"/>
                      <a:pt x="4197" y="190951"/>
                    </a:cubicBezTo>
                    <a:cubicBezTo>
                      <a:pt x="31242" y="174863"/>
                      <a:pt x="147352" y="97457"/>
                      <a:pt x="156678" y="0"/>
                    </a:cubicBezTo>
                    <a:close/>
                  </a:path>
                </a:pathLst>
              </a:custGeom>
              <a:solidFill>
                <a:srgbClr val="DCDCDC"/>
              </a:solidFill>
              <a:ln w="2328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48" name="Content Placeholder 47">
            <a:extLst>
              <a:ext uri="{FF2B5EF4-FFF2-40B4-BE49-F238E27FC236}">
                <a16:creationId xmlns:a16="http://schemas.microsoft.com/office/drawing/2014/main" id="{425D982B-789F-494E-AD6F-2D5C826BC42D}"/>
              </a:ext>
            </a:extLst>
          </p:cNvPr>
          <p:cNvSpPr>
            <a:spLocks noGrp="1"/>
          </p:cNvSpPr>
          <p:nvPr>
            <p:ph sz="quarter" idx="27"/>
          </p:nvPr>
        </p:nvSpPr>
        <p:spPr>
          <a:xfrm>
            <a:off x="9598550" y="3072300"/>
            <a:ext cx="2258301" cy="645967"/>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Firewall Manager</a:t>
            </a:r>
          </a:p>
          <a:p>
            <a:pPr lvl="0" defTabSz="914400">
              <a:buSzTx/>
              <a:defRPr/>
            </a:pPr>
            <a:r>
              <a:rPr lang="en-US" sz="1100">
                <a:solidFill>
                  <a:srgbClr val="282828"/>
                </a:solidFill>
              </a:rPr>
              <a:t>Central network security policy management</a:t>
            </a:r>
          </a:p>
        </p:txBody>
      </p:sp>
      <p:grpSp>
        <p:nvGrpSpPr>
          <p:cNvPr id="136" name="Group 135">
            <a:extLst>
              <a:ext uri="{FF2B5EF4-FFF2-40B4-BE49-F238E27FC236}">
                <a16:creationId xmlns:a16="http://schemas.microsoft.com/office/drawing/2014/main" id="{1621F6CE-050C-42A0-A185-92509150023A}"/>
              </a:ext>
              <a:ext uri="{C183D7F6-B498-43B3-948B-1728B52AA6E4}">
                <adec:decorative xmlns:adec="http://schemas.microsoft.com/office/drawing/2017/decorative" val="1"/>
              </a:ext>
            </a:extLst>
          </p:cNvPr>
          <p:cNvGrpSpPr/>
          <p:nvPr/>
        </p:nvGrpSpPr>
        <p:grpSpPr>
          <a:xfrm>
            <a:off x="9106382" y="3874655"/>
            <a:ext cx="314570" cy="311049"/>
            <a:chOff x="7291213" y="2006774"/>
            <a:chExt cx="534460" cy="528475"/>
          </a:xfrm>
        </p:grpSpPr>
        <p:sp>
          <p:nvSpPr>
            <p:cNvPr id="137" name="Freeform: Shape 136">
              <a:extLst>
                <a:ext uri="{FF2B5EF4-FFF2-40B4-BE49-F238E27FC236}">
                  <a16:creationId xmlns:a16="http://schemas.microsoft.com/office/drawing/2014/main" id="{8795CF88-2C4C-40B8-B00C-352CD6D5B5C0}"/>
                </a:ext>
                <a:ext uri="{C183D7F6-B498-43B3-948B-1728B52AA6E4}">
                  <adec:decorative xmlns:adec="http://schemas.microsoft.com/office/drawing/2017/decorative" val="1"/>
                </a:ext>
              </a:extLst>
            </p:cNvPr>
            <p:cNvSpPr/>
            <p:nvPr/>
          </p:nvSpPr>
          <p:spPr>
            <a:xfrm>
              <a:off x="7291213" y="2006774"/>
              <a:ext cx="497388" cy="528475"/>
            </a:xfrm>
            <a:custGeom>
              <a:avLst/>
              <a:gdLst>
                <a:gd name="connsiteX0" fmla="*/ 426835 w 497388"/>
                <a:gd name="connsiteY0" fmla="*/ 473407 h 528475"/>
                <a:gd name="connsiteX1" fmla="*/ 55563 w 497388"/>
                <a:gd name="connsiteY1" fmla="*/ 426563 h 528475"/>
                <a:gd name="connsiteX2" fmla="*/ 100424 w 497388"/>
                <a:gd name="connsiteY2" fmla="*/ 56844 h 528475"/>
                <a:gd name="connsiteX3" fmla="*/ 103533 w 497388"/>
                <a:gd name="connsiteY3" fmla="*/ 53736 h 528475"/>
                <a:gd name="connsiteX4" fmla="*/ 474622 w 497388"/>
                <a:gd name="connsiteY4" fmla="*/ 104985 h 528475"/>
                <a:gd name="connsiteX5" fmla="*/ 426835 w 497388"/>
                <a:gd name="connsiteY5" fmla="*/ 473407 h 52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88" h="528475">
                  <a:moveTo>
                    <a:pt x="426835" y="473407"/>
                  </a:moveTo>
                  <a:cubicBezTo>
                    <a:pt x="311376" y="562996"/>
                    <a:pt x="145151" y="542022"/>
                    <a:pt x="55563" y="426563"/>
                  </a:cubicBezTo>
                  <a:cubicBezTo>
                    <a:pt x="-33422" y="311880"/>
                    <a:pt x="-13406" y="146918"/>
                    <a:pt x="100424" y="56844"/>
                  </a:cubicBezTo>
                  <a:lnTo>
                    <a:pt x="103533" y="53736"/>
                  </a:lnTo>
                  <a:cubicBezTo>
                    <a:pt x="220158" y="-34586"/>
                    <a:pt x="386301" y="-11641"/>
                    <a:pt x="474622" y="104985"/>
                  </a:cubicBezTo>
                  <a:cubicBezTo>
                    <a:pt x="561917" y="220252"/>
                    <a:pt x="540647" y="384226"/>
                    <a:pt x="426835" y="473407"/>
                  </a:cubicBezTo>
                </a:path>
              </a:pathLst>
            </a:custGeom>
            <a:solidFill>
              <a:schemeClr val="accent1"/>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438130E1-8B11-4E3F-A338-0EF5261AB723}"/>
                </a:ext>
                <a:ext uri="{C183D7F6-B498-43B3-948B-1728B52AA6E4}">
                  <adec:decorative xmlns:adec="http://schemas.microsoft.com/office/drawing/2017/decorative" val="1"/>
                </a:ext>
              </a:extLst>
            </p:cNvPr>
            <p:cNvSpPr/>
            <p:nvPr/>
          </p:nvSpPr>
          <p:spPr>
            <a:xfrm>
              <a:off x="7326355" y="2324747"/>
              <a:ext cx="62174" cy="124347"/>
            </a:xfrm>
            <a:custGeom>
              <a:avLst/>
              <a:gdLst>
                <a:gd name="connsiteX0" fmla="*/ 24869 w 62173"/>
                <a:gd name="connsiteY0" fmla="*/ 0 h 124347"/>
                <a:gd name="connsiteX1" fmla="*/ 0 w 62173"/>
                <a:gd name="connsiteY1" fmla="*/ 80826 h 124347"/>
                <a:gd name="connsiteX2" fmla="*/ 18652 w 62173"/>
                <a:gd name="connsiteY2" fmla="*/ 108804 h 124347"/>
                <a:gd name="connsiteX3" fmla="*/ 37304 w 62173"/>
                <a:gd name="connsiteY3" fmla="*/ 127456 h 124347"/>
                <a:gd name="connsiteX4" fmla="*/ 71500 w 62173"/>
                <a:gd name="connsiteY4" fmla="*/ 18652 h 124347"/>
                <a:gd name="connsiteX5" fmla="*/ 24869 w 62173"/>
                <a:gd name="connsiteY5" fmla="*/ 0 h 12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3" h="124347">
                  <a:moveTo>
                    <a:pt x="24869" y="0"/>
                  </a:moveTo>
                  <a:cubicBezTo>
                    <a:pt x="15165" y="26486"/>
                    <a:pt x="6864" y="53466"/>
                    <a:pt x="0" y="80826"/>
                  </a:cubicBezTo>
                  <a:lnTo>
                    <a:pt x="18652" y="108804"/>
                  </a:lnTo>
                  <a:lnTo>
                    <a:pt x="37304" y="127456"/>
                  </a:lnTo>
                  <a:cubicBezTo>
                    <a:pt x="43966" y="89866"/>
                    <a:pt x="55460" y="53295"/>
                    <a:pt x="71500" y="18652"/>
                  </a:cubicBezTo>
                  <a:cubicBezTo>
                    <a:pt x="54335" y="17701"/>
                    <a:pt x="37955" y="11148"/>
                    <a:pt x="24869" y="0"/>
                  </a:cubicBezTo>
                  <a:close/>
                </a:path>
              </a:pathLst>
            </a:custGeom>
            <a:solidFill>
              <a:srgbClr val="83B9F9"/>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39796E1-137E-41E9-91B8-E900844DCA74}"/>
                </a:ext>
                <a:ext uri="{C183D7F6-B498-43B3-948B-1728B52AA6E4}">
                  <adec:decorative xmlns:adec="http://schemas.microsoft.com/office/drawing/2017/decorative" val="1"/>
                </a:ext>
              </a:extLst>
            </p:cNvPr>
            <p:cNvSpPr/>
            <p:nvPr/>
          </p:nvSpPr>
          <p:spPr>
            <a:xfrm>
              <a:off x="7326355" y="2091596"/>
              <a:ext cx="31087" cy="93260"/>
            </a:xfrm>
            <a:custGeom>
              <a:avLst/>
              <a:gdLst>
                <a:gd name="connsiteX0" fmla="*/ 55956 w 31086"/>
                <a:gd name="connsiteY0" fmla="*/ 90152 h 93260"/>
                <a:gd name="connsiteX1" fmla="*/ 34195 w 31086"/>
                <a:gd name="connsiteY1" fmla="*/ 0 h 93260"/>
                <a:gd name="connsiteX2" fmla="*/ 0 w 31086"/>
                <a:gd name="connsiteY2" fmla="*/ 43521 h 93260"/>
                <a:gd name="connsiteX3" fmla="*/ 18652 w 31086"/>
                <a:gd name="connsiteY3" fmla="*/ 118130 h 93260"/>
                <a:gd name="connsiteX4" fmla="*/ 55956 w 31086"/>
                <a:gd name="connsiteY4" fmla="*/ 90152 h 93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6" h="93260">
                  <a:moveTo>
                    <a:pt x="55956" y="90152"/>
                  </a:moveTo>
                  <a:cubicBezTo>
                    <a:pt x="45432" y="60986"/>
                    <a:pt x="38135" y="30755"/>
                    <a:pt x="34195" y="0"/>
                  </a:cubicBezTo>
                  <a:cubicBezTo>
                    <a:pt x="21121" y="13108"/>
                    <a:pt x="9642" y="27717"/>
                    <a:pt x="0" y="43521"/>
                  </a:cubicBezTo>
                  <a:cubicBezTo>
                    <a:pt x="3269" y="69037"/>
                    <a:pt x="9530" y="94078"/>
                    <a:pt x="18652" y="118130"/>
                  </a:cubicBezTo>
                  <a:cubicBezTo>
                    <a:pt x="28231" y="105504"/>
                    <a:pt x="41153" y="95812"/>
                    <a:pt x="55956" y="90152"/>
                  </a:cubicBezTo>
                  <a:close/>
                </a:path>
              </a:pathLst>
            </a:custGeom>
            <a:solidFill>
              <a:srgbClr val="83B9F9"/>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8B496D9-807A-44A0-A464-E6C5D0BB2187}"/>
                </a:ext>
                <a:ext uri="{C183D7F6-B498-43B3-948B-1728B52AA6E4}">
                  <adec:decorative xmlns:adec="http://schemas.microsoft.com/office/drawing/2017/decorative" val="1"/>
                </a:ext>
              </a:extLst>
            </p:cNvPr>
            <p:cNvSpPr/>
            <p:nvPr/>
          </p:nvSpPr>
          <p:spPr>
            <a:xfrm>
              <a:off x="7326355" y="2178639"/>
              <a:ext cx="155434" cy="155434"/>
            </a:xfrm>
            <a:custGeom>
              <a:avLst/>
              <a:gdLst>
                <a:gd name="connsiteX0" fmla="*/ 167869 w 155433"/>
                <a:gd name="connsiteY0" fmla="*/ 83934 h 155433"/>
                <a:gd name="connsiteX1" fmla="*/ 83934 w 155433"/>
                <a:gd name="connsiteY1" fmla="*/ 167869 h 155433"/>
                <a:gd name="connsiteX2" fmla="*/ 0 w 155433"/>
                <a:gd name="connsiteY2" fmla="*/ 83934 h 155433"/>
                <a:gd name="connsiteX3" fmla="*/ 83934 w 155433"/>
                <a:gd name="connsiteY3" fmla="*/ 0 h 155433"/>
                <a:gd name="connsiteX4" fmla="*/ 167869 w 155433"/>
                <a:gd name="connsiteY4" fmla="*/ 83934 h 1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33" h="155433">
                  <a:moveTo>
                    <a:pt x="167869" y="83934"/>
                  </a:moveTo>
                  <a:cubicBezTo>
                    <a:pt x="167869" y="130290"/>
                    <a:pt x="130290" y="167869"/>
                    <a:pt x="83934" y="167869"/>
                  </a:cubicBezTo>
                  <a:cubicBezTo>
                    <a:pt x="37579" y="167869"/>
                    <a:pt x="0" y="130290"/>
                    <a:pt x="0" y="83934"/>
                  </a:cubicBezTo>
                  <a:cubicBezTo>
                    <a:pt x="0" y="37579"/>
                    <a:pt x="37579" y="0"/>
                    <a:pt x="83934" y="0"/>
                  </a:cubicBezTo>
                  <a:cubicBezTo>
                    <a:pt x="130290" y="0"/>
                    <a:pt x="167869" y="37579"/>
                    <a:pt x="167869" y="83934"/>
                  </a:cubicBezTo>
                  <a:close/>
                </a:path>
              </a:pathLst>
            </a:custGeom>
            <a:solidFill>
              <a:srgbClr val="CCCCCC"/>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C53C12E-D4BB-4B87-B2E6-B1166F71304A}"/>
                </a:ext>
                <a:ext uri="{C183D7F6-B498-43B3-948B-1728B52AA6E4}">
                  <adec:decorative xmlns:adec="http://schemas.microsoft.com/office/drawing/2017/decorative" val="1"/>
                </a:ext>
              </a:extLst>
            </p:cNvPr>
            <p:cNvSpPr/>
            <p:nvPr/>
          </p:nvSpPr>
          <p:spPr>
            <a:xfrm>
              <a:off x="7425833" y="2318530"/>
              <a:ext cx="124347" cy="93260"/>
            </a:xfrm>
            <a:custGeom>
              <a:avLst/>
              <a:gdLst>
                <a:gd name="connsiteX0" fmla="*/ 108804 w 124347"/>
                <a:gd name="connsiteY0" fmla="*/ 99478 h 93260"/>
                <a:gd name="connsiteX1" fmla="*/ 124347 w 124347"/>
                <a:gd name="connsiteY1" fmla="*/ 59065 h 93260"/>
                <a:gd name="connsiteX2" fmla="*/ 46630 w 124347"/>
                <a:gd name="connsiteY2" fmla="*/ 0 h 93260"/>
                <a:gd name="connsiteX3" fmla="*/ 0 w 124347"/>
                <a:gd name="connsiteY3" fmla="*/ 24869 h 93260"/>
                <a:gd name="connsiteX4" fmla="*/ 46630 w 124347"/>
                <a:gd name="connsiteY4" fmla="*/ 68391 h 93260"/>
                <a:gd name="connsiteX5" fmla="*/ 108804 w 124347"/>
                <a:gd name="connsiteY5" fmla="*/ 105695 h 93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47" h="93260">
                  <a:moveTo>
                    <a:pt x="108804" y="99478"/>
                  </a:moveTo>
                  <a:cubicBezTo>
                    <a:pt x="109251" y="84634"/>
                    <a:pt x="114732" y="70384"/>
                    <a:pt x="124347" y="59065"/>
                  </a:cubicBezTo>
                  <a:cubicBezTo>
                    <a:pt x="95248" y="43975"/>
                    <a:pt x="68960" y="23996"/>
                    <a:pt x="46630" y="0"/>
                  </a:cubicBezTo>
                  <a:cubicBezTo>
                    <a:pt x="34102" y="13004"/>
                    <a:pt x="17779" y="21711"/>
                    <a:pt x="0" y="24869"/>
                  </a:cubicBezTo>
                  <a:cubicBezTo>
                    <a:pt x="14757" y="40198"/>
                    <a:pt x="30322" y="54725"/>
                    <a:pt x="46630" y="68391"/>
                  </a:cubicBezTo>
                  <a:cubicBezTo>
                    <a:pt x="65465" y="83732"/>
                    <a:pt x="86403" y="96294"/>
                    <a:pt x="108804" y="105695"/>
                  </a:cubicBezTo>
                  <a:close/>
                </a:path>
              </a:pathLst>
            </a:custGeom>
            <a:solidFill>
              <a:srgbClr val="83B9F9"/>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812B9DC-3984-40C7-BB50-79CFA907740E}"/>
                </a:ext>
                <a:ext uri="{C183D7F6-B498-43B3-948B-1728B52AA6E4}">
                  <adec:decorative xmlns:adec="http://schemas.microsoft.com/office/drawing/2017/decorative" val="1"/>
                </a:ext>
              </a:extLst>
            </p:cNvPr>
            <p:cNvSpPr/>
            <p:nvPr/>
          </p:nvSpPr>
          <p:spPr>
            <a:xfrm>
              <a:off x="7441376" y="2023205"/>
              <a:ext cx="310868" cy="217607"/>
            </a:xfrm>
            <a:custGeom>
              <a:avLst/>
              <a:gdLst>
                <a:gd name="connsiteX0" fmla="*/ 133673 w 310867"/>
                <a:gd name="connsiteY0" fmla="*/ 127456 h 217607"/>
                <a:gd name="connsiteX1" fmla="*/ 317085 w 310867"/>
                <a:gd name="connsiteY1" fmla="*/ 83934 h 217607"/>
                <a:gd name="connsiteX2" fmla="*/ 270455 w 310867"/>
                <a:gd name="connsiteY2" fmla="*/ 40413 h 217607"/>
                <a:gd name="connsiteX3" fmla="*/ 124347 w 310867"/>
                <a:gd name="connsiteY3" fmla="*/ 74608 h 217607"/>
                <a:gd name="connsiteX4" fmla="*/ 93260 w 310867"/>
                <a:gd name="connsiteY4" fmla="*/ 90152 h 217607"/>
                <a:gd name="connsiteX5" fmla="*/ 31087 w 310867"/>
                <a:gd name="connsiteY5" fmla="*/ 0 h 217607"/>
                <a:gd name="connsiteX6" fmla="*/ 3109 w 310867"/>
                <a:gd name="connsiteY6" fmla="*/ 9326 h 217607"/>
                <a:gd name="connsiteX7" fmla="*/ 68391 w 310867"/>
                <a:gd name="connsiteY7" fmla="*/ 105695 h 217607"/>
                <a:gd name="connsiteX8" fmla="*/ 0 w 310867"/>
                <a:gd name="connsiteY8" fmla="*/ 158543 h 217607"/>
                <a:gd name="connsiteX9" fmla="*/ 40413 w 310867"/>
                <a:gd name="connsiteY9" fmla="*/ 192738 h 217607"/>
                <a:gd name="connsiteX10" fmla="*/ 99478 w 310867"/>
                <a:gd name="connsiteY10" fmla="*/ 146108 h 217607"/>
                <a:gd name="connsiteX11" fmla="*/ 214499 w 310867"/>
                <a:gd name="connsiteY11" fmla="*/ 245586 h 217607"/>
                <a:gd name="connsiteX12" fmla="*/ 233151 w 310867"/>
                <a:gd name="connsiteY12" fmla="*/ 214499 h 217607"/>
                <a:gd name="connsiteX13" fmla="*/ 133673 w 310867"/>
                <a:gd name="connsiteY13" fmla="*/ 127456 h 21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867" h="217607">
                  <a:moveTo>
                    <a:pt x="133673" y="127456"/>
                  </a:moveTo>
                  <a:cubicBezTo>
                    <a:pt x="190708" y="99195"/>
                    <a:pt x="253435" y="84311"/>
                    <a:pt x="317085" y="83934"/>
                  </a:cubicBezTo>
                  <a:cubicBezTo>
                    <a:pt x="303858" y="67129"/>
                    <a:pt x="288131" y="52451"/>
                    <a:pt x="270455" y="40413"/>
                  </a:cubicBezTo>
                  <a:cubicBezTo>
                    <a:pt x="220253" y="44027"/>
                    <a:pt x="170940" y="55568"/>
                    <a:pt x="124347" y="74608"/>
                  </a:cubicBezTo>
                  <a:cubicBezTo>
                    <a:pt x="113681" y="79158"/>
                    <a:pt x="103300" y="84348"/>
                    <a:pt x="93260" y="90152"/>
                  </a:cubicBezTo>
                  <a:cubicBezTo>
                    <a:pt x="69748" y="62122"/>
                    <a:pt x="48932" y="31938"/>
                    <a:pt x="31087" y="0"/>
                  </a:cubicBezTo>
                  <a:cubicBezTo>
                    <a:pt x="21122" y="693"/>
                    <a:pt x="11496" y="3902"/>
                    <a:pt x="3109" y="9326"/>
                  </a:cubicBezTo>
                  <a:cubicBezTo>
                    <a:pt x="21974" y="43318"/>
                    <a:pt x="43820" y="75568"/>
                    <a:pt x="68391" y="105695"/>
                  </a:cubicBezTo>
                  <a:cubicBezTo>
                    <a:pt x="43208" y="119986"/>
                    <a:pt x="20181" y="137779"/>
                    <a:pt x="0" y="158543"/>
                  </a:cubicBezTo>
                  <a:cubicBezTo>
                    <a:pt x="16641" y="165556"/>
                    <a:pt x="30742" y="177487"/>
                    <a:pt x="40413" y="192738"/>
                  </a:cubicBezTo>
                  <a:cubicBezTo>
                    <a:pt x="57901" y="174595"/>
                    <a:pt x="77771" y="158908"/>
                    <a:pt x="99478" y="146108"/>
                  </a:cubicBezTo>
                  <a:cubicBezTo>
                    <a:pt x="134065" y="183373"/>
                    <a:pt x="172637" y="216732"/>
                    <a:pt x="214499" y="245586"/>
                  </a:cubicBezTo>
                  <a:cubicBezTo>
                    <a:pt x="217617" y="233653"/>
                    <a:pt x="224089" y="222865"/>
                    <a:pt x="233151" y="214499"/>
                  </a:cubicBezTo>
                  <a:cubicBezTo>
                    <a:pt x="197824" y="188058"/>
                    <a:pt x="164570" y="158959"/>
                    <a:pt x="133673" y="127456"/>
                  </a:cubicBezTo>
                  <a:close/>
                </a:path>
              </a:pathLst>
            </a:custGeom>
            <a:solidFill>
              <a:srgbClr val="83B9F9"/>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E4A06FB9-3ED8-4828-92C9-44919C68F487}"/>
                </a:ext>
                <a:ext uri="{C183D7F6-B498-43B3-948B-1728B52AA6E4}">
                  <adec:decorative xmlns:adec="http://schemas.microsoft.com/office/drawing/2017/decorative" val="1"/>
                </a:ext>
              </a:extLst>
            </p:cNvPr>
            <p:cNvSpPr/>
            <p:nvPr/>
          </p:nvSpPr>
          <p:spPr>
            <a:xfrm>
              <a:off x="7655875" y="2222161"/>
              <a:ext cx="93260" cy="93260"/>
            </a:xfrm>
            <a:custGeom>
              <a:avLst/>
              <a:gdLst>
                <a:gd name="connsiteX0" fmla="*/ 118130 w 93260"/>
                <a:gd name="connsiteY0" fmla="*/ 59065 h 93260"/>
                <a:gd name="connsiteX1" fmla="*/ 59065 w 93260"/>
                <a:gd name="connsiteY1" fmla="*/ 118130 h 93260"/>
                <a:gd name="connsiteX2" fmla="*/ 0 w 93260"/>
                <a:gd name="connsiteY2" fmla="*/ 59065 h 93260"/>
                <a:gd name="connsiteX3" fmla="*/ 59065 w 93260"/>
                <a:gd name="connsiteY3" fmla="*/ 0 h 93260"/>
                <a:gd name="connsiteX4" fmla="*/ 118130 w 93260"/>
                <a:gd name="connsiteY4" fmla="*/ 59065 h 93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0" h="93260">
                  <a:moveTo>
                    <a:pt x="118130" y="59065"/>
                  </a:moveTo>
                  <a:cubicBezTo>
                    <a:pt x="118130" y="91686"/>
                    <a:pt x="91685" y="118130"/>
                    <a:pt x="59065" y="118130"/>
                  </a:cubicBezTo>
                  <a:cubicBezTo>
                    <a:pt x="26444" y="118130"/>
                    <a:pt x="0" y="91686"/>
                    <a:pt x="0" y="59065"/>
                  </a:cubicBezTo>
                  <a:cubicBezTo>
                    <a:pt x="0" y="26444"/>
                    <a:pt x="26444" y="0"/>
                    <a:pt x="59065" y="0"/>
                  </a:cubicBezTo>
                  <a:cubicBezTo>
                    <a:pt x="91686" y="0"/>
                    <a:pt x="118130" y="26444"/>
                    <a:pt x="118130" y="59065"/>
                  </a:cubicBezTo>
                  <a:close/>
                </a:path>
              </a:pathLst>
            </a:custGeom>
            <a:solidFill>
              <a:srgbClr val="F2F2F2"/>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2756EA50-7D13-4E1A-B08E-B38F6CE4383D}"/>
                </a:ext>
                <a:ext uri="{C183D7F6-B498-43B3-948B-1728B52AA6E4}">
                  <adec:decorative xmlns:adec="http://schemas.microsoft.com/office/drawing/2017/decorative" val="1"/>
                </a:ext>
              </a:extLst>
            </p:cNvPr>
            <p:cNvSpPr/>
            <p:nvPr/>
          </p:nvSpPr>
          <p:spPr>
            <a:xfrm>
              <a:off x="7752244" y="2296769"/>
              <a:ext cx="62174" cy="31087"/>
            </a:xfrm>
            <a:custGeom>
              <a:avLst/>
              <a:gdLst>
                <a:gd name="connsiteX0" fmla="*/ 62174 w 62173"/>
                <a:gd name="connsiteY0" fmla="*/ 24869 h 31086"/>
                <a:gd name="connsiteX1" fmla="*/ 52848 w 62173"/>
                <a:gd name="connsiteY1" fmla="*/ 18652 h 31086"/>
                <a:gd name="connsiteX2" fmla="*/ 52848 w 62173"/>
                <a:gd name="connsiteY2" fmla="*/ 18652 h 31086"/>
                <a:gd name="connsiteX3" fmla="*/ 43521 w 62173"/>
                <a:gd name="connsiteY3" fmla="*/ 12435 h 31086"/>
                <a:gd name="connsiteX4" fmla="*/ 40413 w 62173"/>
                <a:gd name="connsiteY4" fmla="*/ 12435 h 31086"/>
                <a:gd name="connsiteX5" fmla="*/ 31087 w 62173"/>
                <a:gd name="connsiteY5" fmla="*/ 6217 h 31086"/>
                <a:gd name="connsiteX6" fmla="*/ 27978 w 62173"/>
                <a:gd name="connsiteY6" fmla="*/ 6217 h 31086"/>
                <a:gd name="connsiteX7" fmla="*/ 18652 w 62173"/>
                <a:gd name="connsiteY7" fmla="*/ 0 h 31086"/>
                <a:gd name="connsiteX8" fmla="*/ 0 w 62173"/>
                <a:gd name="connsiteY8" fmla="*/ 27978 h 31086"/>
                <a:gd name="connsiteX9" fmla="*/ 12435 w 62173"/>
                <a:gd name="connsiteY9" fmla="*/ 34195 h 31086"/>
                <a:gd name="connsiteX10" fmla="*/ 15543 w 62173"/>
                <a:gd name="connsiteY10" fmla="*/ 34195 h 31086"/>
                <a:gd name="connsiteX11" fmla="*/ 24869 w 62173"/>
                <a:gd name="connsiteY11" fmla="*/ 40413 h 31086"/>
                <a:gd name="connsiteX12" fmla="*/ 24869 w 62173"/>
                <a:gd name="connsiteY12" fmla="*/ 40413 h 31086"/>
                <a:gd name="connsiteX13" fmla="*/ 52848 w 62173"/>
                <a:gd name="connsiteY13" fmla="*/ 55956 h 31086"/>
                <a:gd name="connsiteX14" fmla="*/ 52848 w 62173"/>
                <a:gd name="connsiteY14" fmla="*/ 55956 h 31086"/>
                <a:gd name="connsiteX15" fmla="*/ 62174 w 62173"/>
                <a:gd name="connsiteY15" fmla="*/ 24869 h 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173" h="31086">
                  <a:moveTo>
                    <a:pt x="62174" y="24869"/>
                  </a:moveTo>
                  <a:cubicBezTo>
                    <a:pt x="59065" y="21761"/>
                    <a:pt x="55956" y="21761"/>
                    <a:pt x="52848" y="18652"/>
                  </a:cubicBezTo>
                  <a:lnTo>
                    <a:pt x="52848" y="18652"/>
                  </a:lnTo>
                  <a:cubicBezTo>
                    <a:pt x="49739" y="15543"/>
                    <a:pt x="46630" y="15543"/>
                    <a:pt x="43521" y="12435"/>
                  </a:cubicBezTo>
                  <a:lnTo>
                    <a:pt x="40413" y="12435"/>
                  </a:lnTo>
                  <a:lnTo>
                    <a:pt x="31087" y="6217"/>
                  </a:lnTo>
                  <a:lnTo>
                    <a:pt x="27978" y="6217"/>
                  </a:lnTo>
                  <a:lnTo>
                    <a:pt x="18652" y="0"/>
                  </a:lnTo>
                  <a:cubicBezTo>
                    <a:pt x="16258" y="11375"/>
                    <a:pt x="9581" y="21394"/>
                    <a:pt x="0" y="27978"/>
                  </a:cubicBezTo>
                  <a:cubicBezTo>
                    <a:pt x="3109" y="31087"/>
                    <a:pt x="6217" y="31087"/>
                    <a:pt x="12435" y="34195"/>
                  </a:cubicBezTo>
                  <a:lnTo>
                    <a:pt x="15543" y="34195"/>
                  </a:lnTo>
                  <a:cubicBezTo>
                    <a:pt x="18652" y="37304"/>
                    <a:pt x="21761" y="37304"/>
                    <a:pt x="24869" y="40413"/>
                  </a:cubicBezTo>
                  <a:lnTo>
                    <a:pt x="24869" y="40413"/>
                  </a:lnTo>
                  <a:cubicBezTo>
                    <a:pt x="34195" y="46630"/>
                    <a:pt x="43521" y="49739"/>
                    <a:pt x="52848" y="55956"/>
                  </a:cubicBezTo>
                  <a:lnTo>
                    <a:pt x="52848" y="55956"/>
                  </a:lnTo>
                  <a:cubicBezTo>
                    <a:pt x="55956" y="46630"/>
                    <a:pt x="59065" y="34195"/>
                    <a:pt x="62174" y="24869"/>
                  </a:cubicBezTo>
                  <a:close/>
                </a:path>
              </a:pathLst>
            </a:custGeom>
            <a:solidFill>
              <a:srgbClr val="83B9F9"/>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EC70FB1C-D982-4FA8-A6F6-73F517BD84D6}"/>
                </a:ext>
                <a:ext uri="{C183D7F6-B498-43B3-948B-1728B52AA6E4}">
                  <adec:decorative xmlns:adec="http://schemas.microsoft.com/office/drawing/2017/decorative" val="1"/>
                </a:ext>
              </a:extLst>
            </p:cNvPr>
            <p:cNvSpPr/>
            <p:nvPr/>
          </p:nvSpPr>
          <p:spPr>
            <a:xfrm>
              <a:off x="7326355" y="2178639"/>
              <a:ext cx="155434" cy="155434"/>
            </a:xfrm>
            <a:custGeom>
              <a:avLst/>
              <a:gdLst>
                <a:gd name="connsiteX0" fmla="*/ 167869 w 155433"/>
                <a:gd name="connsiteY0" fmla="*/ 83934 h 155433"/>
                <a:gd name="connsiteX1" fmla="*/ 83934 w 155433"/>
                <a:gd name="connsiteY1" fmla="*/ 167869 h 155433"/>
                <a:gd name="connsiteX2" fmla="*/ 0 w 155433"/>
                <a:gd name="connsiteY2" fmla="*/ 83934 h 155433"/>
                <a:gd name="connsiteX3" fmla="*/ 83934 w 155433"/>
                <a:gd name="connsiteY3" fmla="*/ 0 h 155433"/>
                <a:gd name="connsiteX4" fmla="*/ 167869 w 155433"/>
                <a:gd name="connsiteY4" fmla="*/ 83934 h 1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33" h="155433">
                  <a:moveTo>
                    <a:pt x="167869" y="83934"/>
                  </a:moveTo>
                  <a:cubicBezTo>
                    <a:pt x="167869" y="130290"/>
                    <a:pt x="130290" y="167869"/>
                    <a:pt x="83934" y="167869"/>
                  </a:cubicBezTo>
                  <a:cubicBezTo>
                    <a:pt x="37579" y="167869"/>
                    <a:pt x="0" y="130290"/>
                    <a:pt x="0" y="83934"/>
                  </a:cubicBezTo>
                  <a:cubicBezTo>
                    <a:pt x="0" y="37579"/>
                    <a:pt x="37579" y="0"/>
                    <a:pt x="83934" y="0"/>
                  </a:cubicBezTo>
                  <a:cubicBezTo>
                    <a:pt x="130290" y="0"/>
                    <a:pt x="167869" y="37579"/>
                    <a:pt x="167869" y="83934"/>
                  </a:cubicBezTo>
                  <a:close/>
                </a:path>
              </a:pathLst>
            </a:custGeom>
            <a:solidFill>
              <a:srgbClr val="F2F2F2"/>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49878197-8935-4A31-A206-D2E0AA30724B}"/>
                </a:ext>
              </a:extLst>
            </p:cNvPr>
            <p:cNvGrpSpPr/>
            <p:nvPr/>
          </p:nvGrpSpPr>
          <p:grpSpPr>
            <a:xfrm>
              <a:off x="7464526" y="2354677"/>
              <a:ext cx="361147" cy="180572"/>
              <a:chOff x="1803966" y="2402422"/>
              <a:chExt cx="196183" cy="98091"/>
            </a:xfrm>
          </p:grpSpPr>
          <p:sp>
            <p:nvSpPr>
              <p:cNvPr id="149" name="Freeform: Shape 148">
                <a:extLst>
                  <a:ext uri="{FF2B5EF4-FFF2-40B4-BE49-F238E27FC236}">
                    <a16:creationId xmlns:a16="http://schemas.microsoft.com/office/drawing/2014/main" id="{3167CEC7-0042-45DC-B9A3-40826B49BC31}"/>
                  </a:ext>
                  <a:ext uri="{C183D7F6-B498-43B3-948B-1728B52AA6E4}">
                    <adec:decorative xmlns:adec="http://schemas.microsoft.com/office/drawing/2017/decorative" val="1"/>
                  </a:ext>
                </a:extLst>
              </p:cNvPr>
              <p:cNvSpPr/>
              <p:nvPr/>
            </p:nvSpPr>
            <p:spPr>
              <a:xfrm>
                <a:off x="1803966" y="2402422"/>
                <a:ext cx="196183" cy="98091"/>
              </a:xfrm>
              <a:custGeom>
                <a:avLst/>
                <a:gdLst>
                  <a:gd name="connsiteX0" fmla="*/ 207561 w 196182"/>
                  <a:gd name="connsiteY0" fmla="*/ 8043 h 98091"/>
                  <a:gd name="connsiteX1" fmla="*/ 199322 w 196182"/>
                  <a:gd name="connsiteY1" fmla="*/ 0 h 98091"/>
                  <a:gd name="connsiteX2" fmla="*/ 8240 w 196182"/>
                  <a:gd name="connsiteY2" fmla="*/ 0 h 98091"/>
                  <a:gd name="connsiteX3" fmla="*/ 0 w 196182"/>
                  <a:gd name="connsiteY3" fmla="*/ 8043 h 98091"/>
                  <a:gd name="connsiteX4" fmla="*/ 0 w 196182"/>
                  <a:gd name="connsiteY4" fmla="*/ 106135 h 98091"/>
                  <a:gd name="connsiteX5" fmla="*/ 8240 w 196182"/>
                  <a:gd name="connsiteY5" fmla="*/ 114178 h 98091"/>
                  <a:gd name="connsiteX6" fmla="*/ 199322 w 196182"/>
                  <a:gd name="connsiteY6" fmla="*/ 114178 h 98091"/>
                  <a:gd name="connsiteX7" fmla="*/ 207561 w 196182"/>
                  <a:gd name="connsiteY7" fmla="*/ 106135 h 98091"/>
                  <a:gd name="connsiteX8" fmla="*/ 207561 w 196182"/>
                  <a:gd name="connsiteY8" fmla="*/ 8043 h 9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82" h="98091">
                    <a:moveTo>
                      <a:pt x="207561" y="8043"/>
                    </a:moveTo>
                    <a:cubicBezTo>
                      <a:pt x="207455" y="3571"/>
                      <a:pt x="203797" y="-2"/>
                      <a:pt x="199322" y="0"/>
                    </a:cubicBezTo>
                    <a:lnTo>
                      <a:pt x="8240" y="0"/>
                    </a:lnTo>
                    <a:cubicBezTo>
                      <a:pt x="3765" y="-2"/>
                      <a:pt x="107" y="3571"/>
                      <a:pt x="0" y="8043"/>
                    </a:cubicBezTo>
                    <a:lnTo>
                      <a:pt x="0" y="106135"/>
                    </a:lnTo>
                    <a:cubicBezTo>
                      <a:pt x="107" y="110608"/>
                      <a:pt x="3765" y="114180"/>
                      <a:pt x="8240" y="114178"/>
                    </a:cubicBezTo>
                    <a:lnTo>
                      <a:pt x="199322" y="114178"/>
                    </a:lnTo>
                    <a:cubicBezTo>
                      <a:pt x="203797" y="114180"/>
                      <a:pt x="207455" y="110608"/>
                      <a:pt x="207561" y="106135"/>
                    </a:cubicBezTo>
                    <a:lnTo>
                      <a:pt x="207561" y="8043"/>
                    </a:lnTo>
                    <a:close/>
                  </a:path>
                </a:pathLst>
              </a:custGeom>
              <a:solidFill>
                <a:srgbClr val="737373"/>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791AB73-7132-4C92-8D86-C4B3109E7646}"/>
                  </a:ext>
                  <a:ext uri="{C183D7F6-B498-43B3-948B-1728B52AA6E4}">
                    <adec:decorative xmlns:adec="http://schemas.microsoft.com/office/drawing/2017/decorative" val="1"/>
                  </a:ext>
                </a:extLst>
              </p:cNvPr>
              <p:cNvSpPr/>
              <p:nvPr/>
            </p:nvSpPr>
            <p:spPr>
              <a:xfrm>
                <a:off x="181554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C1D7564F-8E3D-4A89-BA3F-7D0C298065A2}"/>
                  </a:ext>
                  <a:ext uri="{C183D7F6-B498-43B3-948B-1728B52AA6E4}">
                    <adec:decorative xmlns:adec="http://schemas.microsoft.com/office/drawing/2017/decorative" val="1"/>
                  </a:ext>
                </a:extLst>
              </p:cNvPr>
              <p:cNvSpPr/>
              <p:nvPr/>
            </p:nvSpPr>
            <p:spPr>
              <a:xfrm>
                <a:off x="188028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BC21FC34-6CD8-440F-B728-84E628B99845}"/>
                  </a:ext>
                  <a:ext uri="{C183D7F6-B498-43B3-948B-1728B52AA6E4}">
                    <adec:decorative xmlns:adec="http://schemas.microsoft.com/office/drawing/2017/decorative" val="1"/>
                  </a:ext>
                </a:extLst>
              </p:cNvPr>
              <p:cNvSpPr/>
              <p:nvPr/>
            </p:nvSpPr>
            <p:spPr>
              <a:xfrm>
                <a:off x="1945021" y="2413801"/>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E3C7A74-3435-44FD-9636-4BEDD78F2652}"/>
                  </a:ext>
                  <a:ext uri="{C183D7F6-B498-43B3-948B-1728B52AA6E4}">
                    <adec:decorative xmlns:adec="http://schemas.microsoft.com/office/drawing/2017/decorative" val="1"/>
                  </a:ext>
                </a:extLst>
              </p:cNvPr>
              <p:cNvSpPr/>
              <p:nvPr/>
            </p:nvSpPr>
            <p:spPr>
              <a:xfrm>
                <a:off x="1815541"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13783751-5840-400E-B0FB-E8FE05ED0BC6}"/>
                  </a:ext>
                  <a:ext uri="{C183D7F6-B498-43B3-948B-1728B52AA6E4}">
                    <adec:decorative xmlns:adec="http://schemas.microsoft.com/office/drawing/2017/decorative" val="1"/>
                  </a:ext>
                </a:extLst>
              </p:cNvPr>
              <p:cNvSpPr/>
              <p:nvPr/>
            </p:nvSpPr>
            <p:spPr>
              <a:xfrm>
                <a:off x="1977980" y="2447152"/>
                <a:ext cx="19618" cy="19618"/>
              </a:xfrm>
              <a:custGeom>
                <a:avLst/>
                <a:gdLst>
                  <a:gd name="connsiteX0" fmla="*/ 0 w 19618"/>
                  <a:gd name="connsiteY0" fmla="*/ 0 h 19618"/>
                  <a:gd name="connsiteX1" fmla="*/ 23346 w 19618"/>
                  <a:gd name="connsiteY1" fmla="*/ 0 h 19618"/>
                  <a:gd name="connsiteX2" fmla="*/ 23346 w 19618"/>
                  <a:gd name="connsiteY2" fmla="*/ 24915 h 19618"/>
                  <a:gd name="connsiteX3" fmla="*/ 0 w 19618"/>
                  <a:gd name="connsiteY3" fmla="*/ 24915 h 19618"/>
                </a:gdLst>
                <a:ahLst/>
                <a:cxnLst>
                  <a:cxn ang="0">
                    <a:pos x="connsiteX0" y="connsiteY0"/>
                  </a:cxn>
                  <a:cxn ang="0">
                    <a:pos x="connsiteX1" y="connsiteY1"/>
                  </a:cxn>
                  <a:cxn ang="0">
                    <a:pos x="connsiteX2" y="connsiteY2"/>
                  </a:cxn>
                  <a:cxn ang="0">
                    <a:pos x="connsiteX3" y="connsiteY3"/>
                  </a:cxn>
                </a:cxnLst>
                <a:rect l="l" t="t" r="r" b="b"/>
                <a:pathLst>
                  <a:path w="19618" h="19618">
                    <a:moveTo>
                      <a:pt x="0" y="0"/>
                    </a:moveTo>
                    <a:lnTo>
                      <a:pt x="23346" y="0"/>
                    </a:lnTo>
                    <a:lnTo>
                      <a:pt x="23346"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C8ED393-9239-4297-AE29-D08232D8AA80}"/>
                  </a:ext>
                  <a:ext uri="{C183D7F6-B498-43B3-948B-1728B52AA6E4}">
                    <adec:decorative xmlns:adec="http://schemas.microsoft.com/office/drawing/2017/decorative" val="1"/>
                  </a:ext>
                </a:extLst>
              </p:cNvPr>
              <p:cNvSpPr/>
              <p:nvPr/>
            </p:nvSpPr>
            <p:spPr>
              <a:xfrm>
                <a:off x="1847322"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1543162-97F5-43D4-879F-9C3312AE58A3}"/>
                  </a:ext>
                  <a:ext uri="{C183D7F6-B498-43B3-948B-1728B52AA6E4}">
                    <adec:decorative xmlns:adec="http://schemas.microsoft.com/office/drawing/2017/decorative" val="1"/>
                  </a:ext>
                </a:extLst>
              </p:cNvPr>
              <p:cNvSpPr/>
              <p:nvPr/>
            </p:nvSpPr>
            <p:spPr>
              <a:xfrm>
                <a:off x="1912259" y="2447152"/>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FAC7A22D-4E83-4F90-8B72-B22D8DC101AB}"/>
                  </a:ext>
                  <a:ext uri="{C183D7F6-B498-43B3-948B-1728B52AA6E4}">
                    <adec:decorative xmlns:adec="http://schemas.microsoft.com/office/drawing/2017/decorative" val="1"/>
                  </a:ext>
                </a:extLst>
              </p:cNvPr>
              <p:cNvSpPr/>
              <p:nvPr/>
            </p:nvSpPr>
            <p:spPr>
              <a:xfrm>
                <a:off x="181554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2DF21227-EFE9-451D-95FE-BD29DD823A57}"/>
                  </a:ext>
                  <a:ext uri="{C183D7F6-B498-43B3-948B-1728B52AA6E4}">
                    <adec:decorative xmlns:adec="http://schemas.microsoft.com/office/drawing/2017/decorative" val="1"/>
                  </a:ext>
                </a:extLst>
              </p:cNvPr>
              <p:cNvSpPr/>
              <p:nvPr/>
            </p:nvSpPr>
            <p:spPr>
              <a:xfrm>
                <a:off x="188028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DCDCDC"/>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0D73CD86-EB64-40B3-A38D-88CD248A170C}"/>
                  </a:ext>
                  <a:ext uri="{C183D7F6-B498-43B3-948B-1728B52AA6E4}">
                    <adec:decorative xmlns:adec="http://schemas.microsoft.com/office/drawing/2017/decorative" val="1"/>
                  </a:ext>
                </a:extLst>
              </p:cNvPr>
              <p:cNvSpPr/>
              <p:nvPr/>
            </p:nvSpPr>
            <p:spPr>
              <a:xfrm>
                <a:off x="1945021" y="2480503"/>
                <a:ext cx="39237" cy="19618"/>
              </a:xfrm>
              <a:custGeom>
                <a:avLst/>
                <a:gdLst>
                  <a:gd name="connsiteX0" fmla="*/ 0 w 39236"/>
                  <a:gd name="connsiteY0" fmla="*/ 0 h 19618"/>
                  <a:gd name="connsiteX1" fmla="*/ 56304 w 39236"/>
                  <a:gd name="connsiteY1" fmla="*/ 0 h 19618"/>
                  <a:gd name="connsiteX2" fmla="*/ 56304 w 39236"/>
                  <a:gd name="connsiteY2" fmla="*/ 24915 h 19618"/>
                  <a:gd name="connsiteX3" fmla="*/ 0 w 39236"/>
                  <a:gd name="connsiteY3" fmla="*/ 24915 h 19618"/>
                </a:gdLst>
                <a:ahLst/>
                <a:cxnLst>
                  <a:cxn ang="0">
                    <a:pos x="connsiteX0" y="connsiteY0"/>
                  </a:cxn>
                  <a:cxn ang="0">
                    <a:pos x="connsiteX1" y="connsiteY1"/>
                  </a:cxn>
                  <a:cxn ang="0">
                    <a:pos x="connsiteX2" y="connsiteY2"/>
                  </a:cxn>
                  <a:cxn ang="0">
                    <a:pos x="connsiteX3" y="connsiteY3"/>
                  </a:cxn>
                </a:cxnLst>
                <a:rect l="l" t="t" r="r" b="b"/>
                <a:pathLst>
                  <a:path w="39236" h="19618">
                    <a:moveTo>
                      <a:pt x="0" y="0"/>
                    </a:moveTo>
                    <a:lnTo>
                      <a:pt x="56304" y="0"/>
                    </a:lnTo>
                    <a:lnTo>
                      <a:pt x="56304" y="24915"/>
                    </a:lnTo>
                    <a:lnTo>
                      <a:pt x="0" y="24915"/>
                    </a:lnTo>
                    <a:close/>
                  </a:path>
                </a:pathLst>
              </a:custGeom>
              <a:solidFill>
                <a:srgbClr val="C1C1C1"/>
              </a:solidFill>
              <a:ln w="1957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49" name="Content Placeholder 48">
            <a:extLst>
              <a:ext uri="{FF2B5EF4-FFF2-40B4-BE49-F238E27FC236}">
                <a16:creationId xmlns:a16="http://schemas.microsoft.com/office/drawing/2014/main" id="{D432A910-31E4-4C75-AE32-E6FEB5B5506B}"/>
              </a:ext>
            </a:extLst>
          </p:cNvPr>
          <p:cNvSpPr>
            <a:spLocks noGrp="1"/>
          </p:cNvSpPr>
          <p:nvPr>
            <p:ph sz="quarter" idx="28"/>
          </p:nvPr>
        </p:nvSpPr>
        <p:spPr>
          <a:xfrm>
            <a:off x="9598550" y="3811556"/>
            <a:ext cx="2326174" cy="658642"/>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Web Application Firewall</a:t>
            </a:r>
          </a:p>
          <a:p>
            <a:pPr lvl="0" defTabSz="914400">
              <a:buSzTx/>
              <a:defRPr/>
            </a:pPr>
            <a:r>
              <a:rPr lang="en-US" sz="1100">
                <a:solidFill>
                  <a:srgbClr val="282828"/>
                </a:solidFill>
              </a:rPr>
              <a:t>Protect web/mobile apps and APIs from common web vulnerabilities</a:t>
            </a:r>
          </a:p>
        </p:txBody>
      </p:sp>
      <p:pic>
        <p:nvPicPr>
          <p:cNvPr id="9" name="Picture 8">
            <a:extLst>
              <a:ext uri="{FF2B5EF4-FFF2-40B4-BE49-F238E27FC236}">
                <a16:creationId xmlns:a16="http://schemas.microsoft.com/office/drawing/2014/main" id="{82F1C815-CB39-4ACC-962D-6408DC2C6EBD}"/>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8999101" y="4528319"/>
            <a:ext cx="548247" cy="429707"/>
          </a:xfrm>
          <a:prstGeom prst="rect">
            <a:avLst/>
          </a:prstGeom>
        </p:spPr>
      </p:pic>
      <p:sp>
        <p:nvSpPr>
          <p:cNvPr id="50" name="Content Placeholder 49">
            <a:extLst>
              <a:ext uri="{FF2B5EF4-FFF2-40B4-BE49-F238E27FC236}">
                <a16:creationId xmlns:a16="http://schemas.microsoft.com/office/drawing/2014/main" id="{87F08A0D-6A5A-47B7-A5BD-9B9EFB1D688A}"/>
              </a:ext>
            </a:extLst>
          </p:cNvPr>
          <p:cNvSpPr>
            <a:spLocks noGrp="1"/>
          </p:cNvSpPr>
          <p:nvPr>
            <p:ph sz="quarter" idx="29"/>
          </p:nvPr>
        </p:nvSpPr>
        <p:spPr>
          <a:xfrm>
            <a:off x="9594295" y="4556598"/>
            <a:ext cx="2041608" cy="658642"/>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Front Door</a:t>
            </a:r>
          </a:p>
          <a:p>
            <a:pPr lvl="0" defTabSz="914400">
              <a:buSzTx/>
              <a:defRPr/>
            </a:pPr>
            <a:r>
              <a:rPr lang="en-US" sz="1100">
                <a:solidFill>
                  <a:srgbClr val="282828"/>
                </a:solidFill>
              </a:rPr>
              <a:t>Fast, reliable and secure cloud CDN with threat protection</a:t>
            </a:r>
          </a:p>
        </p:txBody>
      </p:sp>
      <p:grpSp>
        <p:nvGrpSpPr>
          <p:cNvPr id="162" name="Graphic 232">
            <a:extLst>
              <a:ext uri="{FF2B5EF4-FFF2-40B4-BE49-F238E27FC236}">
                <a16:creationId xmlns:a16="http://schemas.microsoft.com/office/drawing/2014/main" id="{DB8807B0-783D-4094-B3F0-D32EB33E10FC}"/>
              </a:ext>
              <a:ext uri="{C183D7F6-B498-43B3-948B-1728B52AA6E4}">
                <adec:decorative xmlns:adec="http://schemas.microsoft.com/office/drawing/2017/decorative" val="1"/>
              </a:ext>
            </a:extLst>
          </p:cNvPr>
          <p:cNvGrpSpPr/>
          <p:nvPr/>
        </p:nvGrpSpPr>
        <p:grpSpPr>
          <a:xfrm>
            <a:off x="9106150" y="5337506"/>
            <a:ext cx="260075" cy="315805"/>
            <a:chOff x="10051624" y="1917444"/>
            <a:chExt cx="435215" cy="528475"/>
          </a:xfrm>
        </p:grpSpPr>
        <p:sp>
          <p:nvSpPr>
            <p:cNvPr id="166" name="Freeform: Shape 165">
              <a:extLst>
                <a:ext uri="{FF2B5EF4-FFF2-40B4-BE49-F238E27FC236}">
                  <a16:creationId xmlns:a16="http://schemas.microsoft.com/office/drawing/2014/main" id="{0C8288A7-6E60-44EC-9E2F-CB216922A375}"/>
                </a:ext>
                <a:ext uri="{C183D7F6-B498-43B3-948B-1728B52AA6E4}">
                  <adec:decorative xmlns:adec="http://schemas.microsoft.com/office/drawing/2017/decorative" val="1"/>
                </a:ext>
              </a:extLst>
            </p:cNvPr>
            <p:cNvSpPr/>
            <p:nvPr/>
          </p:nvSpPr>
          <p:spPr>
            <a:xfrm>
              <a:off x="10051624" y="1917444"/>
              <a:ext cx="435215" cy="528475"/>
            </a:xfrm>
            <a:custGeom>
              <a:avLst/>
              <a:gdLst>
                <a:gd name="connsiteX0" fmla="*/ 457597 w 435214"/>
                <a:gd name="connsiteY0" fmla="*/ 261129 h 528475"/>
                <a:gd name="connsiteX1" fmla="*/ 236260 w 435214"/>
                <a:gd name="connsiteY1" fmla="*/ 557386 h 528475"/>
                <a:gd name="connsiteX2" fmla="*/ 221338 w 435214"/>
                <a:gd name="connsiteY2" fmla="*/ 557386 h 528475"/>
                <a:gd name="connsiteX3" fmla="*/ 0 w 435214"/>
                <a:gd name="connsiteY3" fmla="*/ 261129 h 528475"/>
                <a:gd name="connsiteX4" fmla="*/ 0 w 435214"/>
                <a:gd name="connsiteY4" fmla="*/ 80204 h 528475"/>
                <a:gd name="connsiteX5" fmla="*/ 13989 w 435214"/>
                <a:gd name="connsiteY5" fmla="*/ 65904 h 528475"/>
                <a:gd name="connsiteX6" fmla="*/ 228799 w 435214"/>
                <a:gd name="connsiteY6" fmla="*/ 0 h 528475"/>
                <a:gd name="connsiteX7" fmla="*/ 443608 w 435214"/>
                <a:gd name="connsiteY7" fmla="*/ 65904 h 528475"/>
                <a:gd name="connsiteX8" fmla="*/ 457597 w 435214"/>
                <a:gd name="connsiteY8" fmla="*/ 80204 h 52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214" h="528475">
                  <a:moveTo>
                    <a:pt x="457597" y="261129"/>
                  </a:moveTo>
                  <a:cubicBezTo>
                    <a:pt x="457597" y="411589"/>
                    <a:pt x="275740" y="532827"/>
                    <a:pt x="236260" y="557386"/>
                  </a:cubicBezTo>
                  <a:cubicBezTo>
                    <a:pt x="231680" y="560187"/>
                    <a:pt x="225918" y="560187"/>
                    <a:pt x="221338" y="557386"/>
                  </a:cubicBezTo>
                  <a:cubicBezTo>
                    <a:pt x="181858" y="532827"/>
                    <a:pt x="0" y="411589"/>
                    <a:pt x="0" y="261129"/>
                  </a:cubicBezTo>
                  <a:lnTo>
                    <a:pt x="0" y="80204"/>
                  </a:lnTo>
                  <a:cubicBezTo>
                    <a:pt x="-2" y="72426"/>
                    <a:pt x="6213" y="66073"/>
                    <a:pt x="13989" y="65904"/>
                  </a:cubicBezTo>
                  <a:cubicBezTo>
                    <a:pt x="155434" y="62174"/>
                    <a:pt x="122793" y="0"/>
                    <a:pt x="228799" y="0"/>
                  </a:cubicBezTo>
                  <a:cubicBezTo>
                    <a:pt x="334805" y="0"/>
                    <a:pt x="302163" y="62174"/>
                    <a:pt x="443608" y="65904"/>
                  </a:cubicBezTo>
                  <a:cubicBezTo>
                    <a:pt x="451383" y="66073"/>
                    <a:pt x="457600" y="72426"/>
                    <a:pt x="457597" y="80204"/>
                  </a:cubicBezTo>
                  <a:close/>
                </a:path>
              </a:pathLst>
            </a:custGeom>
            <a:solidFill>
              <a:srgbClr val="0078D4"/>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0EC358CC-2F35-43FE-8C48-A3A442366B10}"/>
                </a:ext>
                <a:ext uri="{C183D7F6-B498-43B3-948B-1728B52AA6E4}">
                  <adec:decorative xmlns:adec="http://schemas.microsoft.com/office/drawing/2017/decorative" val="1"/>
                </a:ext>
              </a:extLst>
            </p:cNvPr>
            <p:cNvSpPr/>
            <p:nvPr/>
          </p:nvSpPr>
          <p:spPr>
            <a:xfrm>
              <a:off x="10070587" y="1940759"/>
              <a:ext cx="404128" cy="497388"/>
            </a:xfrm>
            <a:custGeom>
              <a:avLst/>
              <a:gdLst>
                <a:gd name="connsiteX0" fmla="*/ 419672 w 404128"/>
                <a:gd name="connsiteY0" fmla="*/ 239368 h 497388"/>
                <a:gd name="connsiteX1" fmla="*/ 216675 w 404128"/>
                <a:gd name="connsiteY1" fmla="*/ 511067 h 497388"/>
                <a:gd name="connsiteX2" fmla="*/ 202997 w 404128"/>
                <a:gd name="connsiteY2" fmla="*/ 511067 h 497388"/>
                <a:gd name="connsiteX3" fmla="*/ 0 w 404128"/>
                <a:gd name="connsiteY3" fmla="*/ 239368 h 497388"/>
                <a:gd name="connsiteX4" fmla="*/ 0 w 404128"/>
                <a:gd name="connsiteY4" fmla="*/ 73365 h 497388"/>
                <a:gd name="connsiteX5" fmla="*/ 12746 w 404128"/>
                <a:gd name="connsiteY5" fmla="*/ 60308 h 497388"/>
                <a:gd name="connsiteX6" fmla="*/ 209836 w 404128"/>
                <a:gd name="connsiteY6" fmla="*/ 0 h 497388"/>
                <a:gd name="connsiteX7" fmla="*/ 406926 w 404128"/>
                <a:gd name="connsiteY7" fmla="*/ 60308 h 497388"/>
                <a:gd name="connsiteX8" fmla="*/ 419672 w 404128"/>
                <a:gd name="connsiteY8" fmla="*/ 73365 h 49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28" h="497388">
                  <a:moveTo>
                    <a:pt x="419672" y="239368"/>
                  </a:moveTo>
                  <a:cubicBezTo>
                    <a:pt x="419672" y="377394"/>
                    <a:pt x="253046" y="488062"/>
                    <a:pt x="216675" y="511067"/>
                  </a:cubicBezTo>
                  <a:cubicBezTo>
                    <a:pt x="212461" y="513575"/>
                    <a:pt x="207211" y="513575"/>
                    <a:pt x="202997" y="511067"/>
                  </a:cubicBezTo>
                  <a:cubicBezTo>
                    <a:pt x="166625" y="488684"/>
                    <a:pt x="0" y="377394"/>
                    <a:pt x="0" y="239368"/>
                  </a:cubicBezTo>
                  <a:lnTo>
                    <a:pt x="0" y="73365"/>
                  </a:lnTo>
                  <a:cubicBezTo>
                    <a:pt x="-2" y="66274"/>
                    <a:pt x="5656" y="60477"/>
                    <a:pt x="12746" y="60308"/>
                  </a:cubicBezTo>
                  <a:cubicBezTo>
                    <a:pt x="142377" y="56889"/>
                    <a:pt x="112534" y="0"/>
                    <a:pt x="209836" y="0"/>
                  </a:cubicBezTo>
                  <a:cubicBezTo>
                    <a:pt x="307137" y="0"/>
                    <a:pt x="277294" y="56889"/>
                    <a:pt x="406926" y="60308"/>
                  </a:cubicBezTo>
                  <a:cubicBezTo>
                    <a:pt x="414014" y="60477"/>
                    <a:pt x="419675" y="66274"/>
                    <a:pt x="419672" y="73365"/>
                  </a:cubicBezTo>
                  <a:close/>
                </a:path>
              </a:pathLst>
            </a:custGeom>
            <a:solidFill>
              <a:schemeClr val="accent1"/>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329264C-1899-4A3B-915D-BD33E34FB6A7}"/>
                </a:ext>
                <a:ext uri="{C183D7F6-B498-43B3-948B-1728B52AA6E4}">
                  <adec:decorative xmlns:adec="http://schemas.microsoft.com/office/drawing/2017/decorative" val="1"/>
                </a:ext>
              </a:extLst>
            </p:cNvPr>
            <p:cNvSpPr/>
            <p:nvPr/>
          </p:nvSpPr>
          <p:spPr>
            <a:xfrm>
              <a:off x="10193377" y="2024693"/>
              <a:ext cx="155434" cy="279781"/>
            </a:xfrm>
            <a:custGeom>
              <a:avLst/>
              <a:gdLst>
                <a:gd name="connsiteX0" fmla="*/ 174089 w 155433"/>
                <a:gd name="connsiteY0" fmla="*/ 281957 h 279781"/>
                <a:gd name="connsiteX1" fmla="*/ 159168 w 155433"/>
                <a:gd name="connsiteY1" fmla="*/ 296879 h 279781"/>
                <a:gd name="connsiteX2" fmla="*/ 14925 w 155433"/>
                <a:gd name="connsiteY2" fmla="*/ 296879 h 279781"/>
                <a:gd name="connsiteX3" fmla="*/ 3 w 155433"/>
                <a:gd name="connsiteY3" fmla="*/ 281957 h 279781"/>
                <a:gd name="connsiteX4" fmla="*/ 3 w 155433"/>
                <a:gd name="connsiteY4" fmla="*/ 15233 h 279781"/>
                <a:gd name="connsiteX5" fmla="*/ 14611 w 155433"/>
                <a:gd name="connsiteY5" fmla="*/ 3 h 279781"/>
                <a:gd name="connsiteX6" fmla="*/ 14925 w 155433"/>
                <a:gd name="connsiteY6" fmla="*/ 0 h 279781"/>
                <a:gd name="connsiteX7" fmla="*/ 159168 w 155433"/>
                <a:gd name="connsiteY7" fmla="*/ 0 h 279781"/>
                <a:gd name="connsiteX8" fmla="*/ 174092 w 155433"/>
                <a:gd name="connsiteY8" fmla="*/ 14919 h 279781"/>
                <a:gd name="connsiteX9" fmla="*/ 174089 w 155433"/>
                <a:gd name="connsiteY9" fmla="*/ 15233 h 27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433" h="279781">
                  <a:moveTo>
                    <a:pt x="174089" y="281957"/>
                  </a:moveTo>
                  <a:cubicBezTo>
                    <a:pt x="174089" y="290198"/>
                    <a:pt x="167409" y="296879"/>
                    <a:pt x="159168" y="296879"/>
                  </a:cubicBezTo>
                  <a:lnTo>
                    <a:pt x="14925" y="296879"/>
                  </a:lnTo>
                  <a:cubicBezTo>
                    <a:pt x="6684" y="296879"/>
                    <a:pt x="3" y="290198"/>
                    <a:pt x="3" y="281957"/>
                  </a:cubicBezTo>
                  <a:lnTo>
                    <a:pt x="3" y="15233"/>
                  </a:lnTo>
                  <a:cubicBezTo>
                    <a:pt x="-168" y="6993"/>
                    <a:pt x="6372" y="175"/>
                    <a:pt x="14611" y="3"/>
                  </a:cubicBezTo>
                  <a:cubicBezTo>
                    <a:pt x="14715" y="1"/>
                    <a:pt x="14820" y="0"/>
                    <a:pt x="14925" y="0"/>
                  </a:cubicBezTo>
                  <a:lnTo>
                    <a:pt x="159168" y="0"/>
                  </a:lnTo>
                  <a:cubicBezTo>
                    <a:pt x="167409" y="-2"/>
                    <a:pt x="174089" y="6677"/>
                    <a:pt x="174092" y="14919"/>
                  </a:cubicBezTo>
                  <a:cubicBezTo>
                    <a:pt x="174092" y="15023"/>
                    <a:pt x="174092" y="15128"/>
                    <a:pt x="174089" y="15233"/>
                  </a:cubicBezTo>
                  <a:close/>
                </a:path>
              </a:pathLst>
            </a:custGeom>
            <a:solidFill>
              <a:srgbClr val="E6E6E6"/>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0154110-7EFB-42A3-8722-DD16C90E7F07}"/>
                </a:ext>
                <a:ext uri="{C183D7F6-B498-43B3-948B-1728B52AA6E4}">
                  <adec:decorative xmlns:adec="http://schemas.microsoft.com/office/drawing/2017/decorative" val="1"/>
                </a:ext>
              </a:extLst>
            </p:cNvPr>
            <p:cNvSpPr/>
            <p:nvPr/>
          </p:nvSpPr>
          <p:spPr>
            <a:xfrm>
              <a:off x="10218247" y="2054226"/>
              <a:ext cx="124347" cy="31087"/>
            </a:xfrm>
            <a:custGeom>
              <a:avLst/>
              <a:gdLst>
                <a:gd name="connsiteX0" fmla="*/ 2 w 124347"/>
                <a:gd name="connsiteY0" fmla="*/ 18652 h 31086"/>
                <a:gd name="connsiteX1" fmla="*/ 18655 w 124347"/>
                <a:gd name="connsiteY1" fmla="*/ 0 h 31086"/>
                <a:gd name="connsiteX2" fmla="*/ 105698 w 124347"/>
                <a:gd name="connsiteY2" fmla="*/ 0 h 31086"/>
                <a:gd name="connsiteX3" fmla="*/ 124350 w 124347"/>
                <a:gd name="connsiteY3" fmla="*/ 18652 h 31086"/>
                <a:gd name="connsiteX4" fmla="*/ 124350 w 124347"/>
                <a:gd name="connsiteY4" fmla="*/ 18652 h 31086"/>
                <a:gd name="connsiteX5" fmla="*/ 106012 w 124347"/>
                <a:gd name="connsiteY5" fmla="*/ 37613 h 31086"/>
                <a:gd name="connsiteX6" fmla="*/ 105698 w 124347"/>
                <a:gd name="connsiteY6" fmla="*/ 37615 h 31086"/>
                <a:gd name="connsiteX7" fmla="*/ 18655 w 124347"/>
                <a:gd name="connsiteY7" fmla="*/ 37615 h 31086"/>
                <a:gd name="connsiteX8" fmla="*/ 0 w 124347"/>
                <a:gd name="connsiteY8" fmla="*/ 18965 h 31086"/>
                <a:gd name="connsiteX9" fmla="*/ 2 w 124347"/>
                <a:gd name="connsiteY9" fmla="*/ 18652 h 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47" h="31086">
                  <a:moveTo>
                    <a:pt x="2" y="18652"/>
                  </a:moveTo>
                  <a:cubicBezTo>
                    <a:pt x="2" y="8351"/>
                    <a:pt x="8353" y="0"/>
                    <a:pt x="18655" y="0"/>
                  </a:cubicBezTo>
                  <a:lnTo>
                    <a:pt x="105698" y="0"/>
                  </a:lnTo>
                  <a:cubicBezTo>
                    <a:pt x="116000" y="0"/>
                    <a:pt x="124350" y="8351"/>
                    <a:pt x="124350" y="18652"/>
                  </a:cubicBezTo>
                  <a:lnTo>
                    <a:pt x="124350" y="18652"/>
                  </a:lnTo>
                  <a:cubicBezTo>
                    <a:pt x="124521" y="28952"/>
                    <a:pt x="116311" y="37441"/>
                    <a:pt x="106012" y="37613"/>
                  </a:cubicBezTo>
                  <a:cubicBezTo>
                    <a:pt x="105906" y="37614"/>
                    <a:pt x="105803" y="37615"/>
                    <a:pt x="105698" y="37615"/>
                  </a:cubicBezTo>
                  <a:lnTo>
                    <a:pt x="18655" y="37615"/>
                  </a:lnTo>
                  <a:cubicBezTo>
                    <a:pt x="8353" y="37617"/>
                    <a:pt x="1" y="29267"/>
                    <a:pt x="0" y="18965"/>
                  </a:cubicBezTo>
                  <a:cubicBezTo>
                    <a:pt x="0" y="18861"/>
                    <a:pt x="1" y="18757"/>
                    <a:pt x="2" y="18652"/>
                  </a:cubicBezTo>
                  <a:close/>
                </a:path>
              </a:pathLst>
            </a:custGeom>
            <a:solidFill>
              <a:schemeClr val="tx2">
                <a:lumMod val="50000"/>
                <a:lumOff val="50000"/>
              </a:schemeClr>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A7FCB17E-87D2-4896-8F7E-877615B3B857}"/>
                </a:ext>
                <a:ext uri="{C183D7F6-B498-43B3-948B-1728B52AA6E4}">
                  <adec:decorative xmlns:adec="http://schemas.microsoft.com/office/drawing/2017/decorative" val="1"/>
                </a:ext>
              </a:extLst>
            </p:cNvPr>
            <p:cNvSpPr/>
            <p:nvPr/>
          </p:nvSpPr>
          <p:spPr>
            <a:xfrm>
              <a:off x="10225089" y="2059821"/>
              <a:ext cx="31087" cy="31087"/>
            </a:xfrm>
            <a:custGeom>
              <a:avLst/>
              <a:gdLst>
                <a:gd name="connsiteX0" fmla="*/ 25491 w 0"/>
                <a:gd name="connsiteY0" fmla="*/ 12746 h 0"/>
                <a:gd name="connsiteX1" fmla="*/ 12746 w 0"/>
                <a:gd name="connsiteY1" fmla="*/ 25491 h 0"/>
                <a:gd name="connsiteX2" fmla="*/ 0 w 0"/>
                <a:gd name="connsiteY2" fmla="*/ 12746 h 0"/>
                <a:gd name="connsiteX3" fmla="*/ 12746 w 0"/>
                <a:gd name="connsiteY3" fmla="*/ 0 h 0"/>
                <a:gd name="connsiteX4" fmla="*/ 25491 w 0"/>
                <a:gd name="connsiteY4" fmla="*/ 127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5491" y="12746"/>
                  </a:moveTo>
                  <a:cubicBezTo>
                    <a:pt x="25491" y="19785"/>
                    <a:pt x="19785" y="25491"/>
                    <a:pt x="12746" y="25491"/>
                  </a:cubicBezTo>
                  <a:cubicBezTo>
                    <a:pt x="5706" y="25491"/>
                    <a:pt x="0" y="19785"/>
                    <a:pt x="0" y="12746"/>
                  </a:cubicBezTo>
                  <a:cubicBezTo>
                    <a:pt x="0" y="5706"/>
                    <a:pt x="5706" y="0"/>
                    <a:pt x="12746" y="0"/>
                  </a:cubicBezTo>
                  <a:cubicBezTo>
                    <a:pt x="19785" y="0"/>
                    <a:pt x="25491" y="5706"/>
                    <a:pt x="25491" y="12746"/>
                  </a:cubicBezTo>
                  <a:close/>
                </a:path>
              </a:pathLst>
            </a:custGeom>
            <a:solidFill>
              <a:schemeClr val="accent1"/>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3AC19F21-2B95-44BC-9517-60A99999EC48}"/>
                </a:ext>
                <a:ext uri="{C183D7F6-B498-43B3-948B-1728B52AA6E4}">
                  <adec:decorative xmlns:adec="http://schemas.microsoft.com/office/drawing/2017/decorative" val="1"/>
                </a:ext>
              </a:extLst>
            </p:cNvPr>
            <p:cNvSpPr/>
            <p:nvPr/>
          </p:nvSpPr>
          <p:spPr>
            <a:xfrm>
              <a:off x="10218247" y="2112980"/>
              <a:ext cx="124347" cy="31087"/>
            </a:xfrm>
            <a:custGeom>
              <a:avLst/>
              <a:gdLst>
                <a:gd name="connsiteX0" fmla="*/ 2 w 124347"/>
                <a:gd name="connsiteY0" fmla="*/ 18963 h 31086"/>
                <a:gd name="connsiteX1" fmla="*/ 18655 w 124347"/>
                <a:gd name="connsiteY1" fmla="*/ 0 h 31086"/>
                <a:gd name="connsiteX2" fmla="*/ 105698 w 124347"/>
                <a:gd name="connsiteY2" fmla="*/ 0 h 31086"/>
                <a:gd name="connsiteX3" fmla="*/ 124350 w 124347"/>
                <a:gd name="connsiteY3" fmla="*/ 18963 h 31086"/>
                <a:gd name="connsiteX4" fmla="*/ 124350 w 124347"/>
                <a:gd name="connsiteY4" fmla="*/ 18963 h 31086"/>
                <a:gd name="connsiteX5" fmla="*/ 106012 w 124347"/>
                <a:gd name="connsiteY5" fmla="*/ 37923 h 31086"/>
                <a:gd name="connsiteX6" fmla="*/ 105698 w 124347"/>
                <a:gd name="connsiteY6" fmla="*/ 37926 h 31086"/>
                <a:gd name="connsiteX7" fmla="*/ 18655 w 124347"/>
                <a:gd name="connsiteY7" fmla="*/ 37926 h 31086"/>
                <a:gd name="connsiteX8" fmla="*/ 0 w 124347"/>
                <a:gd name="connsiteY8" fmla="*/ 19276 h 31086"/>
                <a:gd name="connsiteX9" fmla="*/ 2 w 124347"/>
                <a:gd name="connsiteY9" fmla="*/ 18963 h 3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47" h="31086">
                  <a:moveTo>
                    <a:pt x="2" y="18963"/>
                  </a:moveTo>
                  <a:cubicBezTo>
                    <a:pt x="1" y="8610"/>
                    <a:pt x="8303" y="170"/>
                    <a:pt x="18655" y="0"/>
                  </a:cubicBezTo>
                  <a:lnTo>
                    <a:pt x="105698" y="0"/>
                  </a:lnTo>
                  <a:cubicBezTo>
                    <a:pt x="116049" y="170"/>
                    <a:pt x="124350" y="8610"/>
                    <a:pt x="124350" y="18963"/>
                  </a:cubicBezTo>
                  <a:lnTo>
                    <a:pt x="124350" y="18963"/>
                  </a:lnTo>
                  <a:cubicBezTo>
                    <a:pt x="124521" y="29263"/>
                    <a:pt x="116311" y="37751"/>
                    <a:pt x="106012" y="37923"/>
                  </a:cubicBezTo>
                  <a:cubicBezTo>
                    <a:pt x="105906" y="37925"/>
                    <a:pt x="105803" y="37926"/>
                    <a:pt x="105698" y="37926"/>
                  </a:cubicBezTo>
                  <a:lnTo>
                    <a:pt x="18655" y="37926"/>
                  </a:lnTo>
                  <a:cubicBezTo>
                    <a:pt x="8353" y="37927"/>
                    <a:pt x="1" y="29578"/>
                    <a:pt x="0" y="19276"/>
                  </a:cubicBezTo>
                  <a:cubicBezTo>
                    <a:pt x="0" y="19172"/>
                    <a:pt x="1" y="19067"/>
                    <a:pt x="2" y="18963"/>
                  </a:cubicBezTo>
                  <a:close/>
                </a:path>
              </a:pathLst>
            </a:custGeom>
            <a:solidFill>
              <a:schemeClr val="tx2">
                <a:lumMod val="50000"/>
                <a:lumOff val="50000"/>
              </a:schemeClr>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F141481-F9FD-4E8F-BC77-1D562543B7AD}"/>
                </a:ext>
                <a:ext uri="{C183D7F6-B498-43B3-948B-1728B52AA6E4}">
                  <adec:decorative xmlns:adec="http://schemas.microsoft.com/office/drawing/2017/decorative" val="1"/>
                </a:ext>
              </a:extLst>
            </p:cNvPr>
            <p:cNvSpPr/>
            <p:nvPr/>
          </p:nvSpPr>
          <p:spPr>
            <a:xfrm>
              <a:off x="10225089" y="2119197"/>
              <a:ext cx="31087" cy="31087"/>
            </a:xfrm>
            <a:custGeom>
              <a:avLst/>
              <a:gdLst>
                <a:gd name="connsiteX0" fmla="*/ 25491 w 0"/>
                <a:gd name="connsiteY0" fmla="*/ 12746 h 0"/>
                <a:gd name="connsiteX1" fmla="*/ 12746 w 0"/>
                <a:gd name="connsiteY1" fmla="*/ 25491 h 0"/>
                <a:gd name="connsiteX2" fmla="*/ 0 w 0"/>
                <a:gd name="connsiteY2" fmla="*/ 12746 h 0"/>
                <a:gd name="connsiteX3" fmla="*/ 12746 w 0"/>
                <a:gd name="connsiteY3" fmla="*/ 0 h 0"/>
                <a:gd name="connsiteX4" fmla="*/ 25491 w 0"/>
                <a:gd name="connsiteY4" fmla="*/ 12746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25491" y="12746"/>
                  </a:moveTo>
                  <a:cubicBezTo>
                    <a:pt x="25491" y="19785"/>
                    <a:pt x="19785" y="25491"/>
                    <a:pt x="12746" y="25491"/>
                  </a:cubicBezTo>
                  <a:cubicBezTo>
                    <a:pt x="5706" y="25491"/>
                    <a:pt x="0" y="19785"/>
                    <a:pt x="0" y="12746"/>
                  </a:cubicBezTo>
                  <a:cubicBezTo>
                    <a:pt x="0" y="5706"/>
                    <a:pt x="5706" y="0"/>
                    <a:pt x="12746" y="0"/>
                  </a:cubicBezTo>
                  <a:cubicBezTo>
                    <a:pt x="19785" y="0"/>
                    <a:pt x="25491" y="5706"/>
                    <a:pt x="25491" y="12746"/>
                  </a:cubicBezTo>
                  <a:close/>
                </a:path>
              </a:pathLst>
            </a:custGeom>
            <a:solidFill>
              <a:schemeClr val="accent1"/>
            </a:solidFill>
            <a:ln w="306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sp>
        <p:nvSpPr>
          <p:cNvPr id="51" name="Content Placeholder 50">
            <a:extLst>
              <a:ext uri="{FF2B5EF4-FFF2-40B4-BE49-F238E27FC236}">
                <a16:creationId xmlns:a16="http://schemas.microsoft.com/office/drawing/2014/main" id="{2C588FB6-6108-479A-A528-88E94BFEA366}"/>
              </a:ext>
            </a:extLst>
          </p:cNvPr>
          <p:cNvSpPr>
            <a:spLocks noGrp="1"/>
          </p:cNvSpPr>
          <p:nvPr>
            <p:ph sz="quarter" idx="30"/>
          </p:nvPr>
        </p:nvSpPr>
        <p:spPr>
          <a:xfrm>
            <a:off x="9599543" y="5282121"/>
            <a:ext cx="2118195" cy="658642"/>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DDoS Protection</a:t>
            </a:r>
          </a:p>
          <a:p>
            <a:pPr lvl="0" defTabSz="914400">
              <a:buSzTx/>
              <a:defRPr/>
            </a:pPr>
            <a:r>
              <a:rPr lang="en-US" sz="1100">
                <a:solidFill>
                  <a:srgbClr val="282828"/>
                </a:solidFill>
              </a:rPr>
              <a:t>Always-on monitoring to protect against DDoS attacks</a:t>
            </a:r>
          </a:p>
        </p:txBody>
      </p:sp>
      <p:pic>
        <p:nvPicPr>
          <p:cNvPr id="14" name="Picture 13">
            <a:extLst>
              <a:ext uri="{FF2B5EF4-FFF2-40B4-BE49-F238E27FC236}">
                <a16:creationId xmlns:a16="http://schemas.microsoft.com/office/drawing/2014/main" id="{12660DC5-AE82-4E1A-81CD-D4E13FF4CD6F}"/>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9080785" y="6041682"/>
            <a:ext cx="395862" cy="395862"/>
          </a:xfrm>
          <a:prstGeom prst="rect">
            <a:avLst/>
          </a:prstGeom>
        </p:spPr>
      </p:pic>
      <p:sp>
        <p:nvSpPr>
          <p:cNvPr id="52" name="Content Placeholder 51">
            <a:extLst>
              <a:ext uri="{FF2B5EF4-FFF2-40B4-BE49-F238E27FC236}">
                <a16:creationId xmlns:a16="http://schemas.microsoft.com/office/drawing/2014/main" id="{0BECEB51-05D4-47A9-AC77-5FDC39CF6D1B}"/>
              </a:ext>
            </a:extLst>
          </p:cNvPr>
          <p:cNvSpPr>
            <a:spLocks noGrp="1"/>
          </p:cNvSpPr>
          <p:nvPr>
            <p:ph sz="quarter" idx="31"/>
          </p:nvPr>
        </p:nvSpPr>
        <p:spPr>
          <a:xfrm>
            <a:off x="9595436" y="6020742"/>
            <a:ext cx="2118195" cy="702101"/>
          </a:xfrm>
        </p:spPr>
        <p:txBody>
          <a:bodyPr/>
          <a:lstStyle/>
          <a:p>
            <a:pPr lvl="0">
              <a:lnSpc>
                <a:spcPct val="100000"/>
              </a:lnSpc>
              <a:spcAft>
                <a:spcPts val="588"/>
              </a:spcAft>
              <a:buSzTx/>
              <a:defRPr/>
            </a:pPr>
            <a:r>
              <a:rPr lang="en-US" sz="1200" b="1">
                <a:gradFill>
                  <a:gsLst>
                    <a:gs pos="0">
                      <a:srgbClr val="0078D4"/>
                    </a:gs>
                    <a:gs pos="100000">
                      <a:srgbClr val="0078D4"/>
                    </a:gs>
                  </a:gsLst>
                  <a:lin ang="5400000" scaled="1"/>
                </a:gradFill>
                <a:latin typeface="Segoe UI Semibold"/>
              </a:rPr>
              <a:t>Azure Bastion</a:t>
            </a:r>
          </a:p>
          <a:p>
            <a:pPr lvl="0" defTabSz="914400">
              <a:buSzTx/>
              <a:defRPr/>
            </a:pPr>
            <a:r>
              <a:rPr lang="en-US" sz="1100">
                <a:solidFill>
                  <a:srgbClr val="282828"/>
                </a:solidFill>
              </a:rPr>
              <a:t>Private and fully managed RDP and SSH access to your VMs</a:t>
            </a:r>
          </a:p>
        </p:txBody>
      </p:sp>
    </p:spTree>
    <p:extLst>
      <p:ext uri="{BB962C8B-B14F-4D97-AF65-F5344CB8AC3E}">
        <p14:creationId xmlns:p14="http://schemas.microsoft.com/office/powerpoint/2010/main" val="36317789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FEF0874-A133-4B5E-AB77-FFA611C94471}"/>
              </a:ext>
            </a:extLst>
          </p:cNvPr>
          <p:cNvPicPr>
            <a:picLocks noChangeAspect="1"/>
          </p:cNvPicPr>
          <p:nvPr/>
        </p:nvPicPr>
        <p:blipFill>
          <a:blip r:embed="rId3"/>
          <a:stretch>
            <a:fillRect/>
          </a:stretch>
        </p:blipFill>
        <p:spPr>
          <a:xfrm>
            <a:off x="4990154" y="2127465"/>
            <a:ext cx="6994593" cy="3776221"/>
          </a:xfrm>
          <a:prstGeom prst="rect">
            <a:avLst/>
          </a:prstGeom>
          <a:ln>
            <a:noFill/>
          </a:ln>
          <a:effectLst>
            <a:outerShdw blurRad="292100" dist="139700" dir="2700000" algn="tl" rotWithShape="0">
              <a:srgbClr val="333333">
                <a:alpha val="65000"/>
              </a:srgbClr>
            </a:outerShdw>
          </a:effectLst>
        </p:spPr>
      </p:pic>
      <p:pic>
        <p:nvPicPr>
          <p:cNvPr id="31" name="Picture 30">
            <a:extLst>
              <a:ext uri="{FF2B5EF4-FFF2-40B4-BE49-F238E27FC236}">
                <a16:creationId xmlns:a16="http://schemas.microsoft.com/office/drawing/2014/main" id="{AA6D9A08-9021-4234-B6A0-A436250AE63B}"/>
              </a:ext>
            </a:extLst>
          </p:cNvPr>
          <p:cNvPicPr>
            <a:picLocks noChangeAspect="1"/>
          </p:cNvPicPr>
          <p:nvPr/>
        </p:nvPicPr>
        <p:blipFill>
          <a:blip r:embed="rId4"/>
          <a:stretch>
            <a:fillRect/>
          </a:stretch>
        </p:blipFill>
        <p:spPr>
          <a:xfrm>
            <a:off x="4982212" y="1668322"/>
            <a:ext cx="7087368" cy="4280441"/>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DC7EED0E-18E3-4BD9-A356-96BD32195F6C}"/>
              </a:ext>
            </a:extLst>
          </p:cNvPr>
          <p:cNvPicPr>
            <a:picLocks noChangeAspect="1"/>
          </p:cNvPicPr>
          <p:nvPr/>
        </p:nvPicPr>
        <p:blipFill rotWithShape="1">
          <a:blip r:embed="rId5"/>
          <a:srcRect r="8005"/>
          <a:stretch/>
        </p:blipFill>
        <p:spPr>
          <a:xfrm>
            <a:off x="5230935" y="1869775"/>
            <a:ext cx="6839869" cy="361912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9AA9763D-67D0-4FCB-BAF9-7325709F1654}"/>
              </a:ext>
            </a:extLst>
          </p:cNvPr>
          <p:cNvPicPr>
            <a:picLocks noChangeAspect="1"/>
          </p:cNvPicPr>
          <p:nvPr/>
        </p:nvPicPr>
        <p:blipFill>
          <a:blip r:embed="rId6"/>
          <a:stretch>
            <a:fillRect/>
          </a:stretch>
        </p:blipFill>
        <p:spPr>
          <a:xfrm>
            <a:off x="4922967" y="1728328"/>
            <a:ext cx="7195087" cy="4360339"/>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A35627DC-04AD-4326-9D64-708F0B8F92E8}"/>
              </a:ext>
            </a:extLst>
          </p:cNvPr>
          <p:cNvPicPr>
            <a:picLocks noChangeAspect="1"/>
          </p:cNvPicPr>
          <p:nvPr/>
        </p:nvPicPr>
        <p:blipFill>
          <a:blip r:embed="rId7"/>
          <a:stretch>
            <a:fillRect/>
          </a:stretch>
        </p:blipFill>
        <p:spPr>
          <a:xfrm>
            <a:off x="4963169" y="1738773"/>
            <a:ext cx="6952391" cy="4399037"/>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8B7BC3D-B50E-417E-ACFE-7F73291C1B33}"/>
              </a:ext>
            </a:extLst>
          </p:cNvPr>
          <p:cNvSpPr txBox="1">
            <a:spLocks/>
          </p:cNvSpPr>
          <p:nvPr/>
        </p:nvSpPr>
        <p:spPr>
          <a:xfrm>
            <a:off x="428759" y="368907"/>
            <a:ext cx="115551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847">
              <a:defRPr/>
            </a:pPr>
            <a:r>
              <a:rPr lang="en-US">
                <a:gradFill>
                  <a:gsLst>
                    <a:gs pos="1250">
                      <a:srgbClr val="1A1A1A"/>
                    </a:gs>
                    <a:gs pos="100000">
                      <a:srgbClr val="1A1A1A"/>
                    </a:gs>
                  </a:gsLst>
                  <a:lin ang="5400000" scaled="0"/>
                </a:gradFill>
                <a:latin typeface="Segoe UI Semibold"/>
              </a:rPr>
              <a:t>Azure Monitor : Observability Scenarios</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07257" y="2712918"/>
            <a:ext cx="4782061" cy="575485"/>
            <a:chOff x="426425" y="2112033"/>
            <a:chExt cx="4692049" cy="56465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4206137" cy="521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Correlate issues at </a:t>
              </a:r>
              <a:r>
                <a:rPr lang="en-US" sz="1726" kern="0">
                  <a:solidFill>
                    <a:srgbClr val="0070C0"/>
                  </a:solidFill>
                  <a:latin typeface="Segoe UI" panose="020B0502040204020203" pitchFamily="34" charset="0"/>
                  <a:ea typeface="Segoe UI Light" charset="0"/>
                  <a:cs typeface="Segoe UI" panose="020B0502040204020203" pitchFamily="34" charset="0"/>
                </a:rPr>
                <a:t>infra level </a:t>
              </a:r>
              <a:r>
                <a:rPr lang="en-US" sz="1726" kern="0">
                  <a:solidFill>
                    <a:srgbClr val="1A1A1A"/>
                  </a:solidFill>
                  <a:latin typeface="Segoe UI" panose="020B0502040204020203" pitchFamily="34" charset="0"/>
                  <a:ea typeface="Segoe UI Light" charset="0"/>
                  <a:cs typeface="Segoe UI" panose="020B0502040204020203" pitchFamily="34" charset="0"/>
                </a:rPr>
                <a:t>with insights for VMs, containers, SQL, network, etc.</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07256" y="3710112"/>
            <a:ext cx="4298622" cy="575485"/>
            <a:chOff x="426425" y="4250976"/>
            <a:chExt cx="4217708" cy="564652"/>
          </a:xfrm>
        </p:grpSpPr>
        <p:sp>
          <p:nvSpPr>
            <p:cNvPr id="15" name="Rectangle 14">
              <a:extLst>
                <a:ext uri="{FF2B5EF4-FFF2-40B4-BE49-F238E27FC236}">
                  <a16:creationId xmlns:a16="http://schemas.microsoft.com/office/drawing/2014/main" id="{62BFC53E-7DE6-45CD-9DB0-2D3A5E1E78B9}"/>
                </a:ext>
              </a:extLst>
            </p:cNvPr>
            <p:cNvSpPr/>
            <p:nvPr/>
          </p:nvSpPr>
          <p:spPr>
            <a:xfrm>
              <a:off x="912336" y="4294455"/>
              <a:ext cx="3731797"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Operationalize at scale with smart </a:t>
              </a:r>
              <a:r>
                <a:rPr lang="en-US" sz="1726" kern="0">
                  <a:solidFill>
                    <a:srgbClr val="0070C0"/>
                  </a:solidFill>
                  <a:latin typeface="Segoe UI" panose="020B0502040204020203" pitchFamily="34" charset="0"/>
                  <a:ea typeface="Segoe UI Light" charset="0"/>
                  <a:cs typeface="Segoe UI" panose="020B0502040204020203" pitchFamily="34" charset="0"/>
                </a:rPr>
                <a:t>alerts</a:t>
              </a:r>
              <a:r>
                <a:rPr lang="en-US" sz="1726" kern="0">
                  <a:solidFill>
                    <a:srgbClr val="1A1A1A"/>
                  </a:solidFill>
                  <a:latin typeface="Segoe UI" panose="020B0502040204020203" pitchFamily="34" charset="0"/>
                  <a:ea typeface="Segoe UI Light" charset="0"/>
                  <a:cs typeface="Segoe UI" panose="020B0502040204020203" pitchFamily="34" charset="0"/>
                </a:rPr>
                <a:t> and automated </a:t>
              </a:r>
              <a:r>
                <a:rPr lang="en-US" sz="1726" kern="0">
                  <a:solidFill>
                    <a:srgbClr val="0070C0"/>
                  </a:solidFill>
                  <a:latin typeface="Segoe UI" panose="020B0502040204020203" pitchFamily="34" charset="0"/>
                  <a:ea typeface="Segoe UI Light" charset="0"/>
                  <a:cs typeface="Segoe UI" panose="020B0502040204020203" pitchFamily="34" charset="0"/>
                </a:rPr>
                <a:t>actions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07256" y="1793035"/>
            <a:ext cx="4646525" cy="575485"/>
            <a:chOff x="426425" y="4835908"/>
            <a:chExt cx="4559063" cy="56465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4073151"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Detect &amp; diagnose issues across </a:t>
              </a:r>
              <a:r>
                <a:rPr lang="en-US" sz="1726" kern="0">
                  <a:solidFill>
                    <a:srgbClr val="0070C0"/>
                  </a:solidFill>
                  <a:latin typeface="Segoe UI" panose="020B0502040204020203" pitchFamily="34" charset="0"/>
                  <a:ea typeface="Segoe UI Light" charset="0"/>
                  <a:cs typeface="Segoe UI" panose="020B0502040204020203" pitchFamily="34" charset="0"/>
                </a:rPr>
                <a:t>apps and dependencies</a:t>
              </a:r>
              <a:r>
                <a:rPr lang="en-US" sz="1726" kern="0">
                  <a:solidFill>
                    <a:srgbClr val="1A1A1A"/>
                  </a:solidFill>
                  <a:latin typeface="Segoe UI" panose="020B0502040204020203" pitchFamily="34" charset="0"/>
                  <a:ea typeface="Segoe UI Light" charset="0"/>
                  <a:cs typeface="Segoe UI" panose="020B0502040204020203" pitchFamily="34" charset="0"/>
                </a:rPr>
                <a:t> with application insights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4670F17C-6CA1-40CC-BC07-4E3183DBBEE6}"/>
              </a:ext>
            </a:extLst>
          </p:cNvPr>
          <p:cNvGrpSpPr/>
          <p:nvPr/>
        </p:nvGrpSpPr>
        <p:grpSpPr>
          <a:xfrm>
            <a:off x="207257" y="4707303"/>
            <a:ext cx="4315701" cy="575485"/>
            <a:chOff x="426425" y="4250976"/>
            <a:chExt cx="4234465" cy="564652"/>
          </a:xfrm>
        </p:grpSpPr>
        <p:sp>
          <p:nvSpPr>
            <p:cNvPr id="24" name="Rectangle 23">
              <a:extLst>
                <a:ext uri="{FF2B5EF4-FFF2-40B4-BE49-F238E27FC236}">
                  <a16:creationId xmlns:a16="http://schemas.microsoft.com/office/drawing/2014/main" id="{51A60F08-9B3F-4AD1-98F7-7557F7FD4280}"/>
                </a:ext>
              </a:extLst>
            </p:cNvPr>
            <p:cNvSpPr/>
            <p:nvPr/>
          </p:nvSpPr>
          <p:spPr>
            <a:xfrm>
              <a:off x="912336" y="4294455"/>
              <a:ext cx="3748554"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Drill down with </a:t>
              </a:r>
              <a:r>
                <a:rPr lang="en-US" sz="1726" kern="0">
                  <a:solidFill>
                    <a:srgbClr val="0070C0"/>
                  </a:solidFill>
                  <a:latin typeface="Segoe UI" panose="020B0502040204020203" pitchFamily="34" charset="0"/>
                  <a:ea typeface="Segoe UI Light" charset="0"/>
                  <a:cs typeface="Segoe UI" panose="020B0502040204020203" pitchFamily="34" charset="0"/>
                </a:rPr>
                <a:t>log analytics </a:t>
              </a:r>
              <a:r>
                <a:rPr lang="en-US" sz="1726" kern="0">
                  <a:solidFill>
                    <a:srgbClr val="1A1A1A"/>
                  </a:solidFill>
                  <a:latin typeface="Segoe UI" panose="020B0502040204020203" pitchFamily="34" charset="0"/>
                  <a:ea typeface="Segoe UI Light" charset="0"/>
                  <a:cs typeface="Segoe UI" panose="020B0502040204020203" pitchFamily="34" charset="0"/>
                </a:rPr>
                <a:t>for troubleshooting &amp; deeper diagnostics</a:t>
              </a:r>
            </a:p>
          </p:txBody>
        </p:sp>
        <p:sp>
          <p:nvSpPr>
            <p:cNvPr id="25" name="arrow_15" title="Icon of a arrow in a circle pointed right">
              <a:extLst>
                <a:ext uri="{FF2B5EF4-FFF2-40B4-BE49-F238E27FC236}">
                  <a16:creationId xmlns:a16="http://schemas.microsoft.com/office/drawing/2014/main" id="{956E861A-598E-4E0C-B780-1A4624EF5BE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4471294B-DDA4-46F8-8A23-0F2B326CE1CD}"/>
              </a:ext>
            </a:extLst>
          </p:cNvPr>
          <p:cNvGrpSpPr/>
          <p:nvPr/>
        </p:nvGrpSpPr>
        <p:grpSpPr>
          <a:xfrm>
            <a:off x="207257" y="5704494"/>
            <a:ext cx="4315701" cy="575485"/>
            <a:chOff x="426425" y="4250976"/>
            <a:chExt cx="4234465" cy="564652"/>
          </a:xfrm>
        </p:grpSpPr>
        <p:sp>
          <p:nvSpPr>
            <p:cNvPr id="27" name="Rectangle 26">
              <a:extLst>
                <a:ext uri="{FF2B5EF4-FFF2-40B4-BE49-F238E27FC236}">
                  <a16:creationId xmlns:a16="http://schemas.microsoft.com/office/drawing/2014/main" id="{2F77CC01-7F21-45F8-A24E-2568091F7B22}"/>
                </a:ext>
              </a:extLst>
            </p:cNvPr>
            <p:cNvSpPr/>
            <p:nvPr/>
          </p:nvSpPr>
          <p:spPr>
            <a:xfrm>
              <a:off x="912336" y="4294455"/>
              <a:ext cx="3748554" cy="521173"/>
            </a:xfrm>
            <a:prstGeom prst="rect">
              <a:avLst/>
            </a:prstGeom>
          </p:spPr>
          <p:txBody>
            <a:bodyPr wrap="square" lIns="0" tIns="0" rIns="0" bIns="0" anchor="t" anchorCtr="0">
              <a:spAutoFit/>
            </a:bodyPr>
            <a:lstStyle/>
            <a:p>
              <a:pPr defTabSz="930862" fontAlgn="base">
                <a:spcBef>
                  <a:spcPct val="0"/>
                </a:spcBef>
                <a:spcAft>
                  <a:spcPts val="2400"/>
                </a:spcAft>
                <a:defRPr/>
              </a:pPr>
              <a:r>
                <a:rPr lang="en-US" sz="1726" kern="0">
                  <a:solidFill>
                    <a:srgbClr val="1A1A1A"/>
                  </a:solidFill>
                  <a:latin typeface="Segoe UI" panose="020B0502040204020203" pitchFamily="34" charset="0"/>
                  <a:ea typeface="Segoe UI Light" charset="0"/>
                  <a:cs typeface="Segoe UI" panose="020B0502040204020203" pitchFamily="34" charset="0"/>
                </a:rPr>
                <a:t>Create </a:t>
              </a:r>
              <a:r>
                <a:rPr lang="en-US" sz="1726" kern="0">
                  <a:solidFill>
                    <a:srgbClr val="0070C0"/>
                  </a:solidFill>
                  <a:latin typeface="Segoe UI" panose="020B0502040204020203" pitchFamily="34" charset="0"/>
                  <a:ea typeface="Segoe UI Light" charset="0"/>
                  <a:cs typeface="Segoe UI" panose="020B0502040204020203" pitchFamily="34" charset="0"/>
                </a:rPr>
                <a:t>visualizations</a:t>
              </a:r>
              <a:r>
                <a:rPr lang="en-US" sz="1726" kern="0">
                  <a:solidFill>
                    <a:srgbClr val="1A1A1A"/>
                  </a:solidFill>
                  <a:latin typeface="Segoe UI" panose="020B0502040204020203" pitchFamily="34" charset="0"/>
                  <a:ea typeface="Segoe UI Light" charset="0"/>
                  <a:cs typeface="Segoe UI" panose="020B0502040204020203" pitchFamily="34" charset="0"/>
                </a:rPr>
                <a:t> with Azure dashboards, workbooks &amp; Grafana</a:t>
              </a:r>
            </a:p>
          </p:txBody>
        </p:sp>
        <p:sp>
          <p:nvSpPr>
            <p:cNvPr id="29" name="arrow_15" title="Icon of a arrow in a circle pointed right">
              <a:extLst>
                <a:ext uri="{FF2B5EF4-FFF2-40B4-BE49-F238E27FC236}">
                  <a16:creationId xmlns:a16="http://schemas.microsoft.com/office/drawing/2014/main" id="{5BF770A3-8229-4243-BF56-47DA5C4AC8E8}"/>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62" tIns="45682" rIns="91362" bIns="45682" numCol="1" anchor="ctr" anchorCtr="0" compatLnSpc="1">
              <a:prstTxWarp prst="textNoShape">
                <a:avLst/>
              </a:prstTxWarp>
            </a:bodyPr>
            <a:lstStyle/>
            <a:p>
              <a:pPr defTabSz="931668">
                <a:defRPr/>
              </a:pPr>
              <a:endParaRPr lang="en-US" sz="20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171778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 presetClass="entr" presetSubtype="2"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 calcmode="lin" valueType="num">
                                      <p:cBhvr additive="base">
                                        <p:cTn id="10" dur="500" fill="hold"/>
                                        <p:tgtEl>
                                          <p:spTgt spid="30"/>
                                        </p:tgtEl>
                                        <p:attrNameLst>
                                          <p:attrName>ppt_x</p:attrName>
                                        </p:attrNameLst>
                                      </p:cBhvr>
                                      <p:tavLst>
                                        <p:tav tm="0">
                                          <p:val>
                                            <p:strVal val="1+#ppt_w/2"/>
                                          </p:val>
                                        </p:tav>
                                        <p:tav tm="100000">
                                          <p:val>
                                            <p:strVal val="#ppt_x"/>
                                          </p:val>
                                        </p:tav>
                                      </p:tavLst>
                                    </p:anim>
                                    <p:anim calcmode="lin" valueType="num">
                                      <p:cBhvr additive="base">
                                        <p:cTn id="11" dur="500" fill="hold"/>
                                        <p:tgtEl>
                                          <p:spTgt spid="30"/>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6" presetClass="emph" presetSubtype="0" fill="hold" nodeType="afterEffect">
                                  <p:stCondLst>
                                    <p:cond delay="0"/>
                                  </p:stCondLst>
                                  <p:childTnLst>
                                    <p:animEffect transition="out" filter="fade">
                                      <p:cBhvr>
                                        <p:cTn id="14" dur="1000" tmFilter="0, 0; .2, .5; .8, .5; 1, 0"/>
                                        <p:tgtEl>
                                          <p:spTgt spid="17"/>
                                        </p:tgtEl>
                                      </p:cBhvr>
                                    </p:animEffect>
                                    <p:animScale>
                                      <p:cBhvr>
                                        <p:cTn id="15" dur="500" autoRev="1" fill="hold"/>
                                        <p:tgtEl>
                                          <p:spTgt spid="17"/>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0" presetClass="exit" presetSubtype="0" fill="hold" nodeType="with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1+#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1000" tmFilter="0, 0; .2, .5; .8, .5; 1, 0"/>
                                        <p:tgtEl>
                                          <p:spTgt spid="5"/>
                                        </p:tgtEl>
                                      </p:cBhvr>
                                    </p:animEffect>
                                    <p:animScale>
                                      <p:cBhvr>
                                        <p:cTn id="31" dur="500" autoRev="1" fill="hold"/>
                                        <p:tgtEl>
                                          <p:spTgt spid="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xit" presetSubtype="0" fill="hold" nodeType="withEffect">
                                  <p:stCondLst>
                                    <p:cond delay="0"/>
                                  </p:stCondLst>
                                  <p:childTnLst>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par>
                                <p:cTn id="40" presetID="2" presetClass="entr" presetSubtype="2"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6" presetClass="emph" presetSubtype="0" fill="hold" nodeType="afterEffect">
                                  <p:stCondLst>
                                    <p:cond delay="0"/>
                                  </p:stCondLst>
                                  <p:childTnLst>
                                    <p:animEffect transition="out" filter="fade">
                                      <p:cBhvr>
                                        <p:cTn id="46" dur="1000" tmFilter="0, 0; .2, .5; .8, .5; 1, 0"/>
                                        <p:tgtEl>
                                          <p:spTgt spid="14"/>
                                        </p:tgtEl>
                                      </p:cBhvr>
                                    </p:animEffect>
                                    <p:animScale>
                                      <p:cBhvr>
                                        <p:cTn id="47" dur="500" autoRev="1" fill="hold"/>
                                        <p:tgtEl>
                                          <p:spTgt spid="14"/>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2" presetClass="entr" presetSubtype="2"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fill="hold"/>
                                        <p:tgtEl>
                                          <p:spTgt spid="34"/>
                                        </p:tgtEl>
                                        <p:attrNameLst>
                                          <p:attrName>ppt_x</p:attrName>
                                        </p:attrNameLst>
                                      </p:cBhvr>
                                      <p:tavLst>
                                        <p:tav tm="0">
                                          <p:val>
                                            <p:strVal val="1+#ppt_w/2"/>
                                          </p:val>
                                        </p:tav>
                                        <p:tav tm="100000">
                                          <p:val>
                                            <p:strVal val="#ppt_x"/>
                                          </p:val>
                                        </p:tav>
                                      </p:tavLst>
                                    </p:anim>
                                    <p:anim calcmode="lin" valueType="num">
                                      <p:cBhvr additive="base">
                                        <p:cTn id="59" dur="500" fill="hold"/>
                                        <p:tgtEl>
                                          <p:spTgt spid="34"/>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mph" presetSubtype="0" fill="hold" nodeType="afterEffect">
                                  <p:stCondLst>
                                    <p:cond delay="0"/>
                                  </p:stCondLst>
                                  <p:childTnLst>
                                    <p:animEffect transition="out" filter="fade">
                                      <p:cBhvr>
                                        <p:cTn id="62" dur="1000" tmFilter="0, 0; .2, .5; .8, .5; 1, 0"/>
                                        <p:tgtEl>
                                          <p:spTgt spid="23"/>
                                        </p:tgtEl>
                                      </p:cBhvr>
                                    </p:animEffect>
                                    <p:animScale>
                                      <p:cBhvr>
                                        <p:cTn id="63" dur="500" autoRev="1" fill="hold"/>
                                        <p:tgtEl>
                                          <p:spTgt spid="23"/>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par>
                                <p:cTn id="69" presetID="10" presetClass="exit" presetSubtype="0" fill="hold" nodeType="withEffect">
                                  <p:stCondLst>
                                    <p:cond delay="0"/>
                                  </p:stCondLst>
                                  <p:childTnLst>
                                    <p:animEffect transition="out" filter="fade">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2" presetClass="entr" presetSubtype="2"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1+#ppt_w/2"/>
                                          </p:val>
                                        </p:tav>
                                        <p:tav tm="100000">
                                          <p:val>
                                            <p:strVal val="#ppt_x"/>
                                          </p:val>
                                        </p:tav>
                                      </p:tavLst>
                                    </p:anim>
                                    <p:anim calcmode="lin" valueType="num">
                                      <p:cBhvr additive="base">
                                        <p:cTn id="75" dur="500" fill="hold"/>
                                        <p:tgtEl>
                                          <p:spTgt spid="36"/>
                                        </p:tgtEl>
                                        <p:attrNameLst>
                                          <p:attrName>ppt_y</p:attrName>
                                        </p:attrNameLst>
                                      </p:cBhvr>
                                      <p:tavLst>
                                        <p:tav tm="0">
                                          <p:val>
                                            <p:strVal val="#ppt_y"/>
                                          </p:val>
                                        </p:tav>
                                        <p:tav tm="100000">
                                          <p:val>
                                            <p:strVal val="#ppt_y"/>
                                          </p:val>
                                        </p:tav>
                                      </p:tavLst>
                                    </p:anim>
                                  </p:childTnLst>
                                </p:cTn>
                              </p:par>
                            </p:childTnLst>
                          </p:cTn>
                        </p:par>
                        <p:par>
                          <p:cTn id="76" fill="hold">
                            <p:stCondLst>
                              <p:cond delay="500"/>
                            </p:stCondLst>
                            <p:childTnLst>
                              <p:par>
                                <p:cTn id="77" presetID="26" presetClass="emph" presetSubtype="0" fill="hold" nodeType="afterEffect">
                                  <p:stCondLst>
                                    <p:cond delay="0"/>
                                  </p:stCondLst>
                                  <p:childTnLst>
                                    <p:animEffect transition="out" filter="fade">
                                      <p:cBhvr>
                                        <p:cTn id="78" dur="1000" tmFilter="0, 0; .2, .5; .8, .5; 1, 0"/>
                                        <p:tgtEl>
                                          <p:spTgt spid="26"/>
                                        </p:tgtEl>
                                      </p:cBhvr>
                                    </p:animEffect>
                                    <p:animScale>
                                      <p:cBhvr>
                                        <p:cTn id="79" dur="50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Infrastructure as a Service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841052"/>
          </a:xfrm>
        </p:spPr>
        <p:txBody>
          <a:bodyPr/>
          <a:lstStyle/>
          <a:p>
            <a:r>
              <a:rPr lang="en-GB" sz="2400" dirty="0">
                <a:solidFill>
                  <a:srgbClr val="171717"/>
                </a:solidFill>
              </a:rPr>
              <a:t>P</a:t>
            </a:r>
            <a:r>
              <a:rPr lang="en-GB" sz="2400" b="0" i="0" dirty="0">
                <a:solidFill>
                  <a:srgbClr val="171717"/>
                </a:solidFill>
                <a:effectLst/>
              </a:rPr>
              <a:t>rovides customer the maximum amount of control for your cloud resources. </a:t>
            </a:r>
          </a:p>
          <a:p>
            <a:r>
              <a:rPr lang="en-GB" sz="2400" dirty="0">
                <a:solidFill>
                  <a:srgbClr val="171717"/>
                </a:solidFill>
              </a:rPr>
              <a:t>T</a:t>
            </a:r>
            <a:r>
              <a:rPr lang="en-GB" sz="2400" b="0" i="0" dirty="0">
                <a:solidFill>
                  <a:srgbClr val="171717"/>
                </a:solidFill>
                <a:effectLst/>
              </a:rPr>
              <a:t>he cloud provider is responsible for maintaining the hardware, network connectivity (to the internet), and physical security. </a:t>
            </a:r>
          </a:p>
          <a:p>
            <a:r>
              <a:rPr lang="en-GB" sz="2400" b="0" i="0" dirty="0">
                <a:solidFill>
                  <a:srgbClr val="171717"/>
                </a:solidFill>
                <a:effectLst/>
              </a:rPr>
              <a:t>You’re responsible for everything else: operating system installation, configuration, and maintenance; network configuration; database and storage configuration, etc.</a:t>
            </a:r>
          </a:p>
          <a:p>
            <a:r>
              <a:rPr lang="en-US" sz="2400" dirty="0"/>
              <a:t>IaaS may be a suitable option for lift-and-shift migration to Azure.</a:t>
            </a:r>
            <a:endParaRPr lang="en-US" dirty="0"/>
          </a:p>
          <a:p>
            <a:endParaRPr lang="en-US" dirty="0"/>
          </a:p>
          <a:p>
            <a:endParaRPr lang="en-US" dirty="0"/>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a:p>
        </p:txBody>
      </p:sp>
      <p:sp>
        <p:nvSpPr>
          <p:cNvPr id="5" name="TextBox 4">
            <a:extLst>
              <a:ext uri="{FF2B5EF4-FFF2-40B4-BE49-F238E27FC236}">
                <a16:creationId xmlns:a16="http://schemas.microsoft.com/office/drawing/2014/main" id="{E3771D00-106F-0712-108A-3E4DD60D438D}"/>
              </a:ext>
            </a:extLst>
          </p:cNvPr>
          <p:cNvSpPr txBox="1"/>
          <p:nvPr/>
        </p:nvSpPr>
        <p:spPr>
          <a:xfrm>
            <a:off x="3856383" y="765313"/>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17670612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6">
            <a:extLst>
              <a:ext uri="{FF2B5EF4-FFF2-40B4-BE49-F238E27FC236}">
                <a16:creationId xmlns:a16="http://schemas.microsoft.com/office/drawing/2014/main" id="{1ADB0D52-A988-9D4E-AD52-065DE0E4342D}"/>
              </a:ext>
            </a:extLst>
          </p:cNvPr>
          <p:cNvGrpSpPr>
            <a:grpSpLocks noChangeAspect="1"/>
          </p:cNvGrpSpPr>
          <p:nvPr/>
        </p:nvGrpSpPr>
        <p:grpSpPr bwMode="auto">
          <a:xfrm>
            <a:off x="1769101" y="2533651"/>
            <a:ext cx="492223" cy="564161"/>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a:xfrm>
            <a:off x="740535" y="473236"/>
            <a:ext cx="10818601" cy="503071"/>
          </a:xfrm>
        </p:spPr>
        <p:txBody>
          <a:bodyPr/>
          <a:lstStyle/>
          <a:p>
            <a:pPr algn="ctr"/>
            <a:r>
              <a:rPr lang="en-US"/>
              <a:t>Ensure business continuity to avoid disruption</a:t>
            </a:r>
          </a:p>
        </p:txBody>
      </p:sp>
      <p:pic>
        <p:nvPicPr>
          <p:cNvPr id="3" name="Graphic 2">
            <a:extLst>
              <a:ext uri="{FF2B5EF4-FFF2-40B4-BE49-F238E27FC236}">
                <a16:creationId xmlns:a16="http://schemas.microsoft.com/office/drawing/2014/main" id="{21565FCD-47A8-45E8-BDAC-C41B15A6B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2204" y="2479215"/>
            <a:ext cx="624427" cy="673032"/>
          </a:xfrm>
          <a:prstGeom prst="rect">
            <a:avLst/>
          </a:prstGeom>
        </p:spPr>
      </p:pic>
      <p:grpSp>
        <p:nvGrpSpPr>
          <p:cNvPr id="37" name="Group 36">
            <a:extLst>
              <a:ext uri="{FF2B5EF4-FFF2-40B4-BE49-F238E27FC236}">
                <a16:creationId xmlns:a16="http://schemas.microsoft.com/office/drawing/2014/main" id="{8B6264DE-9599-47CB-889F-1E227367B771}"/>
              </a:ext>
            </a:extLst>
          </p:cNvPr>
          <p:cNvGrpSpPr/>
          <p:nvPr/>
        </p:nvGrpSpPr>
        <p:grpSpPr>
          <a:xfrm>
            <a:off x="4464121" y="2548625"/>
            <a:ext cx="637950" cy="534212"/>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grpSp>
      <p:grpSp>
        <p:nvGrpSpPr>
          <p:cNvPr id="128" name="Group 127">
            <a:extLst>
              <a:ext uri="{FF2B5EF4-FFF2-40B4-BE49-F238E27FC236}">
                <a16:creationId xmlns:a16="http://schemas.microsoft.com/office/drawing/2014/main" id="{E6332572-DFE8-49D4-8EC6-C86A83A9130F}"/>
              </a:ext>
            </a:extLst>
          </p:cNvPr>
          <p:cNvGrpSpPr/>
          <p:nvPr/>
        </p:nvGrpSpPr>
        <p:grpSpPr>
          <a:xfrm>
            <a:off x="10053290" y="2540524"/>
            <a:ext cx="514247" cy="550415"/>
            <a:chOff x="8457995" y="2681694"/>
            <a:chExt cx="671824" cy="587344"/>
          </a:xfrm>
        </p:grpSpPr>
        <p:sp>
          <p:nvSpPr>
            <p:cNvPr id="15" name="Rectangle 33">
              <a:extLst>
                <a:ext uri="{FF2B5EF4-FFF2-40B4-BE49-F238E27FC236}">
                  <a16:creationId xmlns:a16="http://schemas.microsoft.com/office/drawing/2014/main" id="{1E1F08B8-167A-4CC8-AA20-8068D1D81C81}"/>
                </a:ext>
              </a:extLst>
            </p:cNvPr>
            <p:cNvSpPr>
              <a:spLocks noChangeArrowheads="1"/>
            </p:cNvSpPr>
            <p:nvPr/>
          </p:nvSpPr>
          <p:spPr bwMode="auto">
            <a:xfrm>
              <a:off x="8617795" y="2863295"/>
              <a:ext cx="107891" cy="3239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34">
              <a:extLst>
                <a:ext uri="{FF2B5EF4-FFF2-40B4-BE49-F238E27FC236}">
                  <a16:creationId xmlns:a16="http://schemas.microsoft.com/office/drawing/2014/main" id="{6B08AEAB-C8FB-43FD-B359-7858AA2403E5}"/>
                </a:ext>
              </a:extLst>
            </p:cNvPr>
            <p:cNvSpPr>
              <a:spLocks noChangeArrowheads="1"/>
            </p:cNvSpPr>
            <p:nvPr/>
          </p:nvSpPr>
          <p:spPr bwMode="auto">
            <a:xfrm>
              <a:off x="8753115" y="2755316"/>
              <a:ext cx="107891" cy="4319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35">
              <a:extLst>
                <a:ext uri="{FF2B5EF4-FFF2-40B4-BE49-F238E27FC236}">
                  <a16:creationId xmlns:a16="http://schemas.microsoft.com/office/drawing/2014/main" id="{F5B8554F-C2D1-45F6-936E-485C5987D453}"/>
                </a:ext>
              </a:extLst>
            </p:cNvPr>
            <p:cNvSpPr>
              <a:spLocks/>
            </p:cNvSpPr>
            <p:nvPr/>
          </p:nvSpPr>
          <p:spPr bwMode="auto">
            <a:xfrm>
              <a:off x="8886607" y="2681694"/>
              <a:ext cx="107891" cy="50554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36">
              <a:extLst>
                <a:ext uri="{FF2B5EF4-FFF2-40B4-BE49-F238E27FC236}">
                  <a16:creationId xmlns:a16="http://schemas.microsoft.com/office/drawing/2014/main" id="{33B6F0B4-E37E-4BF8-89C5-8398D5DBEE76}"/>
                </a:ext>
              </a:extLst>
            </p:cNvPr>
            <p:cNvSpPr>
              <a:spLocks/>
            </p:cNvSpPr>
            <p:nvPr/>
          </p:nvSpPr>
          <p:spPr bwMode="auto">
            <a:xfrm>
              <a:off x="9021928" y="3042444"/>
              <a:ext cx="107891" cy="144791"/>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7">
              <a:extLst>
                <a:ext uri="{FF2B5EF4-FFF2-40B4-BE49-F238E27FC236}">
                  <a16:creationId xmlns:a16="http://schemas.microsoft.com/office/drawing/2014/main" id="{3BBD3D87-EE69-4831-B8B3-4DFE548A6DCF}"/>
                </a:ext>
              </a:extLst>
            </p:cNvPr>
            <p:cNvSpPr>
              <a:spLocks/>
            </p:cNvSpPr>
            <p:nvPr/>
          </p:nvSpPr>
          <p:spPr bwMode="auto">
            <a:xfrm>
              <a:off x="8701913" y="3224045"/>
              <a:ext cx="427906" cy="36811"/>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cloud 4" descr="cloud">
              <a:extLst>
                <a:ext uri="{FF2B5EF4-FFF2-40B4-BE49-F238E27FC236}">
                  <a16:creationId xmlns:a16="http://schemas.microsoft.com/office/drawing/2014/main" id="{C335064C-8C69-4372-9029-63E01D2D9F1B}"/>
                </a:ext>
              </a:extLst>
            </p:cNvPr>
            <p:cNvSpPr>
              <a:spLocks noChangeAspect="1"/>
            </p:cNvSpPr>
            <p:nvPr/>
          </p:nvSpPr>
          <p:spPr bwMode="auto">
            <a:xfrm flipV="1">
              <a:off x="8457995" y="3000264"/>
              <a:ext cx="487571" cy="2687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25" name="Freeform 39">
              <a:extLst>
                <a:ext uri="{FF2B5EF4-FFF2-40B4-BE49-F238E27FC236}">
                  <a16:creationId xmlns:a16="http://schemas.microsoft.com/office/drawing/2014/main" id="{9E18734C-106A-4AA8-A277-C5C20E14C3A7}"/>
                </a:ext>
              </a:extLst>
            </p:cNvPr>
            <p:cNvSpPr>
              <a:spLocks noEditPoints="1"/>
            </p:cNvSpPr>
            <p:nvPr/>
          </p:nvSpPr>
          <p:spPr bwMode="auto">
            <a:xfrm>
              <a:off x="8647519" y="3053896"/>
              <a:ext cx="103072" cy="196325"/>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0A32D365-C105-41A1-AA05-74BBF166CBB2}"/>
              </a:ext>
            </a:extLst>
          </p:cNvPr>
          <p:cNvSpPr/>
          <p:nvPr/>
        </p:nvSpPr>
        <p:spPr bwMode="auto">
          <a:xfrm>
            <a:off x="691461" y="6265197"/>
            <a:ext cx="9276787"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 </a:t>
            </a:r>
            <a:r>
              <a:rPr kumimoji="0" lang="en-US" sz="9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hlinkClick r:id="rId5">
                  <a:extLst>
                    <a:ext uri="{A12FA001-AC4F-418D-AE19-62706E023703}">
                      <ahyp:hlinkClr xmlns:ahyp="http://schemas.microsoft.com/office/drawing/2018/hyperlinkcolor" val="tx"/>
                    </a:ext>
                  </a:extLst>
                </a:hlinkClick>
              </a:rPr>
              <a:t>IDC study </a:t>
            </a:r>
            <a:r>
              <a:rPr kumimoji="0" lang="en-US" sz="9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a:t>
            </a:r>
            <a:r>
              <a:rPr kumimoji="0" lang="en-US" sz="9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sponsored by Microsoft estimates that customers will save on hardware and software costs of up to 47% in 5 years. </a:t>
            </a:r>
            <a:r>
              <a:rPr kumimoji="0" lang="en-US" sz="800" b="0" i="0" u="none" strike="noStrike" kern="1200" cap="none" spc="0" normalizeH="0" baseline="0" noProof="0">
                <a:ln>
                  <a:noFill/>
                </a:ln>
                <a:solidFill>
                  <a:prstClr val="white"/>
                </a:solidFill>
                <a:effectLst/>
                <a:uLnTx/>
                <a:uFillTx/>
                <a:latin typeface="Segoe UI"/>
                <a:ea typeface="+mn-lt"/>
                <a:cs typeface="Segoe UI"/>
              </a:rPr>
              <a:t>The study compares Azure Site Recovery and Azure Backup with an on-premises backup and disaster recovery solution.</a:t>
            </a:r>
            <a:r>
              <a:rPr kumimoji="0" lang="en-US" sz="9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 </a:t>
            </a:r>
          </a:p>
        </p:txBody>
      </p:sp>
      <p:sp>
        <p:nvSpPr>
          <p:cNvPr id="28" name="Rectangle 27">
            <a:extLst>
              <a:ext uri="{FF2B5EF4-FFF2-40B4-BE49-F238E27FC236}">
                <a16:creationId xmlns:a16="http://schemas.microsoft.com/office/drawing/2014/main" id="{F0671F48-0665-4E54-BADD-36EE7FC66FF3}"/>
              </a:ext>
            </a:extLst>
          </p:cNvPr>
          <p:cNvSpPr/>
          <p:nvPr/>
        </p:nvSpPr>
        <p:spPr>
          <a:xfrm>
            <a:off x="805695" y="3367935"/>
            <a:ext cx="2419034" cy="584775"/>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One-click backup for VMs and databases</a:t>
            </a:r>
          </a:p>
        </p:txBody>
      </p:sp>
      <p:sp>
        <p:nvSpPr>
          <p:cNvPr id="29" name="Rectangle 28">
            <a:extLst>
              <a:ext uri="{FF2B5EF4-FFF2-40B4-BE49-F238E27FC236}">
                <a16:creationId xmlns:a16="http://schemas.microsoft.com/office/drawing/2014/main" id="{B4A7772C-8329-4DAA-B23B-52FDB6ADEBAA}"/>
              </a:ext>
            </a:extLst>
          </p:cNvPr>
          <p:cNvSpPr/>
          <p:nvPr/>
        </p:nvSpPr>
        <p:spPr>
          <a:xfrm>
            <a:off x="3489263" y="3367935"/>
            <a:ext cx="2587667" cy="584775"/>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Protect from ransomware and human errors</a:t>
            </a:r>
          </a:p>
        </p:txBody>
      </p:sp>
      <p:sp>
        <p:nvSpPr>
          <p:cNvPr id="31" name="Rectangle 30">
            <a:extLst>
              <a:ext uri="{FF2B5EF4-FFF2-40B4-BE49-F238E27FC236}">
                <a16:creationId xmlns:a16="http://schemas.microsoft.com/office/drawing/2014/main" id="{8C6ABC32-C529-4354-9E74-B70419A53975}"/>
              </a:ext>
            </a:extLst>
          </p:cNvPr>
          <p:cNvSpPr/>
          <p:nvPr/>
        </p:nvSpPr>
        <p:spPr>
          <a:xfrm>
            <a:off x="6290584" y="3367935"/>
            <a:ext cx="2587667" cy="584775"/>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Recover data and apps quickly and reliably</a:t>
            </a:r>
          </a:p>
        </p:txBody>
      </p:sp>
      <p:sp>
        <p:nvSpPr>
          <p:cNvPr id="35" name="Rectangle 34">
            <a:extLst>
              <a:ext uri="{FF2B5EF4-FFF2-40B4-BE49-F238E27FC236}">
                <a16:creationId xmlns:a16="http://schemas.microsoft.com/office/drawing/2014/main" id="{63C05908-C3AF-47A2-9D10-A3949C5493E1}"/>
              </a:ext>
            </a:extLst>
          </p:cNvPr>
          <p:cNvSpPr/>
          <p:nvPr/>
        </p:nvSpPr>
        <p:spPr>
          <a:xfrm>
            <a:off x="9061691" y="3367935"/>
            <a:ext cx="2497445" cy="584775"/>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Up to 47% cost savings in infrastructure*</a:t>
            </a:r>
          </a:p>
        </p:txBody>
      </p:sp>
      <p:sp>
        <p:nvSpPr>
          <p:cNvPr id="43" name="TextBox 42">
            <a:extLst>
              <a:ext uri="{FF2B5EF4-FFF2-40B4-BE49-F238E27FC236}">
                <a16:creationId xmlns:a16="http://schemas.microsoft.com/office/drawing/2014/main" id="{72023B01-A176-435C-9115-E6A965D2CBA3}"/>
              </a:ext>
            </a:extLst>
          </p:cNvPr>
          <p:cNvSpPr txBox="1"/>
          <p:nvPr/>
        </p:nvSpPr>
        <p:spPr>
          <a:xfrm>
            <a:off x="1185017" y="4873408"/>
            <a:ext cx="240150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High Availability</a:t>
            </a:r>
          </a:p>
        </p:txBody>
      </p:sp>
      <p:sp>
        <p:nvSpPr>
          <p:cNvPr id="44" name="TextBox 43">
            <a:extLst>
              <a:ext uri="{FF2B5EF4-FFF2-40B4-BE49-F238E27FC236}">
                <a16:creationId xmlns:a16="http://schemas.microsoft.com/office/drawing/2014/main" id="{3E673486-ABD4-4962-A1C3-4087A90E673F}"/>
              </a:ext>
            </a:extLst>
          </p:cNvPr>
          <p:cNvSpPr txBox="1"/>
          <p:nvPr/>
        </p:nvSpPr>
        <p:spPr>
          <a:xfrm>
            <a:off x="1587259" y="5191848"/>
            <a:ext cx="1157368"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br>
              <a:rPr kumimoji="0" lang="en-US" sz="105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Isolated VM failure</a:t>
            </a:r>
          </a:p>
        </p:txBody>
      </p:sp>
      <p:sp>
        <p:nvSpPr>
          <p:cNvPr id="45" name="TextBox 44">
            <a:extLst>
              <a:ext uri="{FF2B5EF4-FFF2-40B4-BE49-F238E27FC236}">
                <a16:creationId xmlns:a16="http://schemas.microsoft.com/office/drawing/2014/main" id="{4C7A4807-FCDA-4B7B-B79C-34850FD60D57}"/>
              </a:ext>
            </a:extLst>
          </p:cNvPr>
          <p:cNvSpPr txBox="1"/>
          <p:nvPr/>
        </p:nvSpPr>
        <p:spPr>
          <a:xfrm>
            <a:off x="4043541" y="5191848"/>
            <a:ext cx="1021113"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99.95% </a:t>
            </a:r>
            <a:b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Hardware failure</a:t>
            </a:r>
          </a:p>
        </p:txBody>
      </p:sp>
      <p:sp>
        <p:nvSpPr>
          <p:cNvPr id="46" name="TextBox 45">
            <a:extLst>
              <a:ext uri="{FF2B5EF4-FFF2-40B4-BE49-F238E27FC236}">
                <a16:creationId xmlns:a16="http://schemas.microsoft.com/office/drawing/2014/main" id="{EA27FE4F-3174-47FB-A070-EA5BD50D138F}"/>
              </a:ext>
            </a:extLst>
          </p:cNvPr>
          <p:cNvSpPr txBox="1"/>
          <p:nvPr/>
        </p:nvSpPr>
        <p:spPr>
          <a:xfrm>
            <a:off x="6386939" y="5191848"/>
            <a:ext cx="1468351"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SLA 99.9% </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datacenter failure</a:t>
            </a:r>
          </a:p>
        </p:txBody>
      </p:sp>
      <p:sp>
        <p:nvSpPr>
          <p:cNvPr id="47" name="TextBox 46">
            <a:extLst>
              <a:ext uri="{FF2B5EF4-FFF2-40B4-BE49-F238E27FC236}">
                <a16:creationId xmlns:a16="http://schemas.microsoft.com/office/drawing/2014/main" id="{70EC0797-C046-46E4-8AF0-7FF79407ED60}"/>
              </a:ext>
            </a:extLst>
          </p:cNvPr>
          <p:cNvSpPr txBox="1"/>
          <p:nvPr/>
        </p:nvSpPr>
        <p:spPr>
          <a:xfrm>
            <a:off x="9165874" y="5191848"/>
            <a:ext cx="1474314" cy="377026"/>
          </a:xfrm>
          <a:prstGeom prst="rect">
            <a:avLst/>
          </a:prstGeom>
          <a:noFill/>
        </p:spPr>
        <p:txBody>
          <a:bodyPr wrap="none" lIns="0" tIns="0" rIns="0" bIns="0" rtlCol="0" anchor="t">
            <a:spAutoFit/>
          </a:bodyPr>
          <a:lstStyle/>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Minimal RPO/RTO</a:t>
            </a:r>
          </a:p>
          <a:p>
            <a:pPr marL="0" marR="0" lvl="1" indent="0" algn="ctr" defTabSz="28336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Entire region failure</a:t>
            </a:r>
          </a:p>
        </p:txBody>
      </p:sp>
      <p:grpSp>
        <p:nvGrpSpPr>
          <p:cNvPr id="48" name="Group 47">
            <a:extLst>
              <a:ext uri="{FF2B5EF4-FFF2-40B4-BE49-F238E27FC236}">
                <a16:creationId xmlns:a16="http://schemas.microsoft.com/office/drawing/2014/main" id="{796342B4-29BE-4E66-9C08-F8AEFF1CFF16}"/>
              </a:ext>
            </a:extLst>
          </p:cNvPr>
          <p:cNvGrpSpPr/>
          <p:nvPr/>
        </p:nvGrpSpPr>
        <p:grpSpPr>
          <a:xfrm>
            <a:off x="1207347" y="4757618"/>
            <a:ext cx="9861066" cy="246221"/>
            <a:chOff x="1319320" y="4453342"/>
            <a:chExt cx="9861066" cy="246221"/>
          </a:xfrm>
        </p:grpSpPr>
        <p:cxnSp>
          <p:nvCxnSpPr>
            <p:cNvPr id="49" name="Straight Connector 48">
              <a:extLst>
                <a:ext uri="{FF2B5EF4-FFF2-40B4-BE49-F238E27FC236}">
                  <a16:creationId xmlns:a16="http://schemas.microsoft.com/office/drawing/2014/main" id="{8F2B802E-497A-4F75-AE36-DCF177BA432C}"/>
                </a:ext>
              </a:extLst>
            </p:cNvPr>
            <p:cNvCxnSpPr>
              <a:cxnSpLocks/>
            </p:cNvCxnSpPr>
            <p:nvPr/>
          </p:nvCxnSpPr>
          <p:spPr>
            <a:xfrm>
              <a:off x="1319320" y="4607230"/>
              <a:ext cx="9861066" cy="0"/>
            </a:xfrm>
            <a:prstGeom prst="line">
              <a:avLst/>
            </a:prstGeom>
            <a:noFill/>
            <a:ln w="9525" cap="flat" cmpd="sng" algn="ctr">
              <a:solidFill>
                <a:srgbClr val="50E6FF"/>
              </a:solidFill>
              <a:prstDash val="solid"/>
              <a:headEnd type="none" w="lg" len="med"/>
              <a:tailEnd type="none" w="lg" len="med"/>
            </a:ln>
            <a:effectLst/>
          </p:spPr>
        </p:cxnSp>
        <p:sp>
          <p:nvSpPr>
            <p:cNvPr id="50" name="TextBox 49">
              <a:extLst>
                <a:ext uri="{FF2B5EF4-FFF2-40B4-BE49-F238E27FC236}">
                  <a16:creationId xmlns:a16="http://schemas.microsoft.com/office/drawing/2014/main" id="{3151B893-56D3-4630-971B-8EAEFED40460}"/>
                </a:ext>
              </a:extLst>
            </p:cNvPr>
            <p:cNvSpPr txBox="1"/>
            <p:nvPr/>
          </p:nvSpPr>
          <p:spPr>
            <a:xfrm>
              <a:off x="5383408" y="4453342"/>
              <a:ext cx="1582164" cy="246221"/>
            </a:xfrm>
            <a:prstGeom prst="rect">
              <a:avLst/>
            </a:prstGeom>
            <a:solidFill>
              <a:srgbClr val="000000"/>
            </a:solid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High Availability </a:t>
              </a:r>
            </a:p>
          </p:txBody>
        </p:sp>
      </p:grpSp>
      <p:sp>
        <p:nvSpPr>
          <p:cNvPr id="41" name="TextBox 40">
            <a:extLst>
              <a:ext uri="{FF2B5EF4-FFF2-40B4-BE49-F238E27FC236}">
                <a16:creationId xmlns:a16="http://schemas.microsoft.com/office/drawing/2014/main" id="{4A1DC22E-3BC5-40C6-ADED-28F16BC6A5A3}"/>
              </a:ext>
            </a:extLst>
          </p:cNvPr>
          <p:cNvSpPr txBox="1"/>
          <p:nvPr/>
        </p:nvSpPr>
        <p:spPr>
          <a:xfrm>
            <a:off x="2548557" y="1060915"/>
            <a:ext cx="720255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rPr>
              <a:t>Azure Site Recovery + Azure Backup + Partner Solutions</a:t>
            </a:r>
          </a:p>
        </p:txBody>
      </p:sp>
    </p:spTree>
    <p:extLst>
      <p:ext uri="{BB962C8B-B14F-4D97-AF65-F5344CB8AC3E}">
        <p14:creationId xmlns:p14="http://schemas.microsoft.com/office/powerpoint/2010/main" val="22060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970116A-76FC-4734-B0EF-4F1A2BEC1009}"/>
              </a:ext>
            </a:extLst>
          </p:cNvPr>
          <p:cNvPicPr>
            <a:picLocks noChangeAspect="1"/>
          </p:cNvPicPr>
          <p:nvPr/>
        </p:nvPicPr>
        <p:blipFill>
          <a:blip r:embed="rId3"/>
          <a:stretch>
            <a:fillRect/>
          </a:stretch>
        </p:blipFill>
        <p:spPr>
          <a:xfrm>
            <a:off x="582612" y="1939808"/>
            <a:ext cx="7253288" cy="3826110"/>
          </a:xfrm>
          <a:prstGeom prst="rect">
            <a:avLst/>
          </a:prstGeom>
          <a:noFill/>
        </p:spPr>
      </p:pic>
      <p:sp>
        <p:nvSpPr>
          <p:cNvPr id="2" name="Title 1">
            <a:extLst>
              <a:ext uri="{FF2B5EF4-FFF2-40B4-BE49-F238E27FC236}">
                <a16:creationId xmlns:a16="http://schemas.microsoft.com/office/drawing/2014/main" id="{1D132772-50F4-4851-9F9D-649AC88C8788}"/>
              </a:ext>
            </a:extLst>
          </p:cNvPr>
          <p:cNvSpPr>
            <a:spLocks noGrp="1"/>
          </p:cNvSpPr>
          <p:nvPr>
            <p:ph type="title"/>
          </p:nvPr>
        </p:nvSpPr>
        <p:spPr>
          <a:xfrm>
            <a:off x="588263" y="457200"/>
            <a:ext cx="11018520" cy="553998"/>
          </a:xfrm>
          <a:prstGeom prst="rect">
            <a:avLst/>
          </a:prstGeom>
        </p:spPr>
        <p:txBody>
          <a:bodyPr vert="horz" wrap="square" lIns="91440" tIns="45720" rIns="91440" bIns="45720" rtlCol="0" anchor="t">
            <a:noAutofit/>
          </a:bodyPr>
          <a:lstStyle/>
          <a:p>
            <a:pPr>
              <a:lnSpc>
                <a:spcPct val="90000"/>
              </a:lnSpc>
            </a:pPr>
            <a:r>
              <a:rPr lang="en-US" sz="4400" dirty="0"/>
              <a:t>Azure management tools</a:t>
            </a:r>
          </a:p>
        </p:txBody>
      </p:sp>
      <p:sp>
        <p:nvSpPr>
          <p:cNvPr id="3" name="Text Placeholder 2">
            <a:extLst>
              <a:ext uri="{FF2B5EF4-FFF2-40B4-BE49-F238E27FC236}">
                <a16:creationId xmlns:a16="http://schemas.microsoft.com/office/drawing/2014/main" id="{7625700D-33D9-46AB-AD3F-9EB750725201}"/>
              </a:ext>
            </a:extLst>
          </p:cNvPr>
          <p:cNvSpPr>
            <a:spLocks noGrp="1"/>
          </p:cNvSpPr>
          <p:nvPr>
            <p:ph type="body" sz="quarter" idx="13"/>
          </p:nvPr>
        </p:nvSpPr>
        <p:spPr>
          <a:xfrm>
            <a:off x="8206448" y="346851"/>
            <a:ext cx="3882788" cy="4660709"/>
          </a:xfrm>
          <a:prstGeom prst="rect">
            <a:avLst/>
          </a:prstGeom>
        </p:spPr>
        <p:txBody>
          <a:bodyPr vert="horz" wrap="square" lIns="91440" tIns="45720" rIns="91440" bIns="45720" rtlCol="0">
            <a:noAutofit/>
          </a:bodyPr>
          <a:lstStyle/>
          <a:p>
            <a:pPr>
              <a:lnSpc>
                <a:spcPct val="90000"/>
              </a:lnSpc>
            </a:pPr>
            <a:r>
              <a:rPr lang="en-US" sz="1800" dirty="0"/>
              <a:t>Azure Portal</a:t>
            </a:r>
          </a:p>
          <a:p>
            <a:pPr lvl="1">
              <a:lnSpc>
                <a:spcPct val="90000"/>
              </a:lnSpc>
            </a:pPr>
            <a:r>
              <a:rPr lang="en-US" sz="1800" dirty="0"/>
              <a:t>Web portal </a:t>
            </a:r>
            <a:r>
              <a:rPr lang="en-US" sz="1800" i="1" dirty="0"/>
              <a:t>(exam: choose for creation from mobile phone)</a:t>
            </a:r>
          </a:p>
          <a:p>
            <a:pPr>
              <a:lnSpc>
                <a:spcPct val="90000"/>
              </a:lnSpc>
            </a:pPr>
            <a:endParaRPr lang="en-US" sz="1800" dirty="0"/>
          </a:p>
          <a:p>
            <a:pPr>
              <a:lnSpc>
                <a:spcPct val="90000"/>
              </a:lnSpc>
            </a:pPr>
            <a:r>
              <a:rPr lang="en-US" sz="1800" dirty="0"/>
              <a:t>Azure </a:t>
            </a:r>
            <a:r>
              <a:rPr lang="en-US" sz="1800" b="1" dirty="0"/>
              <a:t>PowerShell</a:t>
            </a:r>
          </a:p>
          <a:p>
            <a:pPr lvl="1">
              <a:lnSpc>
                <a:spcPct val="90000"/>
              </a:lnSpc>
            </a:pPr>
            <a:r>
              <a:rPr lang="en-US" sz="1800" dirty="0"/>
              <a:t>Client-based shell based on Windows (.NET), Linux, or MacOS (.NET Core)</a:t>
            </a:r>
          </a:p>
          <a:p>
            <a:pPr>
              <a:lnSpc>
                <a:spcPct val="90000"/>
              </a:lnSpc>
            </a:pPr>
            <a:endParaRPr lang="en-US" sz="1800" dirty="0"/>
          </a:p>
          <a:p>
            <a:pPr>
              <a:lnSpc>
                <a:spcPct val="90000"/>
              </a:lnSpc>
            </a:pPr>
            <a:r>
              <a:rPr lang="en-US" sz="1800" dirty="0"/>
              <a:t>Azure CLI</a:t>
            </a:r>
          </a:p>
          <a:p>
            <a:pPr lvl="1">
              <a:lnSpc>
                <a:spcPct val="90000"/>
              </a:lnSpc>
            </a:pPr>
            <a:r>
              <a:rPr lang="en-US" sz="1800" dirty="0"/>
              <a:t>CLI for Windows, Linux, and MacOS</a:t>
            </a:r>
          </a:p>
          <a:p>
            <a:pPr lvl="1">
              <a:lnSpc>
                <a:spcPct val="90000"/>
              </a:lnSpc>
            </a:pPr>
            <a:r>
              <a:rPr lang="en-US" sz="1800" dirty="0"/>
              <a:t>Bash on Windows Subsystem for Linux</a:t>
            </a:r>
          </a:p>
          <a:p>
            <a:pPr>
              <a:lnSpc>
                <a:spcPct val="90000"/>
              </a:lnSpc>
            </a:pPr>
            <a:endParaRPr lang="en-US" sz="1800" dirty="0"/>
          </a:p>
          <a:p>
            <a:pPr>
              <a:lnSpc>
                <a:spcPct val="90000"/>
              </a:lnSpc>
            </a:pPr>
            <a:r>
              <a:rPr lang="en-US" sz="1800" dirty="0"/>
              <a:t>Azure </a:t>
            </a:r>
            <a:r>
              <a:rPr lang="en-US" sz="1800" b="1" dirty="0"/>
              <a:t>Cloud Shell</a:t>
            </a:r>
          </a:p>
          <a:p>
            <a:pPr lvl="1">
              <a:lnSpc>
                <a:spcPct val="90000"/>
              </a:lnSpc>
            </a:pPr>
            <a:r>
              <a:rPr lang="en-US" sz="1800" dirty="0"/>
              <a:t>Browser-based environment for PowerShell &amp; Bash CLI</a:t>
            </a:r>
          </a:p>
        </p:txBody>
      </p:sp>
    </p:spTree>
    <p:extLst>
      <p:ext uri="{BB962C8B-B14F-4D97-AF65-F5344CB8AC3E}">
        <p14:creationId xmlns:p14="http://schemas.microsoft.com/office/powerpoint/2010/main" val="2895565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8370" y="243018"/>
            <a:ext cx="1038700" cy="1041652"/>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281" tIns="1919968" rIns="274281" bIns="593967" numCol="1" spcCol="1270" anchor="ctr" anchorCtr="0">
                <a:noAutofit/>
              </a:bodyPr>
              <a:lstStyle/>
              <a:p>
                <a:pPr algn="ctr" defTabSz="914016">
                  <a:lnSpc>
                    <a:spcPct val="90000"/>
                  </a:lnSpc>
                  <a:spcBef>
                    <a:spcPct val="0"/>
                  </a:spcBef>
                  <a:spcAft>
                    <a:spcPct val="35000"/>
                  </a:spcAft>
                  <a:defRPr/>
                </a:pPr>
                <a:endParaRPr lang="en-US" sz="1100" kern="0">
                  <a:solidFill>
                    <a:srgbClr val="1A1A1A"/>
                  </a:solidFill>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260" tIns="1188551" rIns="365708" bIns="2194249" numCol="1" spcCol="1270" anchor="ctr" anchorCtr="0">
                <a:noAutofit/>
              </a:bodyPr>
              <a:lstStyle/>
              <a:p>
                <a:pPr algn="ctr" defTabSz="914016">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54" tIns="1188551" rIns="1462832" bIns="2194249" numCol="1" spcCol="1270" anchor="ctr" anchorCtr="0">
                <a:noAutofit/>
              </a:bodyPr>
              <a:lstStyle/>
              <a:p>
                <a:pPr algn="ctr" defTabSz="914016">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042" tIns="1168948" rIns="777788" bIns="2416353" numCol="1" spcCol="1270" rtlCol="0" fromWordArt="0" anchor="ctr" anchorCtr="0" forceAA="0" compatLnSpc="1">
                  <a:prstTxWarp prst="textNoShape">
                    <a:avLst/>
                  </a:prstTxWarp>
                  <a:noAutofit/>
                </a:bodyPr>
                <a:lstStyle/>
                <a:p>
                  <a:pPr algn="ctr" defTabSz="914016">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042" tIns="1168948" rIns="777788" bIns="2416353" numCol="1" spcCol="1270" anchor="ctr" anchorCtr="0">
                  <a:noAutofit/>
                </a:bodyPr>
                <a:lstStyle/>
                <a:p>
                  <a:pPr algn="ctr" defTabSz="914016">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042" tIns="1168948" rIns="777788" bIns="2416353" numCol="1" spcCol="1270" rtlCol="0" fromWordArt="0" anchor="ctr" anchorCtr="0" forceAA="0" compatLnSpc="1">
                <a:prstTxWarp prst="textNoShape">
                  <a:avLst/>
                </a:prstTxWarp>
                <a:noAutofit/>
              </a:bodyPr>
              <a:lstStyle/>
              <a:p>
                <a:pPr algn="ctr" defTabSz="914016">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9044" y="1978705"/>
            <a:ext cx="2946444" cy="2826521"/>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567"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9044" y="457622"/>
            <a:ext cx="11717000" cy="1107839"/>
          </a:xfrm>
        </p:spPr>
        <p:txBody>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8187" y="5254505"/>
            <a:ext cx="9345875"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20000"/>
              </a:lnSpc>
              <a:buNone/>
              <a:defRPr/>
            </a:pPr>
            <a:r>
              <a:rPr lang="en-US" sz="2400">
                <a:gradFill>
                  <a:gsLst>
                    <a:gs pos="1250">
                      <a:srgbClr val="1A1A1A"/>
                    </a:gs>
                    <a:gs pos="100000">
                      <a:srgbClr val="1A1A1A"/>
                    </a:gs>
                  </a:gsLst>
                  <a:lin ang="5400000" scaled="0"/>
                </a:gradFill>
              </a:rPr>
              <a:t> </a:t>
            </a:r>
            <a:r>
              <a:rPr lang="en-US" sz="1800">
                <a:gradFill>
                  <a:gsLst>
                    <a:gs pos="1250">
                      <a:srgbClr val="1A1A1A"/>
                    </a:gs>
                    <a:gs pos="100000">
                      <a:srgbClr val="1A1A1A"/>
                    </a:gs>
                  </a:gsLst>
                  <a:lin ang="5400000" scaled="0"/>
                </a:gradFill>
                <a:latin typeface="Segoe UI Semibold"/>
                <a:cs typeface="Segoe UI" panose="020B0502040204020203" pitchFamily="34" charset="0"/>
              </a:rPr>
              <a:t>Resource recommendations (right-sizing, idle, etc.)</a:t>
            </a:r>
          </a:p>
          <a:p>
            <a:pPr marL="0" indent="0" defTabSz="932563">
              <a:lnSpc>
                <a:spcPct val="120000"/>
              </a:lnSpc>
              <a:buNone/>
              <a:defRPr/>
            </a:pPr>
            <a:r>
              <a:rPr lang="en-US" sz="1800">
                <a:gradFill>
                  <a:gsLst>
                    <a:gs pos="1250">
                      <a:srgbClr val="1A1A1A"/>
                    </a:gs>
                    <a:gs pos="100000">
                      <a:srgbClr val="1A1A1A"/>
                    </a:gs>
                  </a:gsLst>
                  <a:lin ang="5400000" scaled="0"/>
                </a:gradFill>
                <a:latin typeface="Segoe UI Semibold"/>
                <a:cs typeface="Segoe UI" panose="020B0502040204020203" pitchFamily="34" charset="0"/>
                <a:sym typeface="Wingdings" panose="05000000000000000000" pitchFamily="2" charset="2"/>
              </a:rPr>
              <a:t> </a:t>
            </a:r>
            <a:r>
              <a:rPr lang="en-US" sz="1800">
                <a:gradFill>
                  <a:gsLst>
                    <a:gs pos="1250">
                      <a:srgbClr val="1A1A1A"/>
                    </a:gs>
                    <a:gs pos="100000">
                      <a:srgbClr val="1A1A1A"/>
                    </a:gs>
                  </a:gsLst>
                  <a:lin ang="5400000" scaled="0"/>
                </a:gradFill>
                <a:latin typeface="Segoe UI Semibold"/>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3737" y="2380883"/>
            <a:ext cx="2336450" cy="2006907"/>
            <a:chOff x="9674243" y="1967431"/>
            <a:chExt cx="2336782" cy="2007192"/>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40254"/>
            </a:xfrm>
            <a:prstGeom prst="rect">
              <a:avLst/>
            </a:prstGeom>
            <a:noFill/>
            <a:ln w="9525" cap="flat" cmpd="sng" algn="ctr">
              <a:noFill/>
              <a:prstDash val="solid"/>
            </a:ln>
            <a:effectLst/>
          </p:spPr>
          <p:txBody>
            <a:bodyPr spcFirstLastPara="0" vert="horz" wrap="square" lIns="89630" tIns="89630" rIns="89630" bIns="89630" numCol="1" spcCol="1270" anchor="t" anchorCtr="0">
              <a:spAutoFit/>
            </a:bodyPr>
            <a:lstStyle/>
            <a:p>
              <a:pPr marL="0" lvl="1" defTabSz="609924">
                <a:spcBef>
                  <a:spcPct val="0"/>
                </a:spcBef>
                <a:spcAft>
                  <a:spcPct val="15000"/>
                </a:spcAft>
                <a:defRPr/>
              </a:pPr>
              <a:r>
                <a:rPr lang="en-US" sz="1400" kern="0">
                  <a:solidFill>
                    <a:srgbClr val="1A1A1A">
                      <a:hueOff val="0"/>
                      <a:satOff val="0"/>
                      <a:lumOff val="0"/>
                      <a:alphaOff val="0"/>
                    </a:srgbClr>
                  </a:solidFill>
                  <a:latin typeface="Segoe UI"/>
                </a:rPr>
                <a:t>Optimize performance </a:t>
              </a:r>
              <a:br>
                <a:rPr lang="en-US" sz="1400" kern="0">
                  <a:solidFill>
                    <a:srgbClr val="1A1A1A">
                      <a:hueOff val="0"/>
                      <a:satOff val="0"/>
                      <a:lumOff val="0"/>
                      <a:alphaOff val="0"/>
                    </a:srgbClr>
                  </a:solidFill>
                  <a:latin typeface="Segoe UI"/>
                </a:rPr>
              </a:br>
              <a:r>
                <a:rPr lang="en-US" sz="1400" kern="0">
                  <a:solidFill>
                    <a:srgbClr val="1A1A1A">
                      <a:hueOff val="0"/>
                      <a:satOff val="0"/>
                      <a:lumOff val="0"/>
                      <a:alphaOff val="0"/>
                    </a:srgbClr>
                  </a:solidFill>
                  <a:latin typeface="Segoe UI"/>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47301"/>
            </a:xfrm>
            <a:prstGeom prst="rect">
              <a:avLst/>
            </a:prstGeom>
            <a:noFill/>
            <a:ln w="10795" cap="flat" cmpd="sng" algn="ctr">
              <a:noFill/>
              <a:prstDash val="solid"/>
            </a:ln>
            <a:effectLst/>
          </p:spPr>
          <p:txBody>
            <a:bodyPr spcFirstLastPara="0" vert="horz" wrap="square" lIns="89630" tIns="89630" rIns="89630" bIns="89630" numCol="1" spcCol="1270" anchor="t" anchorCtr="0">
              <a:spAutoFit/>
            </a:bodyPr>
            <a:lstStyle/>
            <a:p>
              <a:pPr defTabSz="609924">
                <a:spcBef>
                  <a:spcPct val="0"/>
                </a:spcBef>
                <a:spcAft>
                  <a:spcPct val="35000"/>
                </a:spcAft>
                <a:defRPr/>
              </a:pPr>
              <a:r>
                <a:rPr lang="en-US" sz="1730" kern="0">
                  <a:solidFill>
                    <a:srgbClr val="0078D4"/>
                  </a:solidFill>
                  <a:latin typeface="Segoe UI Semibold"/>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1613" y="2427984"/>
            <a:ext cx="2108856" cy="1959807"/>
            <a:chOff x="980886" y="2014538"/>
            <a:chExt cx="2109155" cy="1960085"/>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40254"/>
            </a:xfrm>
            <a:prstGeom prst="rect">
              <a:avLst/>
            </a:prstGeom>
            <a:noFill/>
            <a:ln w="9525" cap="flat" cmpd="sng" algn="ctr">
              <a:noFill/>
              <a:prstDash val="solid"/>
            </a:ln>
            <a:effectLst/>
          </p:spPr>
          <p:txBody>
            <a:bodyPr spcFirstLastPara="0" vert="horz" wrap="square" lIns="89630" tIns="89630" rIns="89630" bIns="89630" numCol="1" spcCol="1270" anchor="t" anchorCtr="0">
              <a:spAutoFit/>
            </a:bodyPr>
            <a:lstStyle/>
            <a:p>
              <a:pPr marL="0" lvl="1" defTabSz="609924">
                <a:spcBef>
                  <a:spcPct val="0"/>
                </a:spcBef>
                <a:spcAft>
                  <a:spcPct val="15000"/>
                </a:spcAft>
                <a:defRPr/>
              </a:pPr>
              <a:r>
                <a:rPr lang="en-US" sz="1400" kern="0">
                  <a:solidFill>
                    <a:srgbClr val="0D0D0D"/>
                  </a:solidFill>
                  <a:latin typeface="Segoe UI"/>
                </a:rPr>
                <a:t>Maximize the return</a:t>
              </a:r>
              <a:br>
                <a:rPr lang="en-US" sz="1400" kern="0">
                  <a:solidFill>
                    <a:srgbClr val="0D0D0D"/>
                  </a:solidFill>
                  <a:latin typeface="Segoe UI"/>
                </a:rPr>
              </a:br>
              <a:r>
                <a:rPr lang="en-US" sz="1400" kern="0">
                  <a:solidFill>
                    <a:srgbClr val="0D0D0D"/>
                  </a:solidFill>
                  <a:latin typeface="Segoe UI"/>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47300"/>
            </a:xfrm>
            <a:prstGeom prst="rect">
              <a:avLst/>
            </a:prstGeom>
            <a:noFill/>
            <a:ln w="10795" cap="flat" cmpd="sng" algn="ctr">
              <a:noFill/>
              <a:prstDash val="solid"/>
            </a:ln>
            <a:effectLst/>
          </p:spPr>
          <p:txBody>
            <a:bodyPr spcFirstLastPara="0" vert="horz" wrap="square" lIns="89630" tIns="89630" rIns="89630" bIns="89630" numCol="1" spcCol="1270" anchor="t" anchorCtr="0">
              <a:spAutoFit/>
            </a:bodyPr>
            <a:lstStyle/>
            <a:p>
              <a:pPr defTabSz="609924">
                <a:spcBef>
                  <a:spcPct val="0"/>
                </a:spcBef>
                <a:spcAft>
                  <a:spcPct val="35000"/>
                </a:spcAft>
                <a:defRPr/>
              </a:pPr>
              <a:r>
                <a:rPr lang="en-US" sz="1730" kern="0">
                  <a:solidFill>
                    <a:srgbClr val="0078D4"/>
                  </a:solidFill>
                  <a:latin typeface="Segoe UI Semibold"/>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994" y="2346237"/>
            <a:ext cx="2102849" cy="2041553"/>
            <a:chOff x="3803668" y="1932781"/>
            <a:chExt cx="2103147" cy="2041842"/>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40254"/>
            </a:xfrm>
            <a:prstGeom prst="rect">
              <a:avLst/>
            </a:prstGeom>
            <a:noFill/>
            <a:ln w="9525" cap="flat" cmpd="sng" algn="ctr">
              <a:noFill/>
              <a:prstDash val="solid"/>
            </a:ln>
            <a:effectLst/>
          </p:spPr>
          <p:txBody>
            <a:bodyPr spcFirstLastPara="0" vert="horz" wrap="square" lIns="89630" tIns="89630" rIns="89630" bIns="89630" numCol="1" spcCol="1270" anchor="t" anchorCtr="0">
              <a:spAutoFit/>
            </a:bodyPr>
            <a:lstStyle/>
            <a:p>
              <a:pPr marL="0" lvl="1" defTabSz="609924">
                <a:spcBef>
                  <a:spcPct val="0"/>
                </a:spcBef>
                <a:spcAft>
                  <a:spcPct val="15000"/>
                </a:spcAft>
                <a:defRPr/>
              </a:pPr>
              <a:r>
                <a:rPr lang="en-US" sz="1400" kern="0">
                  <a:solidFill>
                    <a:srgbClr val="1A1A1A">
                      <a:hueOff val="0"/>
                      <a:satOff val="0"/>
                      <a:lumOff val="0"/>
                      <a:alphaOff val="0"/>
                    </a:srgbClr>
                  </a:solidFill>
                  <a:latin typeface="Segoe UI"/>
                </a:rPr>
                <a:t>Improve the availability </a:t>
              </a:r>
              <a:br>
                <a:rPr lang="en-US" sz="1400" kern="0">
                  <a:solidFill>
                    <a:srgbClr val="1A1A1A">
                      <a:hueOff val="0"/>
                      <a:satOff val="0"/>
                      <a:lumOff val="0"/>
                      <a:alphaOff val="0"/>
                    </a:srgbClr>
                  </a:solidFill>
                  <a:latin typeface="Segoe UI"/>
                </a:rPr>
              </a:br>
              <a:r>
                <a:rPr lang="en-US" sz="1400" kern="0">
                  <a:solidFill>
                    <a:srgbClr val="1A1A1A">
                      <a:hueOff val="0"/>
                      <a:satOff val="0"/>
                      <a:lumOff val="0"/>
                      <a:alphaOff val="0"/>
                    </a:srgbClr>
                  </a:solidFill>
                  <a:latin typeface="Segoe UI"/>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47300"/>
            </a:xfrm>
            <a:prstGeom prst="rect">
              <a:avLst/>
            </a:prstGeom>
            <a:noFill/>
            <a:ln w="10795" cap="flat" cmpd="sng" algn="ctr">
              <a:noFill/>
              <a:prstDash val="solid"/>
            </a:ln>
            <a:effectLst/>
          </p:spPr>
          <p:txBody>
            <a:bodyPr spcFirstLastPara="0" vert="horz" wrap="square" lIns="89630" tIns="89630" rIns="89630" bIns="89630" numCol="1" spcCol="1270" anchor="t" anchorCtr="0">
              <a:spAutoFit/>
            </a:bodyPr>
            <a:lstStyle/>
            <a:p>
              <a:pPr defTabSz="609924">
                <a:spcBef>
                  <a:spcPct val="0"/>
                </a:spcBef>
                <a:spcAft>
                  <a:spcPct val="35000"/>
                </a:spcAft>
                <a:defRPr/>
              </a:pPr>
              <a:r>
                <a:rPr lang="en-US" sz="1730" kern="0">
                  <a:solidFill>
                    <a:srgbClr val="0078D4"/>
                  </a:solidFill>
                  <a:latin typeface="Segoe UI Semibold"/>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06" y="2328779"/>
            <a:ext cx="2507389" cy="2059012"/>
            <a:chOff x="6553563" y="1915319"/>
            <a:chExt cx="2507744" cy="2059304"/>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40254"/>
            </a:xfrm>
            <a:prstGeom prst="rect">
              <a:avLst/>
            </a:prstGeom>
            <a:noFill/>
            <a:ln w="9525" cap="flat" cmpd="sng" algn="ctr">
              <a:noFill/>
              <a:prstDash val="solid"/>
            </a:ln>
            <a:effectLst/>
          </p:spPr>
          <p:txBody>
            <a:bodyPr spcFirstLastPara="0" vert="horz" wrap="square" lIns="89630" tIns="89630" rIns="89630" bIns="89630" numCol="1" spcCol="1270" anchor="t" anchorCtr="0">
              <a:spAutoFit/>
            </a:bodyPr>
            <a:lstStyle/>
            <a:p>
              <a:pPr marL="0" lvl="1" defTabSz="609924">
                <a:spcBef>
                  <a:spcPct val="0"/>
                </a:spcBef>
                <a:spcAft>
                  <a:spcPct val="15000"/>
                </a:spcAft>
                <a:defRPr/>
              </a:pPr>
              <a:r>
                <a:rPr lang="en-US" sz="1400" kern="0">
                  <a:solidFill>
                    <a:srgbClr val="1A1A1A">
                      <a:hueOff val="0"/>
                      <a:satOff val="0"/>
                      <a:lumOff val="0"/>
                      <a:alphaOff val="0"/>
                    </a:srgbClr>
                  </a:solidFill>
                  <a:latin typeface="Segoe UI"/>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47300"/>
            </a:xfrm>
            <a:prstGeom prst="rect">
              <a:avLst/>
            </a:prstGeom>
            <a:noFill/>
            <a:ln w="10795" cap="flat" cmpd="sng" algn="ctr">
              <a:noFill/>
              <a:prstDash val="solid"/>
            </a:ln>
            <a:effectLst/>
          </p:spPr>
          <p:txBody>
            <a:bodyPr spcFirstLastPara="0" vert="horz" wrap="square" lIns="89630" tIns="89630" rIns="89630" bIns="89630" numCol="1" spcCol="1270" anchor="t" anchorCtr="0">
              <a:spAutoFit/>
            </a:bodyPr>
            <a:lstStyle/>
            <a:p>
              <a:pPr defTabSz="609924">
                <a:spcBef>
                  <a:spcPct val="0"/>
                </a:spcBef>
                <a:spcAft>
                  <a:spcPct val="35000"/>
                </a:spcAft>
                <a:defRPr/>
              </a:pPr>
              <a:r>
                <a:rPr lang="en-US" sz="1730" kern="0">
                  <a:solidFill>
                    <a:srgbClr val="0078D4"/>
                  </a:solidFill>
                  <a:latin typeface="Segoe UI Semibold"/>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192"/>
                <a:endParaRPr lang="en-US">
                  <a:solidFill>
                    <a:srgbClr val="1A1A1A"/>
                  </a:solidFill>
                  <a:latin typeface="Segoe UI"/>
                </a:endParaRPr>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8">
                                            <p:txEl>
                                              <p:pRg st="1" end="1"/>
                                            </p:txEl>
                                          </p:spTgt>
                                        </p:tgtEl>
                                        <p:attrNameLst>
                                          <p:attrName>style.visibility</p:attrName>
                                        </p:attrNameLst>
                                      </p:cBhvr>
                                      <p:to>
                                        <p:strVal val="visible"/>
                                      </p:to>
                                    </p:set>
                                    <p:animEffect transition="in" filter="fade">
                                      <p:cBhvr>
                                        <p:cTn id="35" dur="750"/>
                                        <p:tgtEl>
                                          <p:spTgt spid="28">
                                            <p:txEl>
                                              <p:pRg st="1" end="1"/>
                                            </p:txEl>
                                          </p:spTgt>
                                        </p:tgtEl>
                                      </p:cBhvr>
                                    </p:animEffect>
                                    <p:anim calcmode="lin" valueType="num">
                                      <p:cBhvr>
                                        <p:cTn id="36"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7"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879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Platform as a Service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176254"/>
          </a:xfrm>
        </p:spPr>
        <p:txBody>
          <a:bodyPr/>
          <a:lstStyle/>
          <a:p>
            <a:r>
              <a:rPr lang="en-GB" sz="2400" dirty="0">
                <a:solidFill>
                  <a:srgbClr val="171717"/>
                </a:solidFill>
              </a:rPr>
              <a:t>T</a:t>
            </a:r>
            <a:r>
              <a:rPr lang="en-GB" sz="2400" b="0" i="0" dirty="0">
                <a:solidFill>
                  <a:srgbClr val="171717"/>
                </a:solidFill>
                <a:effectLst/>
              </a:rPr>
              <a:t>he cloud provider maintains the physical infrastructure, physical security, and connection to the internet. </a:t>
            </a:r>
          </a:p>
          <a:p>
            <a:r>
              <a:rPr lang="en-GB" sz="2400" dirty="0">
                <a:solidFill>
                  <a:srgbClr val="171717"/>
                </a:solidFill>
              </a:rPr>
              <a:t>Y</a:t>
            </a:r>
            <a:r>
              <a:rPr lang="en-GB" sz="2400" b="0" i="0" dirty="0">
                <a:solidFill>
                  <a:srgbClr val="171717"/>
                </a:solidFill>
                <a:effectLst/>
              </a:rPr>
              <a:t>ou don't have to worry about the licensing or patching for operating systems and databases.</a:t>
            </a:r>
          </a:p>
          <a:p>
            <a:r>
              <a:rPr lang="en-GB" sz="2400" b="0" i="0" dirty="0">
                <a:solidFill>
                  <a:srgbClr val="171717"/>
                </a:solidFill>
                <a:effectLst/>
              </a:rPr>
              <a:t>PaaS is well suited to provide a complete development environment without the headache of maintaining all the development infrastructure.</a:t>
            </a:r>
            <a:endParaRPr lang="en-US" sz="2400" dirty="0"/>
          </a:p>
          <a:p>
            <a:r>
              <a:rPr lang="en-GB" sz="2400" b="0" i="0" dirty="0">
                <a:solidFill>
                  <a:srgbClr val="171717"/>
                </a:solidFill>
                <a:effectLst/>
              </a:rPr>
              <a:t>Cloud features such as scalability, high-availability, and multi-tenant capability are included</a:t>
            </a:r>
            <a:r>
              <a:rPr lang="en-GB" sz="2400" dirty="0">
                <a:solidFill>
                  <a:srgbClr val="171717"/>
                </a:solidFill>
              </a:rPr>
              <a:t>.</a:t>
            </a:r>
            <a:endParaRPr lang="en-US" dirty="0"/>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a:p>
        </p:txBody>
      </p:sp>
      <p:sp>
        <p:nvSpPr>
          <p:cNvPr id="5" name="TextBox 4">
            <a:extLst>
              <a:ext uri="{FF2B5EF4-FFF2-40B4-BE49-F238E27FC236}">
                <a16:creationId xmlns:a16="http://schemas.microsoft.com/office/drawing/2014/main" id="{E3771D00-106F-0712-108A-3E4DD60D438D}"/>
              </a:ext>
            </a:extLst>
          </p:cNvPr>
          <p:cNvSpPr txBox="1"/>
          <p:nvPr/>
        </p:nvSpPr>
        <p:spPr>
          <a:xfrm>
            <a:off x="3856383" y="765313"/>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807423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Software as a Service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210383"/>
          </a:xfrm>
        </p:spPr>
        <p:txBody>
          <a:bodyPr/>
          <a:lstStyle/>
          <a:p>
            <a:r>
              <a:rPr lang="en-GB" sz="2400" b="0" i="0" dirty="0">
                <a:solidFill>
                  <a:srgbClr val="171717"/>
                </a:solidFill>
                <a:effectLst/>
              </a:rPr>
              <a:t>The most responsibility is with the cloud provider and the least responsibility with the Customer. </a:t>
            </a:r>
          </a:p>
          <a:p>
            <a:r>
              <a:rPr lang="en-GB" sz="2400" b="0" i="0" dirty="0">
                <a:solidFill>
                  <a:srgbClr val="171717"/>
                </a:solidFill>
                <a:effectLst/>
              </a:rPr>
              <a:t>Customer is responsible for the data that you put into the system, the devices that connect to the system, and user access.</a:t>
            </a:r>
          </a:p>
          <a:p>
            <a:r>
              <a:rPr lang="en-GB" sz="2400" b="0" i="0" dirty="0">
                <a:solidFill>
                  <a:srgbClr val="171717"/>
                </a:solidFill>
                <a:effectLst/>
              </a:rPr>
              <a:t>The cloud provider is responsible for physical security of the </a:t>
            </a:r>
            <a:r>
              <a:rPr lang="en-GB" sz="2400" b="0" i="0" dirty="0" err="1">
                <a:solidFill>
                  <a:srgbClr val="171717"/>
                </a:solidFill>
                <a:effectLst/>
              </a:rPr>
              <a:t>datacenters</a:t>
            </a:r>
            <a:r>
              <a:rPr lang="en-GB" sz="2400" b="0" i="0" dirty="0">
                <a:solidFill>
                  <a:srgbClr val="171717"/>
                </a:solidFill>
                <a:effectLst/>
              </a:rPr>
              <a:t>, power, network connectivity, and application development and patching.</a:t>
            </a:r>
          </a:p>
          <a:p>
            <a:r>
              <a:rPr lang="en-GB" sz="2400" b="0" i="0" dirty="0">
                <a:solidFill>
                  <a:srgbClr val="171717"/>
                </a:solidFill>
                <a:effectLst/>
              </a:rPr>
              <a:t>Some common scenarios for SaaS are email and messaging, business productivity applications, and finance and expense tracking. </a:t>
            </a:r>
            <a:endParaRPr lang="en-US" sz="2400" dirty="0"/>
          </a:p>
          <a:p>
            <a:endParaRPr lang="en-US" dirty="0"/>
          </a:p>
          <a:p>
            <a:endParaRPr lang="en-US" dirty="0"/>
          </a:p>
        </p:txBody>
      </p:sp>
      <p:sp>
        <p:nvSpPr>
          <p:cNvPr id="4" name="TextBox 3">
            <a:extLst>
              <a:ext uri="{FF2B5EF4-FFF2-40B4-BE49-F238E27FC236}">
                <a16:creationId xmlns:a16="http://schemas.microsoft.com/office/drawing/2014/main" id="{10377D93-C46F-D402-B8AC-7C2A4DEE2207}"/>
              </a:ext>
            </a:extLst>
          </p:cNvPr>
          <p:cNvSpPr txBox="1"/>
          <p:nvPr/>
        </p:nvSpPr>
        <p:spPr>
          <a:xfrm>
            <a:off x="3267856" y="734518"/>
            <a:ext cx="65" cy="307777"/>
          </a:xfrm>
          <a:prstGeom prst="rect">
            <a:avLst/>
          </a:prstGeom>
          <a:noFill/>
        </p:spPr>
        <p:txBody>
          <a:bodyPr wrap="none" lIns="0" tIns="0" rIns="0" bIns="0" rtlCol="0">
            <a:spAutoFit/>
          </a:bodyPr>
          <a:lstStyle/>
          <a:p>
            <a:pPr algn="l"/>
            <a:endParaRPr lang="en-US" sz="2000"/>
          </a:p>
        </p:txBody>
      </p:sp>
      <p:sp>
        <p:nvSpPr>
          <p:cNvPr id="5" name="TextBox 4">
            <a:extLst>
              <a:ext uri="{FF2B5EF4-FFF2-40B4-BE49-F238E27FC236}">
                <a16:creationId xmlns:a16="http://schemas.microsoft.com/office/drawing/2014/main" id="{E3771D00-106F-0712-108A-3E4DD60D438D}"/>
              </a:ext>
            </a:extLst>
          </p:cNvPr>
          <p:cNvSpPr txBox="1"/>
          <p:nvPr/>
        </p:nvSpPr>
        <p:spPr>
          <a:xfrm>
            <a:off x="3856383" y="765313"/>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2010687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FY13_EPG_Internal_Ligh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wrap="squar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5-50188_May_Leadership_Summit_Template_Light ">
  <a:themeElements>
    <a:clrScheme name="Custom 4">
      <a:dk1>
        <a:srgbClr val="1A1A1A"/>
      </a:dk1>
      <a:lt1>
        <a:srgbClr val="FFFFFF"/>
      </a:lt1>
      <a:dk2>
        <a:srgbClr val="0D0D0D"/>
      </a:dk2>
      <a:lt2>
        <a:srgbClr val="E6E6E6"/>
      </a:lt2>
      <a:accent1>
        <a:srgbClr val="00188F"/>
      </a:accent1>
      <a:accent2>
        <a:srgbClr val="0078D4"/>
      </a:accent2>
      <a:accent3>
        <a:srgbClr val="00BCF2"/>
      </a:accent3>
      <a:accent4>
        <a:srgbClr val="B4009E"/>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y_Leadership_Summit_2018_Template_16x9_v02.potx" id="{EF052C13-3BC7-4D4F-952C-CCC20B251E4C}" vid="{92D03430-2D52-4A07-AD5C-82E9E8A48EA8}"/>
    </a:ext>
  </a:extLst>
</a:theme>
</file>

<file path=ppt/theme/theme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4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  -  Read-Only" id="{2A583EE8-2599-4015-958E-F05C10061990}" vid="{1F13D0CA-3F1B-4867-AE15-CD5EE9068B82}"/>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32BFE0B-6DC1-4C4F-9943-57FD3976913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1e932cd-a520-46ef-bb90-7a49011f387c" xsi:nil="true"/>
    <lcf76f155ced4ddcb4097134ff3c332f xmlns="d1e932cd-a520-46ef-bb90-7a49011f387c">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2DFA5AE2C5B749A9021F6FE510E65E" ma:contentTypeVersion="19" ma:contentTypeDescription="Create a new document." ma:contentTypeScope="" ma:versionID="2464301befce67385036d8a5dfdd91f5">
  <xsd:schema xmlns:xsd="http://www.w3.org/2001/XMLSchema" xmlns:xs="http://www.w3.org/2001/XMLSchema" xmlns:p="http://schemas.microsoft.com/office/2006/metadata/properties" xmlns:ns1="http://schemas.microsoft.com/sharepoint/v3" xmlns:ns2="d1e932cd-a520-46ef-bb90-7a49011f387c" xmlns:ns3="f2149923-3e45-4fac-b628-0f7d48754460" xmlns:ns4="230e9df3-be65-4c73-a93b-d1236ebd677e" targetNamespace="http://schemas.microsoft.com/office/2006/metadata/properties" ma:root="true" ma:fieldsID="510da5e3c8a286b2cbb3199f7e833782" ns1:_="" ns2:_="" ns3:_="" ns4:_="">
    <xsd:import namespace="http://schemas.microsoft.com/sharepoint/v3"/>
    <xsd:import namespace="d1e932cd-a520-46ef-bb90-7a49011f387c"/>
    <xsd:import namespace="f2149923-3e45-4fac-b628-0f7d4875446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3:SharedWithUsers" minOccurs="0"/>
                <xsd:element ref="ns3:SharedWithDetails" minOccurs="0"/>
                <xsd:element ref="ns2:MediaLengthInSeconds"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e932cd-a520-46ef-bb90-7a49011f38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2149923-3e45-4fac-b628-0f7d4875446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1b826ba2-beec-4c0a-a955-0f801e72d5dd}" ma:internalName="TaxCatchAll" ma:showField="CatchAllData" ma:web="f2149923-3e45-4fac-b628-0f7d4875446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17012f8d-dfee-46cb-a314-eed379f2338a"/>
    <ds:schemaRef ds:uri="f784ab01-3b00-4499-a3fe-88ca86405c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d1e932cd-a520-46ef-bb90-7a49011f387c"/>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9333A2D6-1A98-48D2-B7F1-53C81E843A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1e932cd-a520-46ef-bb90-7a49011f387c"/>
    <ds:schemaRef ds:uri="f2149923-3e45-4fac-b628-0f7d4875446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7739</Words>
  <Application>Microsoft Office PowerPoint</Application>
  <PresentationFormat>Widescreen</PresentationFormat>
  <Paragraphs>1108</Paragraphs>
  <Slides>73</Slides>
  <Notes>64</Notes>
  <HiddenSlides>0</HiddenSlides>
  <MMClips>1</MMClips>
  <ScaleCrop>false</ScaleCrop>
  <HeadingPairs>
    <vt:vector size="8" baseType="variant">
      <vt:variant>
        <vt:lpstr>Fonts Used</vt:lpstr>
      </vt:variant>
      <vt:variant>
        <vt:i4>19</vt:i4>
      </vt:variant>
      <vt:variant>
        <vt:lpstr>Theme</vt:lpstr>
      </vt:variant>
      <vt:variant>
        <vt:i4>9</vt:i4>
      </vt:variant>
      <vt:variant>
        <vt:lpstr>Embedded OLE Servers</vt:lpstr>
      </vt:variant>
      <vt:variant>
        <vt:i4>1</vt:i4>
      </vt:variant>
      <vt:variant>
        <vt:lpstr>Slide Titles</vt:lpstr>
      </vt:variant>
      <vt:variant>
        <vt:i4>73</vt:i4>
      </vt:variant>
    </vt:vector>
  </HeadingPairs>
  <TitlesOfParts>
    <vt:vector size="102" baseType="lpstr">
      <vt:lpstr>맑은 고딕</vt:lpstr>
      <vt:lpstr>Arial</vt:lpstr>
      <vt:lpstr>Calibri</vt:lpstr>
      <vt:lpstr>Calibri Light</vt:lpstr>
      <vt:lpstr>Consolas</vt:lpstr>
      <vt:lpstr>Helvetica Neue Medium</vt:lpstr>
      <vt:lpstr>inherit</vt:lpstr>
      <vt:lpstr>Lato Light</vt:lpstr>
      <vt:lpstr>Roboto</vt:lpstr>
      <vt:lpstr>Segoe Light</vt:lpstr>
      <vt:lpstr>Segoe UI</vt:lpstr>
      <vt:lpstr>Segoe UI Light</vt:lpstr>
      <vt:lpstr>Segoe UI Semibold</vt:lpstr>
      <vt:lpstr>Segoe UI Semibold (Headings)</vt:lpstr>
      <vt:lpstr>Segoe UI Semilight</vt:lpstr>
      <vt:lpstr>SegoeUI-Light</vt:lpstr>
      <vt:lpstr>Symbol</vt:lpstr>
      <vt:lpstr>Times New Roman</vt:lpstr>
      <vt:lpstr>Wingdings</vt:lpstr>
      <vt:lpstr>White Template</vt:lpstr>
      <vt:lpstr>FY13_EPG_Internal_Light</vt:lpstr>
      <vt:lpstr>Black Template</vt:lpstr>
      <vt:lpstr>5-50188_May_Leadership_Summit_Template_Light </vt:lpstr>
      <vt:lpstr>***Black Template</vt:lpstr>
      <vt:lpstr>1_Black Template</vt:lpstr>
      <vt:lpstr>1_Azure Design Template</vt:lpstr>
      <vt:lpstr>3_9-51052_Microsoft_Inspire_Template_Dark</vt:lpstr>
      <vt:lpstr>4_5-50183_Microsoft_Inspire_Template</vt:lpstr>
      <vt:lpstr>think-cell Slide</vt:lpstr>
      <vt:lpstr>Welcome FY24 EiC Cohort!</vt:lpstr>
      <vt:lpstr>Agenda</vt:lpstr>
      <vt:lpstr>PowerPoint Presentation</vt:lpstr>
      <vt:lpstr>What is Azure?</vt:lpstr>
      <vt:lpstr>Cloud Models</vt:lpstr>
      <vt:lpstr>Question 1</vt:lpstr>
      <vt:lpstr>Infrastructure as a Service</vt:lpstr>
      <vt:lpstr>Platform as a Service</vt:lpstr>
      <vt:lpstr>Software as a Service</vt:lpstr>
      <vt:lpstr>Shared Responsibility in the Cloud</vt:lpstr>
      <vt:lpstr>Question 2</vt:lpstr>
      <vt:lpstr>Geographies</vt:lpstr>
      <vt:lpstr>Azure Regions</vt:lpstr>
      <vt:lpstr>Availability Zones</vt:lpstr>
      <vt:lpstr>PowerPoint Presentation</vt:lpstr>
      <vt:lpstr>Availability Overview</vt:lpstr>
      <vt:lpstr>Azure Entra ID formerly Azure Active Directory</vt:lpstr>
      <vt:lpstr>Role Based Access Control</vt:lpstr>
      <vt:lpstr>Governance for the cloud</vt:lpstr>
      <vt:lpstr>Azure Management Groups</vt:lpstr>
      <vt:lpstr>Management Groups to organize subscriptions </vt:lpstr>
      <vt:lpstr>Resource groups</vt:lpstr>
      <vt:lpstr>Resource Locks </vt:lpstr>
      <vt:lpstr>Azure Policy</vt:lpstr>
      <vt:lpstr>Azure Blueprints</vt:lpstr>
      <vt:lpstr>Azure Resource Graph </vt:lpstr>
      <vt:lpstr>Tags</vt:lpstr>
      <vt:lpstr>Azure Cost Management</vt:lpstr>
      <vt:lpstr>Question 3 </vt:lpstr>
      <vt:lpstr>Question 4 </vt:lpstr>
      <vt:lpstr>Question 5 </vt:lpstr>
      <vt:lpstr>Azure Storage types</vt:lpstr>
      <vt:lpstr>Azure Storage</vt:lpstr>
      <vt:lpstr>PowerPoint Presentation</vt:lpstr>
      <vt:lpstr>Azure Blob Tiers</vt:lpstr>
      <vt:lpstr>Disks Storage | Overview</vt:lpstr>
      <vt:lpstr>Encryption At Rest – Storage Service Encryption</vt:lpstr>
      <vt:lpstr>Encryption In Transit</vt:lpstr>
      <vt:lpstr>PowerPoint Presentation</vt:lpstr>
      <vt:lpstr>PowerPoint Presentation</vt:lpstr>
      <vt:lpstr>Network Segmentation</vt:lpstr>
      <vt:lpstr>Achieving Zero Trust with Azure Networking </vt:lpstr>
      <vt:lpstr>Azure Network Security Groups(NSG)</vt:lpstr>
      <vt:lpstr>Introduction to service endpoints</vt:lpstr>
      <vt:lpstr>Service endpoint | Services</vt:lpstr>
      <vt:lpstr>Routing network traffic</vt:lpstr>
      <vt:lpstr>System Routes</vt:lpstr>
      <vt:lpstr>User Defined Routes</vt:lpstr>
      <vt:lpstr>Azure Bastion</vt:lpstr>
      <vt:lpstr>Availability</vt:lpstr>
      <vt:lpstr>Load balancing options for Azure </vt:lpstr>
      <vt:lpstr>HTTP-based load balancing</vt:lpstr>
      <vt:lpstr>Introduction to Azure Front Door</vt:lpstr>
      <vt:lpstr>Network level load balancing</vt:lpstr>
      <vt:lpstr>Azure Traffic manager</vt:lpstr>
      <vt:lpstr>Choosing a load balancing option</vt:lpstr>
      <vt:lpstr>Azure DDoS protection</vt:lpstr>
      <vt:lpstr>Securing remote access and cross-premises connectivity</vt:lpstr>
      <vt:lpstr>Securing remote access | Scenarios</vt:lpstr>
      <vt:lpstr>Connect individual workstations to a virtual network Point-to-site virtual private network (VPN)</vt:lpstr>
      <vt:lpstr>Connecting your on-premises network to a virtual network using Site-to-Site VPN</vt:lpstr>
      <vt:lpstr>Connecting your on-premises network to a virtual network with a dedicated WAN link</vt:lpstr>
      <vt:lpstr>ExpressRoute</vt:lpstr>
      <vt:lpstr>Connect virtual networks to each other through VNet Peering</vt:lpstr>
      <vt:lpstr>Azure Firewall Cloud native stateful Firewall as a service</vt:lpstr>
      <vt:lpstr>Azure Firewall  Key features</vt:lpstr>
      <vt:lpstr>Azure Firewall Premium Cloud native Next-Gen Firewall as a service</vt:lpstr>
      <vt:lpstr>Azure Security Services</vt:lpstr>
      <vt:lpstr>PowerPoint Presentation</vt:lpstr>
      <vt:lpstr>Ensure business continuity to avoid disruption</vt:lpstr>
      <vt:lpstr>Azure management tools</vt:lpstr>
      <vt:lpstr>Azure Advisor provides  optimization recommendations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101</dc:title>
  <dc:subject/>
  <dc:creator>Ethan Sumner</dc:creator>
  <cp:keywords/>
  <dc:description/>
  <cp:lastModifiedBy>Eva Callinan</cp:lastModifiedBy>
  <cp:revision>6</cp:revision>
  <dcterms:created xsi:type="dcterms:W3CDTF">2022-07-28T12:29:49Z</dcterms:created>
  <dcterms:modified xsi:type="dcterms:W3CDTF">2023-10-12T10:34:48Z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0x010100C72DFA5AE2C5B749A9021F6FE510E65E</vt:lpwstr>
  </property>
</Properties>
</file>